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" ContentType="application/vnd.ms-powerpoint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7" r:id="rId3"/>
    <p:sldId id="292" r:id="rId4"/>
    <p:sldId id="258" r:id="rId5"/>
    <p:sldId id="259" r:id="rId6"/>
    <p:sldId id="260" r:id="rId7"/>
    <p:sldId id="261" r:id="rId8"/>
    <p:sldId id="262" r:id="rId9"/>
    <p:sldId id="293" r:id="rId10"/>
    <p:sldId id="264" r:id="rId11"/>
    <p:sldId id="265" r:id="rId12"/>
    <p:sldId id="266" r:id="rId13"/>
    <p:sldId id="294" r:id="rId14"/>
    <p:sldId id="268" r:id="rId15"/>
    <p:sldId id="269" r:id="rId16"/>
    <p:sldId id="270" r:id="rId17"/>
    <p:sldId id="295" r:id="rId18"/>
    <p:sldId id="296" r:id="rId19"/>
    <p:sldId id="273" r:id="rId20"/>
    <p:sldId id="274" r:id="rId21"/>
    <p:sldId id="297" r:id="rId22"/>
    <p:sldId id="277" r:id="rId23"/>
    <p:sldId id="299" r:id="rId24"/>
    <p:sldId id="279" r:id="rId25"/>
    <p:sldId id="301" r:id="rId26"/>
    <p:sldId id="281" r:id="rId27"/>
    <p:sldId id="302" r:id="rId28"/>
    <p:sldId id="283" r:id="rId29"/>
    <p:sldId id="303" r:id="rId30"/>
    <p:sldId id="284" r:id="rId31"/>
    <p:sldId id="304" r:id="rId32"/>
    <p:sldId id="305" r:id="rId33"/>
    <p:sldId id="306" r:id="rId34"/>
    <p:sldId id="289" r:id="rId35"/>
    <p:sldId id="308" r:id="rId36"/>
    <p:sldId id="310" r:id="rId37"/>
    <p:sldId id="31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teman, Jessica (FELLOW)" initials="BJ(" lastIdx="3" clrIdx="0">
    <p:extLst>
      <p:ext uri="{19B8F6BF-5375-455C-9EA6-DF929625EA0E}">
        <p15:presenceInfo xmlns:p15="http://schemas.microsoft.com/office/powerpoint/2012/main" userId="S-1-5-21-2844929807-1687724802-988633214-249087" providerId="AD"/>
      </p:ext>
    </p:extLst>
  </p:cmAuthor>
  <p:cmAuthor id="2" name="Bowen, Angie" initials="BA" lastIdx="4" clrIdx="1">
    <p:extLst>
      <p:ext uri="{19B8F6BF-5375-455C-9EA6-DF929625EA0E}">
        <p15:presenceInfo xmlns:p15="http://schemas.microsoft.com/office/powerpoint/2012/main" userId="S-1-5-21-1480074335-131548989-1250845650-234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0937" autoAdjust="0"/>
  </p:normalViewPr>
  <p:slideViewPr>
    <p:cSldViewPr snapToGrid="0" showGuides="1">
      <p:cViewPr varScale="1">
        <p:scale>
          <a:sx n="100" d="100"/>
          <a:sy n="100" d="100"/>
        </p:scale>
        <p:origin x="184" y="7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86BDC-4718-42AE-BD66-F7F659DCFA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5ED117-C0B7-48B3-9D83-4A645916D0D9}">
      <dgm:prSet phldrT="[Text]" custT="1"/>
      <dgm:spPr>
        <a:solidFill>
          <a:srgbClr val="920000"/>
        </a:solidFill>
      </dgm:spPr>
      <dgm:t>
        <a:bodyPr/>
        <a:lstStyle/>
        <a:p>
          <a:r>
            <a:rPr lang="es-PA" sz="3600" dirty="0" err="1"/>
            <a:t>Dicéntrico</a:t>
          </a:r>
          <a:endParaRPr lang="en-US" sz="3600" dirty="0"/>
        </a:p>
      </dgm:t>
    </dgm:pt>
    <dgm:pt modelId="{4D1BE409-CB20-4497-9E4B-590FF2DC32AC}" type="parTrans" cxnId="{C0089063-64AF-4CD9-81C5-597A7D8C540D}">
      <dgm:prSet/>
      <dgm:spPr/>
      <dgm:t>
        <a:bodyPr/>
        <a:lstStyle/>
        <a:p>
          <a:endParaRPr lang="en-US"/>
        </a:p>
      </dgm:t>
    </dgm:pt>
    <dgm:pt modelId="{925E82F3-0BD8-421B-8085-08D7E3FF39FB}" type="sibTrans" cxnId="{C0089063-64AF-4CD9-81C5-597A7D8C540D}">
      <dgm:prSet/>
      <dgm:spPr/>
      <dgm:t>
        <a:bodyPr/>
        <a:lstStyle/>
        <a:p>
          <a:endParaRPr lang="en-US"/>
        </a:p>
      </dgm:t>
    </dgm:pt>
    <dgm:pt modelId="{5DB9A109-3F84-4B29-AF04-115257885A96}">
      <dgm:prSet phldrT="[Text]" custT="1"/>
      <dgm:spPr>
        <a:solidFill>
          <a:srgbClr val="920000">
            <a:alpha val="20000"/>
          </a:srgbClr>
        </a:solidFill>
      </dgm:spPr>
      <dgm:t>
        <a:bodyPr/>
        <a:lstStyle/>
        <a:p>
          <a:r>
            <a:rPr lang="es-PA" sz="2800" dirty="0"/>
            <a:t>Cromosomas aberrantes con dos centrómeros.</a:t>
          </a:r>
          <a:endParaRPr lang="en-US" sz="2800" dirty="0"/>
        </a:p>
      </dgm:t>
    </dgm:pt>
    <dgm:pt modelId="{177AD0CA-CD0D-425C-8BD6-7CEB555E78EB}" type="parTrans" cxnId="{771B391C-51B7-4600-97FE-F2277A7D854F}">
      <dgm:prSet/>
      <dgm:spPr/>
      <dgm:t>
        <a:bodyPr/>
        <a:lstStyle/>
        <a:p>
          <a:endParaRPr lang="en-US"/>
        </a:p>
      </dgm:t>
    </dgm:pt>
    <dgm:pt modelId="{76809084-30C0-4C9C-8147-C693EE14F860}" type="sibTrans" cxnId="{771B391C-51B7-4600-97FE-F2277A7D854F}">
      <dgm:prSet/>
      <dgm:spPr/>
      <dgm:t>
        <a:bodyPr/>
        <a:lstStyle/>
        <a:p>
          <a:endParaRPr lang="en-US"/>
        </a:p>
      </dgm:t>
    </dgm:pt>
    <dgm:pt modelId="{E90116FF-15B5-441C-A380-97FE862E6C76}" type="pres">
      <dgm:prSet presAssocID="{F4C86BDC-4718-42AE-BD66-F7F659DCFA63}" presName="Name0" presStyleCnt="0">
        <dgm:presLayoutVars>
          <dgm:dir/>
          <dgm:animLvl val="lvl"/>
          <dgm:resizeHandles val="exact"/>
        </dgm:presLayoutVars>
      </dgm:prSet>
      <dgm:spPr/>
    </dgm:pt>
    <dgm:pt modelId="{91EA0B8C-42E3-4AE2-8D4D-C4B99FFDF5EE}" type="pres">
      <dgm:prSet presAssocID="{545ED117-C0B7-48B3-9D83-4A645916D0D9}" presName="linNode" presStyleCnt="0"/>
      <dgm:spPr/>
    </dgm:pt>
    <dgm:pt modelId="{241B7F60-E840-48FD-B7CA-48DA0330276A}" type="pres">
      <dgm:prSet presAssocID="{545ED117-C0B7-48B3-9D83-4A645916D0D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1B94704-9C56-4892-99D8-3580DAF7153C}" type="pres">
      <dgm:prSet presAssocID="{545ED117-C0B7-48B3-9D83-4A645916D0D9}" presName="descendantText" presStyleLbl="alignAccFollowNode1" presStyleIdx="0" presStyleCnt="1" custScaleY="114668" custLinFactNeighborX="-2379">
        <dgm:presLayoutVars>
          <dgm:bulletEnabled val="1"/>
        </dgm:presLayoutVars>
      </dgm:prSet>
      <dgm:spPr/>
    </dgm:pt>
  </dgm:ptLst>
  <dgm:cxnLst>
    <dgm:cxn modelId="{771B391C-51B7-4600-97FE-F2277A7D854F}" srcId="{545ED117-C0B7-48B3-9D83-4A645916D0D9}" destId="{5DB9A109-3F84-4B29-AF04-115257885A96}" srcOrd="0" destOrd="0" parTransId="{177AD0CA-CD0D-425C-8BD6-7CEB555E78EB}" sibTransId="{76809084-30C0-4C9C-8147-C693EE14F860}"/>
    <dgm:cxn modelId="{2784125B-E500-40EE-AA0A-1B0DD43564A0}" type="presOf" srcId="{545ED117-C0B7-48B3-9D83-4A645916D0D9}" destId="{241B7F60-E840-48FD-B7CA-48DA0330276A}" srcOrd="0" destOrd="0" presId="urn:microsoft.com/office/officeart/2005/8/layout/vList5"/>
    <dgm:cxn modelId="{85C2FE60-858D-4688-AAAD-9BFBA8F682D6}" type="presOf" srcId="{F4C86BDC-4718-42AE-BD66-F7F659DCFA63}" destId="{E90116FF-15B5-441C-A380-97FE862E6C76}" srcOrd="0" destOrd="0" presId="urn:microsoft.com/office/officeart/2005/8/layout/vList5"/>
    <dgm:cxn modelId="{C0089063-64AF-4CD9-81C5-597A7D8C540D}" srcId="{F4C86BDC-4718-42AE-BD66-F7F659DCFA63}" destId="{545ED117-C0B7-48B3-9D83-4A645916D0D9}" srcOrd="0" destOrd="0" parTransId="{4D1BE409-CB20-4497-9E4B-590FF2DC32AC}" sibTransId="{925E82F3-0BD8-421B-8085-08D7E3FF39FB}"/>
    <dgm:cxn modelId="{02FB73CD-1902-40D7-9848-5D8F239B22C3}" type="presOf" srcId="{5DB9A109-3F84-4B29-AF04-115257885A96}" destId="{D1B94704-9C56-4892-99D8-3580DAF7153C}" srcOrd="0" destOrd="0" presId="urn:microsoft.com/office/officeart/2005/8/layout/vList5"/>
    <dgm:cxn modelId="{1AF5CEEC-716B-4A8B-AB5A-3CC4656A81BE}" type="presParOf" srcId="{E90116FF-15B5-441C-A380-97FE862E6C76}" destId="{91EA0B8C-42E3-4AE2-8D4D-C4B99FFDF5EE}" srcOrd="0" destOrd="0" presId="urn:microsoft.com/office/officeart/2005/8/layout/vList5"/>
    <dgm:cxn modelId="{B3A7CF61-442E-42CD-B1D4-9D089CFAE7A0}" type="presParOf" srcId="{91EA0B8C-42E3-4AE2-8D4D-C4B99FFDF5EE}" destId="{241B7F60-E840-48FD-B7CA-48DA0330276A}" srcOrd="0" destOrd="0" presId="urn:microsoft.com/office/officeart/2005/8/layout/vList5"/>
    <dgm:cxn modelId="{83E3A748-6F98-450C-A434-DA9B1A4B7A34}" type="presParOf" srcId="{91EA0B8C-42E3-4AE2-8D4D-C4B99FFDF5EE}" destId="{D1B94704-9C56-4892-99D8-3580DAF715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C86BDC-4718-42AE-BD66-F7F659DCFA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5ED117-C0B7-48B3-9D83-4A645916D0D9}">
      <dgm:prSet phldrT="[Text]" custT="1"/>
      <dgm:spPr>
        <a:solidFill>
          <a:srgbClr val="920000"/>
        </a:solidFill>
      </dgm:spPr>
      <dgm:t>
        <a:bodyPr/>
        <a:lstStyle/>
        <a:p>
          <a:r>
            <a:rPr lang="es-PA" sz="3600" dirty="0" err="1"/>
            <a:t>Tricéntrico</a:t>
          </a:r>
          <a:endParaRPr lang="en-US" sz="3600" dirty="0"/>
        </a:p>
      </dgm:t>
    </dgm:pt>
    <dgm:pt modelId="{4D1BE409-CB20-4497-9E4B-590FF2DC32AC}" type="parTrans" cxnId="{C0089063-64AF-4CD9-81C5-597A7D8C540D}">
      <dgm:prSet/>
      <dgm:spPr/>
      <dgm:t>
        <a:bodyPr/>
        <a:lstStyle/>
        <a:p>
          <a:endParaRPr lang="en-US"/>
        </a:p>
      </dgm:t>
    </dgm:pt>
    <dgm:pt modelId="{925E82F3-0BD8-421B-8085-08D7E3FF39FB}" type="sibTrans" cxnId="{C0089063-64AF-4CD9-81C5-597A7D8C540D}">
      <dgm:prSet/>
      <dgm:spPr/>
      <dgm:t>
        <a:bodyPr/>
        <a:lstStyle/>
        <a:p>
          <a:endParaRPr lang="en-US"/>
        </a:p>
      </dgm:t>
    </dgm:pt>
    <dgm:pt modelId="{5DB9A109-3F84-4B29-AF04-115257885A96}">
      <dgm:prSet phldrT="[Text]" custT="1"/>
      <dgm:spPr>
        <a:solidFill>
          <a:srgbClr val="920000">
            <a:alpha val="20000"/>
          </a:srgbClr>
        </a:solidFill>
      </dgm:spPr>
      <dgm:t>
        <a:bodyPr/>
        <a:lstStyle/>
        <a:p>
          <a:r>
            <a:rPr lang="es-ES" sz="2800" dirty="0"/>
            <a:t>Cromosomas aberrantes con tres centrómeros</a:t>
          </a:r>
          <a:endParaRPr lang="en-US" sz="2800" dirty="0"/>
        </a:p>
      </dgm:t>
    </dgm:pt>
    <dgm:pt modelId="{177AD0CA-CD0D-425C-8BD6-7CEB555E78EB}" type="parTrans" cxnId="{771B391C-51B7-4600-97FE-F2277A7D854F}">
      <dgm:prSet/>
      <dgm:spPr/>
      <dgm:t>
        <a:bodyPr/>
        <a:lstStyle/>
        <a:p>
          <a:endParaRPr lang="en-US"/>
        </a:p>
      </dgm:t>
    </dgm:pt>
    <dgm:pt modelId="{76809084-30C0-4C9C-8147-C693EE14F860}" type="sibTrans" cxnId="{771B391C-51B7-4600-97FE-F2277A7D854F}">
      <dgm:prSet/>
      <dgm:spPr/>
      <dgm:t>
        <a:bodyPr/>
        <a:lstStyle/>
        <a:p>
          <a:endParaRPr lang="en-US"/>
        </a:p>
      </dgm:t>
    </dgm:pt>
    <dgm:pt modelId="{E90116FF-15B5-441C-A380-97FE862E6C76}" type="pres">
      <dgm:prSet presAssocID="{F4C86BDC-4718-42AE-BD66-F7F659DCFA63}" presName="Name0" presStyleCnt="0">
        <dgm:presLayoutVars>
          <dgm:dir/>
          <dgm:animLvl val="lvl"/>
          <dgm:resizeHandles val="exact"/>
        </dgm:presLayoutVars>
      </dgm:prSet>
      <dgm:spPr/>
    </dgm:pt>
    <dgm:pt modelId="{91EA0B8C-42E3-4AE2-8D4D-C4B99FFDF5EE}" type="pres">
      <dgm:prSet presAssocID="{545ED117-C0B7-48B3-9D83-4A645916D0D9}" presName="linNode" presStyleCnt="0"/>
      <dgm:spPr/>
    </dgm:pt>
    <dgm:pt modelId="{241B7F60-E840-48FD-B7CA-48DA0330276A}" type="pres">
      <dgm:prSet presAssocID="{545ED117-C0B7-48B3-9D83-4A645916D0D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D1B94704-9C56-4892-99D8-3580DAF7153C}" type="pres">
      <dgm:prSet presAssocID="{545ED117-C0B7-48B3-9D83-4A645916D0D9}" presName="descendantText" presStyleLbl="alignAccFollowNode1" presStyleIdx="0" presStyleCnt="1" custScaleY="114668" custLinFactNeighborX="-2379">
        <dgm:presLayoutVars>
          <dgm:bulletEnabled val="1"/>
        </dgm:presLayoutVars>
      </dgm:prSet>
      <dgm:spPr/>
    </dgm:pt>
  </dgm:ptLst>
  <dgm:cxnLst>
    <dgm:cxn modelId="{A914C30C-B306-4F9A-8E04-2CB0C02011F5}" type="presOf" srcId="{F4C86BDC-4718-42AE-BD66-F7F659DCFA63}" destId="{E90116FF-15B5-441C-A380-97FE862E6C76}" srcOrd="0" destOrd="0" presId="urn:microsoft.com/office/officeart/2005/8/layout/vList5"/>
    <dgm:cxn modelId="{771B391C-51B7-4600-97FE-F2277A7D854F}" srcId="{545ED117-C0B7-48B3-9D83-4A645916D0D9}" destId="{5DB9A109-3F84-4B29-AF04-115257885A96}" srcOrd="0" destOrd="0" parTransId="{177AD0CA-CD0D-425C-8BD6-7CEB555E78EB}" sibTransId="{76809084-30C0-4C9C-8147-C693EE14F860}"/>
    <dgm:cxn modelId="{8F41DC5E-6949-4003-B1AF-0E4B193CB7A0}" type="presOf" srcId="{5DB9A109-3F84-4B29-AF04-115257885A96}" destId="{D1B94704-9C56-4892-99D8-3580DAF7153C}" srcOrd="0" destOrd="0" presId="urn:microsoft.com/office/officeart/2005/8/layout/vList5"/>
    <dgm:cxn modelId="{C0089063-64AF-4CD9-81C5-597A7D8C540D}" srcId="{F4C86BDC-4718-42AE-BD66-F7F659DCFA63}" destId="{545ED117-C0B7-48B3-9D83-4A645916D0D9}" srcOrd="0" destOrd="0" parTransId="{4D1BE409-CB20-4497-9E4B-590FF2DC32AC}" sibTransId="{925E82F3-0BD8-421B-8085-08D7E3FF39FB}"/>
    <dgm:cxn modelId="{6C4826B8-B415-46A1-BC91-8C7D727A02C6}" type="presOf" srcId="{545ED117-C0B7-48B3-9D83-4A645916D0D9}" destId="{241B7F60-E840-48FD-B7CA-48DA0330276A}" srcOrd="0" destOrd="0" presId="urn:microsoft.com/office/officeart/2005/8/layout/vList5"/>
    <dgm:cxn modelId="{47F3424D-2B8B-44B2-AB12-A387F8432AD0}" type="presParOf" srcId="{E90116FF-15B5-441C-A380-97FE862E6C76}" destId="{91EA0B8C-42E3-4AE2-8D4D-C4B99FFDF5EE}" srcOrd="0" destOrd="0" presId="urn:microsoft.com/office/officeart/2005/8/layout/vList5"/>
    <dgm:cxn modelId="{E08DBD89-7D68-4C5A-8655-A04DA57395AB}" type="presParOf" srcId="{91EA0B8C-42E3-4AE2-8D4D-C4B99FFDF5EE}" destId="{241B7F60-E840-48FD-B7CA-48DA0330276A}" srcOrd="0" destOrd="0" presId="urn:microsoft.com/office/officeart/2005/8/layout/vList5"/>
    <dgm:cxn modelId="{F226F61D-10FB-48E3-AF0E-82A5607193DB}" type="presParOf" srcId="{91EA0B8C-42E3-4AE2-8D4D-C4B99FFDF5EE}" destId="{D1B94704-9C56-4892-99D8-3580DAF715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C86BDC-4718-42AE-BD66-F7F659DCFA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5ED117-C0B7-48B3-9D83-4A645916D0D9}">
      <dgm:prSet phldrT="[Text]" custT="1"/>
      <dgm:spPr>
        <a:solidFill>
          <a:srgbClr val="920000"/>
        </a:solidFill>
      </dgm:spPr>
      <dgm:t>
        <a:bodyPr/>
        <a:lstStyle/>
        <a:p>
          <a:r>
            <a:rPr lang="es-PA" sz="3600" dirty="0" err="1"/>
            <a:t>Cuadricéntrico</a:t>
          </a:r>
          <a:endParaRPr lang="en-US" sz="3600" dirty="0"/>
        </a:p>
      </dgm:t>
    </dgm:pt>
    <dgm:pt modelId="{4D1BE409-CB20-4497-9E4B-590FF2DC32AC}" type="parTrans" cxnId="{C0089063-64AF-4CD9-81C5-597A7D8C540D}">
      <dgm:prSet/>
      <dgm:spPr/>
      <dgm:t>
        <a:bodyPr/>
        <a:lstStyle/>
        <a:p>
          <a:endParaRPr lang="en-US"/>
        </a:p>
      </dgm:t>
    </dgm:pt>
    <dgm:pt modelId="{925E82F3-0BD8-421B-8085-08D7E3FF39FB}" type="sibTrans" cxnId="{C0089063-64AF-4CD9-81C5-597A7D8C540D}">
      <dgm:prSet/>
      <dgm:spPr/>
      <dgm:t>
        <a:bodyPr/>
        <a:lstStyle/>
        <a:p>
          <a:endParaRPr lang="en-US"/>
        </a:p>
      </dgm:t>
    </dgm:pt>
    <dgm:pt modelId="{5DB9A109-3F84-4B29-AF04-115257885A96}">
      <dgm:prSet phldrT="[Text]" custT="1"/>
      <dgm:spPr>
        <a:solidFill>
          <a:srgbClr val="920000">
            <a:alpha val="20000"/>
          </a:srgbClr>
        </a:solidFill>
      </dgm:spPr>
      <dgm:t>
        <a:bodyPr/>
        <a:lstStyle/>
        <a:p>
          <a:r>
            <a:rPr lang="es-PA" sz="2800" dirty="0"/>
            <a:t>Cromosomas aberrantes con cuatro centrómeros.</a:t>
          </a:r>
          <a:endParaRPr lang="en-US" sz="2800" dirty="0"/>
        </a:p>
      </dgm:t>
    </dgm:pt>
    <dgm:pt modelId="{177AD0CA-CD0D-425C-8BD6-7CEB555E78EB}" type="parTrans" cxnId="{771B391C-51B7-4600-97FE-F2277A7D854F}">
      <dgm:prSet/>
      <dgm:spPr/>
      <dgm:t>
        <a:bodyPr/>
        <a:lstStyle/>
        <a:p>
          <a:endParaRPr lang="en-US"/>
        </a:p>
      </dgm:t>
    </dgm:pt>
    <dgm:pt modelId="{76809084-30C0-4C9C-8147-C693EE14F860}" type="sibTrans" cxnId="{771B391C-51B7-4600-97FE-F2277A7D854F}">
      <dgm:prSet/>
      <dgm:spPr/>
      <dgm:t>
        <a:bodyPr/>
        <a:lstStyle/>
        <a:p>
          <a:endParaRPr lang="en-US"/>
        </a:p>
      </dgm:t>
    </dgm:pt>
    <dgm:pt modelId="{8A4C288A-EFA6-4BCE-9262-4E456F1B61C3}">
      <dgm:prSet phldrT="[Text]" custT="1"/>
      <dgm:spPr>
        <a:solidFill>
          <a:srgbClr val="920000"/>
        </a:solidFill>
      </dgm:spPr>
      <dgm:t>
        <a:bodyPr/>
        <a:lstStyle/>
        <a:p>
          <a:r>
            <a:rPr lang="es-PA" sz="3600" dirty="0"/>
            <a:t>Anillos</a:t>
          </a:r>
          <a:endParaRPr lang="en-US" sz="2800" dirty="0"/>
        </a:p>
      </dgm:t>
    </dgm:pt>
    <dgm:pt modelId="{4F901FEA-7185-4607-9BEF-AF718F82B0B3}" type="parTrans" cxnId="{9E551A08-6E42-4ACA-8B96-AB22873D7982}">
      <dgm:prSet/>
      <dgm:spPr/>
      <dgm:t>
        <a:bodyPr/>
        <a:lstStyle/>
        <a:p>
          <a:endParaRPr lang="en-US"/>
        </a:p>
      </dgm:t>
    </dgm:pt>
    <dgm:pt modelId="{24028CE4-8E0D-4189-BBE3-AE0C597C3BD0}" type="sibTrans" cxnId="{9E551A08-6E42-4ACA-8B96-AB22873D7982}">
      <dgm:prSet/>
      <dgm:spPr/>
      <dgm:t>
        <a:bodyPr/>
        <a:lstStyle/>
        <a:p>
          <a:endParaRPr lang="en-US"/>
        </a:p>
      </dgm:t>
    </dgm:pt>
    <dgm:pt modelId="{FCECC455-C33E-4A4D-9F8B-0604CF6F9D55}">
      <dgm:prSet phldrT="[Text]" custT="1"/>
      <dgm:spPr>
        <a:solidFill>
          <a:srgbClr val="920000">
            <a:alpha val="20000"/>
          </a:srgbClr>
        </a:solidFill>
      </dgm:spPr>
      <dgm:t>
        <a:bodyPr/>
        <a:lstStyle/>
        <a:p>
          <a:r>
            <a:rPr lang="es-PA" sz="2800" dirty="0"/>
            <a:t>Se considera un fragmento acéntrico.</a:t>
          </a:r>
          <a:endParaRPr lang="en-US" sz="2800" dirty="0"/>
        </a:p>
      </dgm:t>
    </dgm:pt>
    <dgm:pt modelId="{CA48188E-E2B4-44FC-BC5B-45B1137F7841}" type="parTrans" cxnId="{5ECD1C46-55AD-48AC-8153-58807BAB71A2}">
      <dgm:prSet/>
      <dgm:spPr/>
      <dgm:t>
        <a:bodyPr/>
        <a:lstStyle/>
        <a:p>
          <a:endParaRPr lang="en-US"/>
        </a:p>
      </dgm:t>
    </dgm:pt>
    <dgm:pt modelId="{5DE28AD1-7186-437F-97EE-E3FC7CA29B4E}" type="sibTrans" cxnId="{5ECD1C46-55AD-48AC-8153-58807BAB71A2}">
      <dgm:prSet/>
      <dgm:spPr/>
      <dgm:t>
        <a:bodyPr/>
        <a:lstStyle/>
        <a:p>
          <a:endParaRPr lang="en-US"/>
        </a:p>
      </dgm:t>
    </dgm:pt>
    <dgm:pt modelId="{E90116FF-15B5-441C-A380-97FE862E6C76}" type="pres">
      <dgm:prSet presAssocID="{F4C86BDC-4718-42AE-BD66-F7F659DCFA63}" presName="Name0" presStyleCnt="0">
        <dgm:presLayoutVars>
          <dgm:dir/>
          <dgm:animLvl val="lvl"/>
          <dgm:resizeHandles val="exact"/>
        </dgm:presLayoutVars>
      </dgm:prSet>
      <dgm:spPr/>
    </dgm:pt>
    <dgm:pt modelId="{91EA0B8C-42E3-4AE2-8D4D-C4B99FFDF5EE}" type="pres">
      <dgm:prSet presAssocID="{545ED117-C0B7-48B3-9D83-4A645916D0D9}" presName="linNode" presStyleCnt="0"/>
      <dgm:spPr/>
    </dgm:pt>
    <dgm:pt modelId="{241B7F60-E840-48FD-B7CA-48DA0330276A}" type="pres">
      <dgm:prSet presAssocID="{545ED117-C0B7-48B3-9D83-4A645916D0D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1B94704-9C56-4892-99D8-3580DAF7153C}" type="pres">
      <dgm:prSet presAssocID="{545ED117-C0B7-48B3-9D83-4A645916D0D9}" presName="descendantText" presStyleLbl="alignAccFollowNode1" presStyleIdx="0" presStyleCnt="2" custScaleY="113091" custLinFactNeighborX="-2379">
        <dgm:presLayoutVars>
          <dgm:bulletEnabled val="1"/>
        </dgm:presLayoutVars>
      </dgm:prSet>
      <dgm:spPr/>
    </dgm:pt>
    <dgm:pt modelId="{99ECA127-1399-4867-AD71-A7231AC30EB8}" type="pres">
      <dgm:prSet presAssocID="{925E82F3-0BD8-421B-8085-08D7E3FF39FB}" presName="sp" presStyleCnt="0"/>
      <dgm:spPr/>
    </dgm:pt>
    <dgm:pt modelId="{C9F7366C-54B6-49A0-B0DD-AE616617124C}" type="pres">
      <dgm:prSet presAssocID="{8A4C288A-EFA6-4BCE-9262-4E456F1B61C3}" presName="linNode" presStyleCnt="0"/>
      <dgm:spPr/>
    </dgm:pt>
    <dgm:pt modelId="{69ADE0A3-B5FB-46F1-A78A-81B61287136E}" type="pres">
      <dgm:prSet presAssocID="{8A4C288A-EFA6-4BCE-9262-4E456F1B61C3}" presName="parentText" presStyleLbl="node1" presStyleIdx="1" presStyleCnt="2" custScaleX="102530">
        <dgm:presLayoutVars>
          <dgm:chMax val="1"/>
          <dgm:bulletEnabled val="1"/>
        </dgm:presLayoutVars>
      </dgm:prSet>
      <dgm:spPr/>
    </dgm:pt>
    <dgm:pt modelId="{4D0A1D7F-D1C7-49E2-A475-A02057849E43}" type="pres">
      <dgm:prSet presAssocID="{8A4C288A-EFA6-4BCE-9262-4E456F1B61C3}" presName="descendantText" presStyleLbl="alignAccFollowNode1" presStyleIdx="1" presStyleCnt="2" custScaleX="102937" custScaleY="104888" custLinFactNeighborX="-2260">
        <dgm:presLayoutVars>
          <dgm:bulletEnabled val="1"/>
        </dgm:presLayoutVars>
      </dgm:prSet>
      <dgm:spPr/>
    </dgm:pt>
  </dgm:ptLst>
  <dgm:cxnLst>
    <dgm:cxn modelId="{DCEC7205-5624-4091-8754-222AA0F09F25}" type="presOf" srcId="{8A4C288A-EFA6-4BCE-9262-4E456F1B61C3}" destId="{69ADE0A3-B5FB-46F1-A78A-81B61287136E}" srcOrd="0" destOrd="0" presId="urn:microsoft.com/office/officeart/2005/8/layout/vList5"/>
    <dgm:cxn modelId="{9E551A08-6E42-4ACA-8B96-AB22873D7982}" srcId="{F4C86BDC-4718-42AE-BD66-F7F659DCFA63}" destId="{8A4C288A-EFA6-4BCE-9262-4E456F1B61C3}" srcOrd="1" destOrd="0" parTransId="{4F901FEA-7185-4607-9BEF-AF718F82B0B3}" sibTransId="{24028CE4-8E0D-4189-BBE3-AE0C597C3BD0}"/>
    <dgm:cxn modelId="{771B391C-51B7-4600-97FE-F2277A7D854F}" srcId="{545ED117-C0B7-48B3-9D83-4A645916D0D9}" destId="{5DB9A109-3F84-4B29-AF04-115257885A96}" srcOrd="0" destOrd="0" parTransId="{177AD0CA-CD0D-425C-8BD6-7CEB555E78EB}" sibTransId="{76809084-30C0-4C9C-8147-C693EE14F860}"/>
    <dgm:cxn modelId="{5ECD1C46-55AD-48AC-8153-58807BAB71A2}" srcId="{8A4C288A-EFA6-4BCE-9262-4E456F1B61C3}" destId="{FCECC455-C33E-4A4D-9F8B-0604CF6F9D55}" srcOrd="0" destOrd="0" parTransId="{CA48188E-E2B4-44FC-BC5B-45B1137F7841}" sibTransId="{5DE28AD1-7186-437F-97EE-E3FC7CA29B4E}"/>
    <dgm:cxn modelId="{C0089063-64AF-4CD9-81C5-597A7D8C540D}" srcId="{F4C86BDC-4718-42AE-BD66-F7F659DCFA63}" destId="{545ED117-C0B7-48B3-9D83-4A645916D0D9}" srcOrd="0" destOrd="0" parTransId="{4D1BE409-CB20-4497-9E4B-590FF2DC32AC}" sibTransId="{925E82F3-0BD8-421B-8085-08D7E3FF39FB}"/>
    <dgm:cxn modelId="{48FBD2B1-4D58-45EE-93A6-BAF32BC8E70D}" type="presOf" srcId="{545ED117-C0B7-48B3-9D83-4A645916D0D9}" destId="{241B7F60-E840-48FD-B7CA-48DA0330276A}" srcOrd="0" destOrd="0" presId="urn:microsoft.com/office/officeart/2005/8/layout/vList5"/>
    <dgm:cxn modelId="{DC3CEAD0-61BA-4CB6-90E4-C90C9C9E8223}" type="presOf" srcId="{5DB9A109-3F84-4B29-AF04-115257885A96}" destId="{D1B94704-9C56-4892-99D8-3580DAF7153C}" srcOrd="0" destOrd="0" presId="urn:microsoft.com/office/officeart/2005/8/layout/vList5"/>
    <dgm:cxn modelId="{39965DE1-F77D-46BB-9A3B-0409EC132D28}" type="presOf" srcId="{F4C86BDC-4718-42AE-BD66-F7F659DCFA63}" destId="{E90116FF-15B5-441C-A380-97FE862E6C76}" srcOrd="0" destOrd="0" presId="urn:microsoft.com/office/officeart/2005/8/layout/vList5"/>
    <dgm:cxn modelId="{8B3011E9-F096-40DA-BEEB-5C4823D4AF2F}" type="presOf" srcId="{FCECC455-C33E-4A4D-9F8B-0604CF6F9D55}" destId="{4D0A1D7F-D1C7-49E2-A475-A02057849E43}" srcOrd="0" destOrd="0" presId="urn:microsoft.com/office/officeart/2005/8/layout/vList5"/>
    <dgm:cxn modelId="{3D671293-7909-4A1E-99D3-7F8656CD2CAB}" type="presParOf" srcId="{E90116FF-15B5-441C-A380-97FE862E6C76}" destId="{91EA0B8C-42E3-4AE2-8D4D-C4B99FFDF5EE}" srcOrd="0" destOrd="0" presId="urn:microsoft.com/office/officeart/2005/8/layout/vList5"/>
    <dgm:cxn modelId="{8A8ED58E-1B30-4E5A-832F-7D5A19609A65}" type="presParOf" srcId="{91EA0B8C-42E3-4AE2-8D4D-C4B99FFDF5EE}" destId="{241B7F60-E840-48FD-B7CA-48DA0330276A}" srcOrd="0" destOrd="0" presId="urn:microsoft.com/office/officeart/2005/8/layout/vList5"/>
    <dgm:cxn modelId="{33A98489-688B-4045-BAA5-9D3DFE55A6E0}" type="presParOf" srcId="{91EA0B8C-42E3-4AE2-8D4D-C4B99FFDF5EE}" destId="{D1B94704-9C56-4892-99D8-3580DAF7153C}" srcOrd="1" destOrd="0" presId="urn:microsoft.com/office/officeart/2005/8/layout/vList5"/>
    <dgm:cxn modelId="{3D869AD9-E8E5-4204-90B0-3432C763F953}" type="presParOf" srcId="{E90116FF-15B5-441C-A380-97FE862E6C76}" destId="{99ECA127-1399-4867-AD71-A7231AC30EB8}" srcOrd="1" destOrd="0" presId="urn:microsoft.com/office/officeart/2005/8/layout/vList5"/>
    <dgm:cxn modelId="{3BC3E9A3-FEAC-47FA-ADB0-D6880145DA88}" type="presParOf" srcId="{E90116FF-15B5-441C-A380-97FE862E6C76}" destId="{C9F7366C-54B6-49A0-B0DD-AE616617124C}" srcOrd="2" destOrd="0" presId="urn:microsoft.com/office/officeart/2005/8/layout/vList5"/>
    <dgm:cxn modelId="{E888B2A8-B5C1-47EE-96D1-B69D9A809A39}" type="presParOf" srcId="{C9F7366C-54B6-49A0-B0DD-AE616617124C}" destId="{69ADE0A3-B5FB-46F1-A78A-81B61287136E}" srcOrd="0" destOrd="0" presId="urn:microsoft.com/office/officeart/2005/8/layout/vList5"/>
    <dgm:cxn modelId="{AD453B24-DA98-4CC7-BF79-D7EBCB0A8FB2}" type="presParOf" srcId="{C9F7366C-54B6-49A0-B0DD-AE616617124C}" destId="{4D0A1D7F-D1C7-49E2-A475-A02057849E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94704-9C56-4892-99D8-3580DAF7153C}">
      <dsp:nvSpPr>
        <dsp:cNvPr id="0" name=""/>
        <dsp:cNvSpPr/>
      </dsp:nvSpPr>
      <dsp:spPr>
        <a:xfrm rot="5400000">
          <a:off x="5379108" y="-2307615"/>
          <a:ext cx="833150" cy="5524338"/>
        </a:xfrm>
        <a:prstGeom prst="round2SameRect">
          <a:avLst/>
        </a:prstGeom>
        <a:solidFill>
          <a:srgbClr val="920000">
            <a:alpha val="2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2800" kern="1200" dirty="0"/>
            <a:t>Cromosomas aberrantes con dos centrómeros.</a:t>
          </a:r>
          <a:endParaRPr lang="en-US" sz="2800" kern="1200" dirty="0"/>
        </a:p>
      </dsp:txBody>
      <dsp:txXfrm rot="-5400000">
        <a:off x="3033515" y="78649"/>
        <a:ext cx="5483667" cy="751808"/>
      </dsp:txXfrm>
    </dsp:sp>
    <dsp:sp modelId="{241B7F60-E840-48FD-B7CA-48DA0330276A}">
      <dsp:nvSpPr>
        <dsp:cNvPr id="0" name=""/>
        <dsp:cNvSpPr/>
      </dsp:nvSpPr>
      <dsp:spPr>
        <a:xfrm>
          <a:off x="0" y="443"/>
          <a:ext cx="3107440" cy="908220"/>
        </a:xfrm>
        <a:prstGeom prst="roundRect">
          <a:avLst/>
        </a:prstGeom>
        <a:solidFill>
          <a:srgbClr val="92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3600" kern="1200" dirty="0" err="1"/>
            <a:t>Dicéntrico</a:t>
          </a:r>
          <a:endParaRPr lang="en-US" sz="3600" kern="1200" dirty="0"/>
        </a:p>
      </dsp:txBody>
      <dsp:txXfrm>
        <a:off x="44336" y="44779"/>
        <a:ext cx="3018768" cy="819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94704-9C56-4892-99D8-3580DAF7153C}">
      <dsp:nvSpPr>
        <dsp:cNvPr id="0" name=""/>
        <dsp:cNvSpPr/>
      </dsp:nvSpPr>
      <dsp:spPr>
        <a:xfrm rot="5400000">
          <a:off x="5379108" y="-2307615"/>
          <a:ext cx="833150" cy="5524338"/>
        </a:xfrm>
        <a:prstGeom prst="round2SameRect">
          <a:avLst/>
        </a:prstGeom>
        <a:solidFill>
          <a:srgbClr val="920000">
            <a:alpha val="2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/>
            <a:t>Cromosomas aberrantes con tres centrómeros</a:t>
          </a:r>
          <a:endParaRPr lang="en-US" sz="2800" kern="1200" dirty="0"/>
        </a:p>
      </dsp:txBody>
      <dsp:txXfrm rot="-5400000">
        <a:off x="3033515" y="78649"/>
        <a:ext cx="5483667" cy="751808"/>
      </dsp:txXfrm>
    </dsp:sp>
    <dsp:sp modelId="{241B7F60-E840-48FD-B7CA-48DA0330276A}">
      <dsp:nvSpPr>
        <dsp:cNvPr id="0" name=""/>
        <dsp:cNvSpPr/>
      </dsp:nvSpPr>
      <dsp:spPr>
        <a:xfrm>
          <a:off x="0" y="443"/>
          <a:ext cx="3107440" cy="908220"/>
        </a:xfrm>
        <a:prstGeom prst="roundRect">
          <a:avLst/>
        </a:prstGeom>
        <a:solidFill>
          <a:srgbClr val="92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3600" kern="1200" dirty="0" err="1"/>
            <a:t>Tricéntrico</a:t>
          </a:r>
          <a:endParaRPr lang="en-US" sz="3600" kern="1200" dirty="0"/>
        </a:p>
      </dsp:txBody>
      <dsp:txXfrm>
        <a:off x="44336" y="44779"/>
        <a:ext cx="3018768" cy="8195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94704-9C56-4892-99D8-3580DAF7153C}">
      <dsp:nvSpPr>
        <dsp:cNvPr id="0" name=""/>
        <dsp:cNvSpPr/>
      </dsp:nvSpPr>
      <dsp:spPr>
        <a:xfrm rot="5400000">
          <a:off x="5749582" y="-2488444"/>
          <a:ext cx="800781" cy="5862040"/>
        </a:xfrm>
        <a:prstGeom prst="round2SameRect">
          <a:avLst/>
        </a:prstGeom>
        <a:solidFill>
          <a:srgbClr val="920000">
            <a:alpha val="2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2800" kern="1200" dirty="0"/>
            <a:t>Cromosomas aberrantes con cuatro centrómeros.</a:t>
          </a:r>
          <a:endParaRPr lang="en-US" sz="2800" kern="1200" dirty="0"/>
        </a:p>
      </dsp:txBody>
      <dsp:txXfrm rot="-5400000">
        <a:off x="3218953" y="81276"/>
        <a:ext cx="5822949" cy="722599"/>
      </dsp:txXfrm>
    </dsp:sp>
    <dsp:sp modelId="{241B7F60-E840-48FD-B7CA-48DA0330276A}">
      <dsp:nvSpPr>
        <dsp:cNvPr id="0" name=""/>
        <dsp:cNvSpPr/>
      </dsp:nvSpPr>
      <dsp:spPr>
        <a:xfrm>
          <a:off x="0" y="22"/>
          <a:ext cx="3297397" cy="885107"/>
        </a:xfrm>
        <a:prstGeom prst="roundRect">
          <a:avLst/>
        </a:prstGeom>
        <a:solidFill>
          <a:srgbClr val="92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3600" kern="1200" dirty="0" err="1"/>
            <a:t>Cuadricéntrico</a:t>
          </a:r>
          <a:endParaRPr lang="en-US" sz="3600" kern="1200" dirty="0"/>
        </a:p>
      </dsp:txBody>
      <dsp:txXfrm>
        <a:off x="43207" y="43229"/>
        <a:ext cx="3210983" cy="798693"/>
      </dsp:txXfrm>
    </dsp:sp>
    <dsp:sp modelId="{4D0A1D7F-D1C7-49E2-A475-A02057849E43}">
      <dsp:nvSpPr>
        <dsp:cNvPr id="0" name=""/>
        <dsp:cNvSpPr/>
      </dsp:nvSpPr>
      <dsp:spPr>
        <a:xfrm rot="5400000">
          <a:off x="5779150" y="-1562667"/>
          <a:ext cx="742696" cy="5869210"/>
        </a:xfrm>
        <a:prstGeom prst="round2SameRect">
          <a:avLst/>
        </a:prstGeom>
        <a:solidFill>
          <a:srgbClr val="920000">
            <a:alpha val="2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A" sz="2800" kern="1200" dirty="0"/>
            <a:t>Se considera un fragmento acéntrico.</a:t>
          </a:r>
          <a:endParaRPr lang="en-US" sz="2800" kern="1200" dirty="0"/>
        </a:p>
      </dsp:txBody>
      <dsp:txXfrm rot="-5400000">
        <a:off x="3215894" y="1036844"/>
        <a:ext cx="5832955" cy="670186"/>
      </dsp:txXfrm>
    </dsp:sp>
    <dsp:sp modelId="{69ADE0A3-B5FB-46F1-A78A-81B61287136E}">
      <dsp:nvSpPr>
        <dsp:cNvPr id="0" name=""/>
        <dsp:cNvSpPr/>
      </dsp:nvSpPr>
      <dsp:spPr>
        <a:xfrm>
          <a:off x="0" y="929384"/>
          <a:ext cx="3288377" cy="885107"/>
        </a:xfrm>
        <a:prstGeom prst="roundRect">
          <a:avLst/>
        </a:prstGeom>
        <a:solidFill>
          <a:srgbClr val="92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3600" kern="1200" dirty="0"/>
            <a:t>Anillos</a:t>
          </a:r>
          <a:endParaRPr lang="en-US" sz="2800" kern="1200" dirty="0"/>
        </a:p>
      </dsp:txBody>
      <dsp:txXfrm>
        <a:off x="43207" y="972591"/>
        <a:ext cx="3201963" cy="798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7A21A-E839-4B7F-9D9D-BF30D997A023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42DB3-639D-4A04-BA9B-2E6A1124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30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75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4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3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1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71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72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075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13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45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97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0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55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74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6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42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9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39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8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99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8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54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2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58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0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6849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8577"/>
            <a:ext cx="5588000" cy="3654661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7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4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1160463"/>
            <a:ext cx="556577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467464"/>
            <a:ext cx="5588000" cy="365577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4044" indent="-286171" defTabSz="933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4683" indent="-228937" defTabSz="933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2558" indent="-228937" defTabSz="933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60431" indent="-228937" defTabSz="9332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8305" indent="-228937" defTabSz="9332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6178" indent="-228937" defTabSz="9332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34051" indent="-228937" defTabSz="9332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91925" indent="-228937" defTabSz="93323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37C2FE-6331-43A0-9894-708F14A849F0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4663" y="695325"/>
            <a:ext cx="6188075" cy="34813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83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7" y="0"/>
            <a:ext cx="1176111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4985" y="1177320"/>
            <a:ext cx="9975914" cy="1230595"/>
          </a:xfr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430887" cy="6858000"/>
          </a:xfrm>
          <a:prstGeom prst="rect">
            <a:avLst/>
          </a:prstGeom>
          <a:solidFill>
            <a:srgbClr val="C00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ES" sz="1600" spc="100" dirty="0">
                <a:solidFill>
                  <a:schemeClr val="bg1">
                    <a:lumMod val="65000"/>
                  </a:schemeClr>
                </a:solidFill>
              </a:rPr>
              <a:t>MANEJO MÉDICO INTERNACIONAL DE LAS LESIONES POR RADIACIÓN</a:t>
            </a:r>
            <a:endParaRPr lang="en-US" sz="1600" spc="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898" y="1131751"/>
            <a:ext cx="1865376" cy="676462"/>
          </a:xfrm>
          <a:prstGeom prst="rect">
            <a:avLst/>
          </a:prstGeom>
          <a:noFill/>
          <a:ln w="9525">
            <a:solidFill>
              <a:srgbClr val="92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98" y="1795760"/>
            <a:ext cx="1863802" cy="612947"/>
          </a:xfrm>
          <a:prstGeom prst="rect">
            <a:avLst/>
          </a:prstGeom>
          <a:ln>
            <a:solidFill>
              <a:srgbClr val="920000"/>
            </a:solidFill>
          </a:ln>
        </p:spPr>
      </p:pic>
    </p:spTree>
    <p:extLst>
      <p:ext uri="{BB962C8B-B14F-4D97-AF65-F5344CB8AC3E}">
        <p14:creationId xmlns:p14="http://schemas.microsoft.com/office/powerpoint/2010/main" val="122283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7" y="0"/>
            <a:ext cx="1176111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4984" y="1177320"/>
            <a:ext cx="11761113" cy="1230595"/>
          </a:xfr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Module 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430887" cy="6858000"/>
          </a:xfrm>
          <a:prstGeom prst="rect">
            <a:avLst/>
          </a:prstGeom>
          <a:solidFill>
            <a:srgbClr val="C00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spc="100" dirty="0">
                <a:solidFill>
                  <a:schemeClr val="bg1">
                    <a:lumMod val="65000"/>
                  </a:schemeClr>
                </a:solidFill>
              </a:rPr>
              <a:t>INTERNATIONAL MEDICAL</a:t>
            </a:r>
            <a:r>
              <a:rPr lang="en-US" sz="1600" spc="100" baseline="0" dirty="0">
                <a:solidFill>
                  <a:schemeClr val="bg1">
                    <a:lumMod val="65000"/>
                  </a:schemeClr>
                </a:solidFill>
              </a:rPr>
              <a:t> MANAGEMENT OF RADIATION INJURIES</a:t>
            </a:r>
            <a:endParaRPr lang="en-US" sz="1600" spc="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898" y="1174969"/>
            <a:ext cx="1851102" cy="61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98" y="1795760"/>
            <a:ext cx="1851102" cy="6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1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465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39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0020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77440"/>
            <a:ext cx="5157787" cy="368458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020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7440"/>
            <a:ext cx="5183188" cy="368458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22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71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66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0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86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65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1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0020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77440"/>
            <a:ext cx="5157787" cy="368458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020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7440"/>
            <a:ext cx="5183188" cy="368458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5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3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5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04" y="484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0152"/>
            <a:ext cx="1851102" cy="517848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856677" y="6483239"/>
            <a:ext cx="17414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I-MED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267200" y="6483239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/>
              <a:t>Módulo: Ejercicio de puntuación de </a:t>
            </a:r>
            <a:r>
              <a:rPr lang="es-ES" dirty="0" err="1"/>
              <a:t>dicéntricos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871" y="6340152"/>
            <a:ext cx="1497129" cy="54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Minus 14"/>
          <p:cNvSpPr/>
          <p:nvPr userDrawn="1"/>
        </p:nvSpPr>
        <p:spPr>
          <a:xfrm>
            <a:off x="-2025748" y="1308296"/>
            <a:ext cx="16177846" cy="112542"/>
          </a:xfrm>
          <a:prstGeom prst="mathMinus">
            <a:avLst/>
          </a:prstGeom>
          <a:solidFill>
            <a:srgbClr val="C00000"/>
          </a:solidFill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1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04" y="4846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942B-EEA3-427F-8388-6C1AB51CEF95}" type="datetimeFigureOut">
              <a:rPr lang="en-US" smtClean="0"/>
              <a:t>1/19/23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2E7A9-23A1-47B4-BC5D-C82A3B50AC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0152"/>
            <a:ext cx="1851102" cy="517848"/>
          </a:xfrm>
          <a:prstGeom prst="rect">
            <a:avLst/>
          </a:prstGeom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1856677" y="6483239"/>
            <a:ext cx="17414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I-MED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267200" y="6483239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Module: </a:t>
            </a:r>
            <a:r>
              <a:rPr lang="en-US" dirty="0" err="1"/>
              <a:t>Dicentric</a:t>
            </a:r>
            <a:r>
              <a:rPr lang="en-US" dirty="0"/>
              <a:t> Scoring Exercise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871" y="6340152"/>
            <a:ext cx="1497129" cy="54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10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ppt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jercicio de puntuación de dicéntricos"/>
          <p:cNvSpPr>
            <a:spLocks noGrp="1"/>
          </p:cNvSpPr>
          <p:nvPr>
            <p:ph type="ctrTitle"/>
          </p:nvPr>
        </p:nvSpPr>
        <p:spPr>
          <a:xfrm>
            <a:off x="394855" y="1177320"/>
            <a:ext cx="9912927" cy="1230595"/>
          </a:xfrm>
        </p:spPr>
        <p:txBody>
          <a:bodyPr>
            <a:noAutofit/>
          </a:bodyPr>
          <a:lstStyle/>
          <a:p>
            <a:r>
              <a:rPr lang="es-PA" sz="4800" dirty="0"/>
              <a:t>Ejercicio de puntuación de </a:t>
            </a:r>
            <a:r>
              <a:rPr lang="es-PA" sz="4800" dirty="0" err="1"/>
              <a:t>dicéntricos</a:t>
            </a:r>
            <a:endParaRPr lang="es-PA" sz="4800" dirty="0"/>
          </a:p>
        </p:txBody>
      </p:sp>
    </p:spTree>
    <p:extLst>
      <p:ext uri="{BB962C8B-B14F-4D97-AF65-F5344CB8AC3E}">
        <p14:creationId xmlns:p14="http://schemas.microsoft.com/office/powerpoint/2010/main" val="391325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Equivalencias de la puntuación de dicéntrico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Equivalencias de la puntuación de </a:t>
            </a:r>
            <a:r>
              <a:rPr lang="es-PA" dirty="0" err="1"/>
              <a:t>dicéntricos</a:t>
            </a:r>
            <a:endParaRPr lang="es-P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64" y="2523598"/>
            <a:ext cx="3455132" cy="34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10352" y="5891933"/>
            <a:ext cx="353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Foto cortesía de REAC/TS CBL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23813120"/>
              </p:ext>
            </p:extLst>
          </p:nvPr>
        </p:nvGraphicFramePr>
        <p:xfrm>
          <a:off x="1780111" y="1543050"/>
          <a:ext cx="8631779" cy="90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0038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Equivalencias de puntuación de </a:t>
            </a:r>
            <a:r>
              <a:rPr lang="es-PA" dirty="0" err="1"/>
              <a:t>dicéntricos</a:t>
            </a:r>
            <a:endParaRPr lang="es-PA" dirty="0"/>
          </a:p>
        </p:txBody>
      </p:sp>
      <p:pic>
        <p:nvPicPr>
          <p:cNvPr id="2050" name="Picture 2" descr="Equivalencias de la puntuación de dicéntric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16435" r="18229"/>
          <a:stretch/>
        </p:blipFill>
        <p:spPr bwMode="auto">
          <a:xfrm>
            <a:off x="4244724" y="2649405"/>
            <a:ext cx="4369867" cy="32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4723" y="5925931"/>
            <a:ext cx="370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Foto cortesía de REAC/TS CBL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71907717"/>
              </p:ext>
            </p:extLst>
          </p:nvPr>
        </p:nvGraphicFramePr>
        <p:xfrm>
          <a:off x="1780111" y="1543050"/>
          <a:ext cx="8631779" cy="90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 flipV="1">
            <a:off x="6508324" y="3200050"/>
            <a:ext cx="484742" cy="231354"/>
          </a:xfrm>
          <a:prstGeom prst="straightConnector1">
            <a:avLst/>
          </a:prstGeom>
          <a:ln>
            <a:solidFill>
              <a:srgbClr val="92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191697" y="3677366"/>
            <a:ext cx="154236" cy="158041"/>
          </a:xfrm>
          <a:prstGeom prst="straightConnector1">
            <a:avLst/>
          </a:prstGeom>
          <a:ln>
            <a:solidFill>
              <a:srgbClr val="92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78520" y="3433808"/>
            <a:ext cx="939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PA" sz="1200" dirty="0" err="1">
                <a:solidFill>
                  <a:srgbClr val="920000"/>
                </a:solidFill>
              </a:rPr>
              <a:t>Tricéntrico</a:t>
            </a:r>
            <a:endParaRPr lang="es-PA" sz="1200" dirty="0">
              <a:solidFill>
                <a:srgbClr val="92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4450" y="4287668"/>
            <a:ext cx="590550" cy="379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43550" y="4546600"/>
            <a:ext cx="1187450" cy="412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4851400"/>
            <a:ext cx="139700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38900" y="4838700"/>
            <a:ext cx="406400" cy="33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89600" y="4313068"/>
            <a:ext cx="45719" cy="208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78049" y="4561701"/>
            <a:ext cx="895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 err="1">
                <a:solidFill>
                  <a:srgbClr val="920000"/>
                </a:solidFill>
              </a:rPr>
              <a:t>Dicéntricos</a:t>
            </a:r>
            <a:endParaRPr lang="es-PA" sz="1200" dirty="0">
              <a:solidFill>
                <a:srgbClr val="920000"/>
              </a:solidFill>
            </a:endParaRPr>
          </a:p>
        </p:txBody>
      </p:sp>
      <p:cxnSp>
        <p:nvCxnSpPr>
          <p:cNvPr id="20" name="Straight Arrow Connector 19"/>
          <p:cNvCxnSpPr>
            <a:endCxn id="9" idx="1"/>
          </p:cNvCxnSpPr>
          <p:nvPr/>
        </p:nvCxnSpPr>
        <p:spPr>
          <a:xfrm flipH="1" flipV="1">
            <a:off x="5124450" y="4477475"/>
            <a:ext cx="544831" cy="158025"/>
          </a:xfrm>
          <a:prstGeom prst="straightConnector1">
            <a:avLst/>
          </a:prstGeom>
          <a:ln>
            <a:solidFill>
              <a:srgbClr val="9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4" idx="0"/>
          </p:cNvCxnSpPr>
          <p:nvPr/>
        </p:nvCxnSpPr>
        <p:spPr>
          <a:xfrm flipV="1">
            <a:off x="5673299" y="4313068"/>
            <a:ext cx="39161" cy="323634"/>
          </a:xfrm>
          <a:prstGeom prst="straightConnector1">
            <a:avLst/>
          </a:prstGeom>
          <a:ln>
            <a:solidFill>
              <a:srgbClr val="9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1" idx="1"/>
          </p:cNvCxnSpPr>
          <p:nvPr/>
        </p:nvCxnSpPr>
        <p:spPr>
          <a:xfrm flipH="1">
            <a:off x="5562600" y="4819618"/>
            <a:ext cx="342900" cy="133382"/>
          </a:xfrm>
          <a:prstGeom prst="straightConnector1">
            <a:avLst/>
          </a:prstGeom>
          <a:ln>
            <a:solidFill>
              <a:srgbClr val="9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Arrow Connector 2047"/>
          <p:cNvCxnSpPr>
            <a:endCxn id="13" idx="3"/>
          </p:cNvCxnSpPr>
          <p:nvPr/>
        </p:nvCxnSpPr>
        <p:spPr>
          <a:xfrm>
            <a:off x="5905500" y="4819618"/>
            <a:ext cx="939800" cy="187357"/>
          </a:xfrm>
          <a:prstGeom prst="straightConnector1">
            <a:avLst/>
          </a:prstGeom>
          <a:ln>
            <a:solidFill>
              <a:srgbClr val="92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2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Equivalencias de puntuación de </a:t>
            </a:r>
            <a:r>
              <a:rPr lang="es-PA" dirty="0" err="1"/>
              <a:t>dicéntricos</a:t>
            </a:r>
            <a:endParaRPr lang="es-PA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8527184"/>
              </p:ext>
            </p:extLst>
          </p:nvPr>
        </p:nvGraphicFramePr>
        <p:xfrm>
          <a:off x="1780111" y="1543049"/>
          <a:ext cx="9159438" cy="181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Equivalencias de la puntuación de dicéntrico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25308" r="51235" b="15597"/>
          <a:stretch/>
        </p:blipFill>
        <p:spPr bwMode="auto">
          <a:xfrm>
            <a:off x="4543424" y="3357563"/>
            <a:ext cx="3433576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475542" y="3509963"/>
            <a:ext cx="491067" cy="8467"/>
          </a:xfrm>
          <a:prstGeom prst="straightConnector1">
            <a:avLst/>
          </a:prstGeom>
          <a:ln w="19050">
            <a:solidFill>
              <a:srgbClr val="9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26400" y="5888593"/>
            <a:ext cx="320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Foto cortesía de REAC/TS CBL</a:t>
            </a:r>
          </a:p>
        </p:txBody>
      </p:sp>
    </p:spTree>
    <p:extLst>
      <p:ext uri="{BB962C8B-B14F-4D97-AF65-F5344CB8AC3E}">
        <p14:creationId xmlns:p14="http://schemas.microsoft.com/office/powerpoint/2010/main" val="147840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descr="Biodosimetria basada en exposiciones agudas equivalentes a fotones">
            <a:extLst>
              <a:ext uri="{FF2B5EF4-FFF2-40B4-BE49-F238E27FC236}">
                <a16:creationId xmlns:a16="http://schemas.microsoft.com/office/drawing/2014/main" id="{CCBC217C-E2CE-D10A-F710-6BF74B0118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837621"/>
              </p:ext>
            </p:extLst>
          </p:nvPr>
        </p:nvGraphicFramePr>
        <p:xfrm>
          <a:off x="1859972" y="22045"/>
          <a:ext cx="8472055" cy="635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4521098" imgH="3391080" progId="PowerPoint.Slide.8">
                  <p:embed/>
                </p:oleObj>
              </mc:Choice>
              <mc:Fallback>
                <p:oleObj name="Slide" r:id="rId3" imgW="4521098" imgH="3391080" progId="PowerPoint.Slide.8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11FCBE1-F89B-4110-82E6-4FD2257A05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972" y="22045"/>
                        <a:ext cx="8472055" cy="635404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940011" y="6006754"/>
            <a:ext cx="4084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Wasalenko</a:t>
            </a:r>
            <a:r>
              <a:rPr lang="en-US" dirty="0"/>
              <a:t> JK et al. Ann Intern Med, 2004</a:t>
            </a:r>
          </a:p>
        </p:txBody>
      </p:sp>
      <p:sp>
        <p:nvSpPr>
          <p:cNvPr id="3" name="Rectangle 2"/>
          <p:cNvSpPr/>
          <p:nvPr/>
        </p:nvSpPr>
        <p:spPr>
          <a:xfrm>
            <a:off x="8498533" y="465288"/>
            <a:ext cx="1726122" cy="31590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6428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Actividad del DCA: ¿Listo para la puntuación?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/>
              <a:t>El documento tiene 10 muestras.</a:t>
            </a:r>
          </a:p>
          <a:p>
            <a:pPr lvl="1"/>
            <a:r>
              <a:rPr lang="es-PA" dirty="0"/>
              <a:t>15 minutos para completar.</a:t>
            </a:r>
          </a:p>
          <a:p>
            <a:pPr marL="0" indent="0">
              <a:buNone/>
            </a:pPr>
            <a:endParaRPr lang="es-PA" sz="1000" dirty="0"/>
          </a:p>
          <a:p>
            <a:r>
              <a:rPr lang="es-PA" dirty="0"/>
              <a:t>Encierre en un círculo las aberraciones y sume los </a:t>
            </a:r>
            <a:r>
              <a:rPr lang="es-PA" dirty="0" err="1"/>
              <a:t>dicéntricos</a:t>
            </a:r>
            <a:r>
              <a:rPr lang="es-PA" dirty="0"/>
              <a:t>, </a:t>
            </a:r>
            <a:r>
              <a:rPr lang="es-PA" dirty="0" err="1"/>
              <a:t>tricéntricos</a:t>
            </a:r>
            <a:r>
              <a:rPr lang="es-PA" dirty="0"/>
              <a:t> y </a:t>
            </a:r>
            <a:r>
              <a:rPr lang="es-PA" dirty="0" err="1"/>
              <a:t>cuadricéntricos</a:t>
            </a:r>
            <a:r>
              <a:rPr lang="es-PA" dirty="0"/>
              <a:t>.</a:t>
            </a:r>
          </a:p>
          <a:p>
            <a:endParaRPr lang="es-PA" dirty="0"/>
          </a:p>
          <a:p>
            <a:r>
              <a:rPr lang="es-PA" dirty="0"/>
              <a:t>Al final repasaremos en grupo.</a:t>
            </a:r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799768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Muestra 1</a:t>
            </a:r>
          </a:p>
        </p:txBody>
      </p:sp>
      <p:pic>
        <p:nvPicPr>
          <p:cNvPr id="921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4756" y="1764014"/>
            <a:ext cx="5462489" cy="40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4755" y="5787723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Foto cortesía de REAC/TS CBL</a:t>
            </a:r>
          </a:p>
        </p:txBody>
      </p:sp>
    </p:spTree>
    <p:extLst>
      <p:ext uri="{BB962C8B-B14F-4D97-AF65-F5344CB8AC3E}">
        <p14:creationId xmlns:p14="http://schemas.microsoft.com/office/powerpoint/2010/main" val="3895712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Muestra 1</a:t>
            </a:r>
          </a:p>
        </p:txBody>
      </p:sp>
      <p:pic>
        <p:nvPicPr>
          <p:cNvPr id="921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4756" y="1764014"/>
            <a:ext cx="5462489" cy="40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4755" y="5787723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</p:spTree>
    <p:extLst>
      <p:ext uri="{BB962C8B-B14F-4D97-AF65-F5344CB8AC3E}">
        <p14:creationId xmlns:p14="http://schemas.microsoft.com/office/powerpoint/2010/main" val="3750380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" t="23536" r="18233" b="22783"/>
          <a:stretch/>
        </p:blipFill>
        <p:spPr bwMode="auto">
          <a:xfrm>
            <a:off x="2871018" y="1563886"/>
            <a:ext cx="6449965" cy="43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6371" y="5918536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2</a:t>
            </a:r>
          </a:p>
        </p:txBody>
      </p:sp>
    </p:spTree>
    <p:extLst>
      <p:ext uri="{BB962C8B-B14F-4D97-AF65-F5344CB8AC3E}">
        <p14:creationId xmlns:p14="http://schemas.microsoft.com/office/powerpoint/2010/main" val="3006363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" t="23536" r="18233" b="22783"/>
          <a:stretch/>
        </p:blipFill>
        <p:spPr bwMode="auto">
          <a:xfrm>
            <a:off x="2871018" y="1563886"/>
            <a:ext cx="6449965" cy="433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642104" y="2930652"/>
            <a:ext cx="457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15968" y="3503676"/>
            <a:ext cx="3048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6371" y="5918536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2</a:t>
            </a:r>
          </a:p>
        </p:txBody>
      </p:sp>
    </p:spTree>
    <p:extLst>
      <p:ext uri="{BB962C8B-B14F-4D97-AF65-F5344CB8AC3E}">
        <p14:creationId xmlns:p14="http://schemas.microsoft.com/office/powerpoint/2010/main" val="32778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2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23" r="7520"/>
          <a:stretch/>
        </p:blipFill>
        <p:spPr bwMode="auto">
          <a:xfrm>
            <a:off x="3883152" y="1549242"/>
            <a:ext cx="4425697" cy="42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3152" y="5809800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3</a:t>
            </a:r>
          </a:p>
        </p:txBody>
      </p:sp>
    </p:spTree>
    <p:extLst>
      <p:ext uri="{BB962C8B-B14F-4D97-AF65-F5344CB8AC3E}">
        <p14:creationId xmlns:p14="http://schemas.microsoft.com/office/powerpoint/2010/main" val="139766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Objetivo final de aprendizaje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PA" dirty="0"/>
              <a:t>Comprender el papel del </a:t>
            </a:r>
            <a:r>
              <a:rPr lang="es-PA" sz="3600" dirty="0"/>
              <a:t>ensayo de cromosomas </a:t>
            </a:r>
            <a:r>
              <a:rPr lang="es-PA" sz="3600" dirty="0" err="1"/>
              <a:t>dicéntricos</a:t>
            </a:r>
            <a:r>
              <a:rPr lang="es-PA" sz="3600" dirty="0"/>
              <a:t> </a:t>
            </a:r>
            <a:r>
              <a:rPr lang="es-PA" dirty="0"/>
              <a:t>(DCA, por sus siglas en inglés) en un incidente radiológico o nuclear.</a:t>
            </a:r>
          </a:p>
        </p:txBody>
      </p:sp>
    </p:spTree>
    <p:extLst>
      <p:ext uri="{BB962C8B-B14F-4D97-AF65-F5344CB8AC3E}">
        <p14:creationId xmlns:p14="http://schemas.microsoft.com/office/powerpoint/2010/main" val="219770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12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23" r="7520"/>
          <a:stretch/>
        </p:blipFill>
        <p:spPr bwMode="auto">
          <a:xfrm>
            <a:off x="3883152" y="1549242"/>
            <a:ext cx="4425697" cy="42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3152" y="5809800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3</a:t>
            </a:r>
          </a:p>
        </p:txBody>
      </p:sp>
      <p:sp>
        <p:nvSpPr>
          <p:cNvPr id="6" name="Oval 5"/>
          <p:cNvSpPr/>
          <p:nvPr/>
        </p:nvSpPr>
        <p:spPr>
          <a:xfrm rot="2773645">
            <a:off x="5230367" y="2938041"/>
            <a:ext cx="457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66688" y="3074660"/>
            <a:ext cx="304800" cy="304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09"/>
          <a:stretch/>
        </p:blipFill>
        <p:spPr>
          <a:xfrm>
            <a:off x="3324224" y="1544023"/>
            <a:ext cx="5691759" cy="4414367"/>
          </a:xfrm>
          <a:prstGeom prst="rect">
            <a:avLst/>
          </a:prstGeom>
        </p:spPr>
      </p:pic>
      <p:sp>
        <p:nvSpPr>
          <p:cNvPr id="8" name="TextBox 7" descr="Foto cortesía de REAC/TS CBL"/>
          <p:cNvSpPr txBox="1"/>
          <p:nvPr/>
        </p:nvSpPr>
        <p:spPr>
          <a:xfrm>
            <a:off x="3992033" y="5958390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/>
              <a:t>Foto cortesía de REAC/TS CBL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4</a:t>
            </a:r>
          </a:p>
        </p:txBody>
      </p:sp>
    </p:spTree>
    <p:extLst>
      <p:ext uri="{BB962C8B-B14F-4D97-AF65-F5344CB8AC3E}">
        <p14:creationId xmlns:p14="http://schemas.microsoft.com/office/powerpoint/2010/main" val="1822015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  <a14:imgEffect>
                      <a14:brightnessContrast bright="2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09"/>
          <a:stretch/>
        </p:blipFill>
        <p:spPr>
          <a:xfrm>
            <a:off x="3324224" y="1544023"/>
            <a:ext cx="5691759" cy="441436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4392915">
            <a:off x="5278284" y="3572127"/>
            <a:ext cx="961270" cy="253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017722">
            <a:off x="6153143" y="3144111"/>
            <a:ext cx="484683" cy="28335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748565">
            <a:off x="6151097" y="4210814"/>
            <a:ext cx="458803" cy="304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71333" y="5958390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4</a:t>
            </a:r>
          </a:p>
        </p:txBody>
      </p:sp>
    </p:spTree>
    <p:extLst>
      <p:ext uri="{BB962C8B-B14F-4D97-AF65-F5344CB8AC3E}">
        <p14:creationId xmlns:p14="http://schemas.microsoft.com/office/powerpoint/2010/main" val="222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8" y="1463642"/>
            <a:ext cx="5534024" cy="44309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28988" y="5850485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5</a:t>
            </a:r>
          </a:p>
        </p:txBody>
      </p:sp>
    </p:spTree>
    <p:extLst>
      <p:ext uri="{BB962C8B-B14F-4D97-AF65-F5344CB8AC3E}">
        <p14:creationId xmlns:p14="http://schemas.microsoft.com/office/powerpoint/2010/main" val="2635823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8" y="1463642"/>
            <a:ext cx="5534024" cy="443096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6471416">
            <a:off x="6745153" y="3526726"/>
            <a:ext cx="1164542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345892">
            <a:off x="4507175" y="4033259"/>
            <a:ext cx="685800" cy="2971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9640342">
            <a:off x="6559392" y="4837448"/>
            <a:ext cx="533400" cy="33778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2580346">
            <a:off x="6849261" y="4644705"/>
            <a:ext cx="367753" cy="24857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87312" y="4321318"/>
            <a:ext cx="313267" cy="20698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28988" y="5850485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5</a:t>
            </a:r>
          </a:p>
        </p:txBody>
      </p:sp>
    </p:spTree>
    <p:extLst>
      <p:ext uri="{BB962C8B-B14F-4D97-AF65-F5344CB8AC3E}">
        <p14:creationId xmlns:p14="http://schemas.microsoft.com/office/powerpoint/2010/main" val="29398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7" y="1478311"/>
            <a:ext cx="5126147" cy="44928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91213" y="5966153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6</a:t>
            </a:r>
          </a:p>
        </p:txBody>
      </p:sp>
    </p:spTree>
    <p:extLst>
      <p:ext uri="{BB962C8B-B14F-4D97-AF65-F5344CB8AC3E}">
        <p14:creationId xmlns:p14="http://schemas.microsoft.com/office/powerpoint/2010/main" val="2536378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7" y="1478311"/>
            <a:ext cx="5126147" cy="44928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18252866">
            <a:off x="3803628" y="3554946"/>
            <a:ext cx="1230000" cy="444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1744806">
            <a:off x="5742913" y="3605602"/>
            <a:ext cx="1181133" cy="3650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1319043">
            <a:off x="5607910" y="4512930"/>
            <a:ext cx="914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71361" y="1868424"/>
            <a:ext cx="457200" cy="381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04010" y="2634297"/>
            <a:ext cx="394423" cy="457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26983" y="3722538"/>
            <a:ext cx="342900" cy="304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285969">
            <a:off x="6566013" y="3926490"/>
            <a:ext cx="381000" cy="24855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7341797">
            <a:off x="6350995" y="4249950"/>
            <a:ext cx="346061" cy="29864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17336471">
            <a:off x="6474380" y="2741875"/>
            <a:ext cx="369129" cy="21892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6565347">
            <a:off x="6827583" y="5275427"/>
            <a:ext cx="457200" cy="24855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91213" y="5966153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6</a:t>
            </a:r>
          </a:p>
        </p:txBody>
      </p:sp>
    </p:spTree>
    <p:extLst>
      <p:ext uri="{BB962C8B-B14F-4D97-AF65-F5344CB8AC3E}">
        <p14:creationId xmlns:p14="http://schemas.microsoft.com/office/powerpoint/2010/main" val="32743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38" y="1487424"/>
            <a:ext cx="5154924" cy="45232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8538" y="6010655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7</a:t>
            </a:r>
          </a:p>
        </p:txBody>
      </p:sp>
    </p:spTree>
    <p:extLst>
      <p:ext uri="{BB962C8B-B14F-4D97-AF65-F5344CB8AC3E}">
        <p14:creationId xmlns:p14="http://schemas.microsoft.com/office/powerpoint/2010/main" val="3205336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38" y="1487424"/>
            <a:ext cx="5154924" cy="452323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943779">
            <a:off x="5553455" y="3418633"/>
            <a:ext cx="914400" cy="3417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4853985">
            <a:off x="4750173" y="3352528"/>
            <a:ext cx="495010" cy="304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18538" y="6010655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7</a:t>
            </a:r>
          </a:p>
        </p:txBody>
      </p:sp>
    </p:spTree>
    <p:extLst>
      <p:ext uri="{BB962C8B-B14F-4D97-AF65-F5344CB8AC3E}">
        <p14:creationId xmlns:p14="http://schemas.microsoft.com/office/powerpoint/2010/main" val="27721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02" y="1518666"/>
            <a:ext cx="4619596" cy="4394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5260" y="5913120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8</a:t>
            </a:r>
          </a:p>
        </p:txBody>
      </p:sp>
    </p:spTree>
    <p:extLst>
      <p:ext uri="{BB962C8B-B14F-4D97-AF65-F5344CB8AC3E}">
        <p14:creationId xmlns:p14="http://schemas.microsoft.com/office/powerpoint/2010/main" val="251915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Objetivos facilitadores de aprendizaje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A" sz="3900" dirty="0"/>
              <a:t>Comprender la importancia de la mano de obra y los recursos de laboratorio para el ensayo de cromosomas </a:t>
            </a:r>
            <a:r>
              <a:rPr lang="es-PA" sz="3900" dirty="0" err="1"/>
              <a:t>dicéntricos</a:t>
            </a:r>
            <a:r>
              <a:rPr lang="es-PA" sz="3900" dirty="0"/>
              <a:t> (DCA, por sus siglas en inglés) a la hora de proporcionar una respuesta más eficaz a un incidente radiológico.</a:t>
            </a:r>
          </a:p>
          <a:p>
            <a:r>
              <a:rPr lang="es-PA" sz="3900" dirty="0"/>
              <a:t>Reconocer la diferencia entre los cromosomas sanos y los cromosomas aberrantes relacionados con la exposición a la radiación.</a:t>
            </a:r>
          </a:p>
          <a:p>
            <a:r>
              <a:rPr lang="es-PA" sz="3900" dirty="0"/>
              <a:t>Realizar un ensayo de cromosomas </a:t>
            </a:r>
            <a:r>
              <a:rPr lang="es-PA" sz="3900" dirty="0" err="1"/>
              <a:t>dicéntricos</a:t>
            </a:r>
            <a:r>
              <a:rPr lang="es-PA" sz="3900" dirty="0"/>
              <a:t> (DCA, por sus siglas en inglés) de portaobjetos de muestra.</a:t>
            </a:r>
            <a:endParaRPr lang="es-PA" dirty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591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02" y="1518666"/>
            <a:ext cx="4619596" cy="4394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5260" y="5913120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8</a:t>
            </a:r>
          </a:p>
        </p:txBody>
      </p:sp>
    </p:spTree>
    <p:extLst>
      <p:ext uri="{BB962C8B-B14F-4D97-AF65-F5344CB8AC3E}">
        <p14:creationId xmlns:p14="http://schemas.microsoft.com/office/powerpoint/2010/main" val="2607020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bright="1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6604" r="19356" b="10505"/>
          <a:stretch/>
        </p:blipFill>
        <p:spPr>
          <a:xfrm>
            <a:off x="3144110" y="1496468"/>
            <a:ext cx="5903780" cy="4445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1568" y="5948338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9</a:t>
            </a:r>
          </a:p>
        </p:txBody>
      </p:sp>
    </p:spTree>
    <p:extLst>
      <p:ext uri="{BB962C8B-B14F-4D97-AF65-F5344CB8AC3E}">
        <p14:creationId xmlns:p14="http://schemas.microsoft.com/office/powerpoint/2010/main" val="1085499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5000"/>
                    </a14:imgEffect>
                    <a14:imgEffect>
                      <a14:brightnessContrast bright="1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6604" r="19356" b="10505"/>
          <a:stretch/>
        </p:blipFill>
        <p:spPr>
          <a:xfrm>
            <a:off x="3144110" y="1496468"/>
            <a:ext cx="5903780" cy="44451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536011">
            <a:off x="7491547" y="3088216"/>
            <a:ext cx="983506" cy="3449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230773" y="3773903"/>
            <a:ext cx="158317" cy="3160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89090" y="3773903"/>
            <a:ext cx="114300" cy="2224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01568" y="5948338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9</a:t>
            </a:r>
          </a:p>
        </p:txBody>
      </p:sp>
    </p:spTree>
    <p:extLst>
      <p:ext uri="{BB962C8B-B14F-4D97-AF65-F5344CB8AC3E}">
        <p14:creationId xmlns:p14="http://schemas.microsoft.com/office/powerpoint/2010/main" val="48115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74" y="1499617"/>
            <a:ext cx="4491253" cy="45201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0374" y="6019801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10</a:t>
            </a:r>
          </a:p>
        </p:txBody>
      </p:sp>
    </p:spTree>
    <p:extLst>
      <p:ext uri="{BB962C8B-B14F-4D97-AF65-F5344CB8AC3E}">
        <p14:creationId xmlns:p14="http://schemas.microsoft.com/office/powerpoint/2010/main" val="3683195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74" y="1499617"/>
            <a:ext cx="4491253" cy="45201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20764819">
            <a:off x="6420313" y="3254379"/>
            <a:ext cx="1458109" cy="3348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3171743">
            <a:off x="5861093" y="2488488"/>
            <a:ext cx="762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0328449">
            <a:off x="5646058" y="4433892"/>
            <a:ext cx="996532" cy="397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843323">
            <a:off x="7379491" y="3721210"/>
            <a:ext cx="457200" cy="30479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15318" y="2956408"/>
            <a:ext cx="261532" cy="30479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3054373">
            <a:off x="6456012" y="4998600"/>
            <a:ext cx="344948" cy="30480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50374" y="6007934"/>
            <a:ext cx="48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Muestra 10</a:t>
            </a:r>
          </a:p>
        </p:txBody>
      </p:sp>
    </p:spTree>
    <p:extLst>
      <p:ext uri="{BB962C8B-B14F-4D97-AF65-F5344CB8AC3E}">
        <p14:creationId xmlns:p14="http://schemas.microsoft.com/office/powerpoint/2010/main" val="29800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/>
              <a:t>Resumen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/>
              <a:t>El ensayo de cromosomas dicéntricos es una técnica probada que puede utilizarse para ayudar a calcular la dosis de radiación absorbida en individuos expuestos.</a:t>
            </a:r>
          </a:p>
          <a:p>
            <a:r>
              <a:rPr lang="es-PA"/>
              <a:t>La información sobre la dosis de radiación individual ayuda a tomar mejores decisiones de tratamiento y a gestionar mejor los valiosos recursos de respuesta a emergencias.</a:t>
            </a:r>
          </a:p>
        </p:txBody>
      </p:sp>
    </p:spTree>
    <p:extLst>
      <p:ext uri="{BB962C8B-B14F-4D97-AF65-F5344CB8AC3E}">
        <p14:creationId xmlns:p14="http://schemas.microsoft.com/office/powerpoint/2010/main" val="2292508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¿Tiene usted alguna pregunta sobre alguno de los pasos?</a:t>
            </a:r>
          </a:p>
          <a:p>
            <a:r>
              <a:rPr lang="es-ES" dirty="0"/>
              <a:t>¿Puede reconocer ahora la diferencia entre cromosomas sanos y cromosomas aberrantes relacionados con la exposición a la radiación?</a:t>
            </a:r>
          </a:p>
          <a:p>
            <a:r>
              <a:rPr lang="es-ES" dirty="0"/>
              <a:t>¿Cómo accedería a esta capacidad en el laboratorio si fuera necesario?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4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15" y="129525"/>
            <a:ext cx="11643242" cy="1325563"/>
          </a:xfrm>
        </p:spPr>
        <p:txBody>
          <a:bodyPr/>
          <a:lstStyle/>
          <a:p>
            <a:r>
              <a:rPr lang="es-PA"/>
              <a:t>Ensayo de cromosomas dicéntricos (DCA, por sus siglas en inglés)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/>
              <a:t>Utiliza el daño cromosómico como biomarcador de la exposición a la radiación ionizante. </a:t>
            </a:r>
          </a:p>
          <a:p>
            <a:r>
              <a:rPr lang="es-PA" dirty="0"/>
              <a:t>Sensible y específico para la exposición a la radiación ionizante.</a:t>
            </a:r>
          </a:p>
          <a:p>
            <a:r>
              <a:rPr lang="es-PA" dirty="0"/>
              <a:t>Independiente del género, la edad y la raza.</a:t>
            </a:r>
          </a:p>
        </p:txBody>
      </p:sp>
    </p:spTree>
    <p:extLst>
      <p:ext uri="{BB962C8B-B14F-4D97-AF65-F5344CB8AC3E}">
        <p14:creationId xmlns:p14="http://schemas.microsoft.com/office/powerpoint/2010/main" val="135094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27" y="76259"/>
            <a:ext cx="10515600" cy="1325563"/>
          </a:xfrm>
        </p:spPr>
        <p:txBody>
          <a:bodyPr/>
          <a:lstStyle/>
          <a:p>
            <a:r>
              <a:rPr lang="es-PA"/>
              <a:t>Ensayo de cromosomas dicéntricos (DCA, por sus siglas en inglés)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A"/>
              <a:t>La radiación ionizante induce roturas de la doble cadena del ADN.</a:t>
            </a:r>
          </a:p>
          <a:p>
            <a:pPr marL="0" indent="0">
              <a:buNone/>
            </a:pPr>
            <a:endParaRPr lang="es-PA" sz="1000"/>
          </a:p>
          <a:p>
            <a:r>
              <a:rPr lang="es-PA"/>
              <a:t>La mala unión de las roturas provoca cromosomas con dos o más centrómeros.</a:t>
            </a:r>
          </a:p>
          <a:p>
            <a:pPr marL="0" indent="0">
              <a:buNone/>
            </a:pPr>
            <a:endParaRPr lang="es-PA" sz="1000"/>
          </a:p>
          <a:p>
            <a:r>
              <a:rPr lang="es-PA"/>
              <a:t>La frecuencia de cromosomas dicéntricos aumenta con la dosis de radiación.</a:t>
            </a:r>
          </a:p>
        </p:txBody>
      </p:sp>
    </p:spTree>
    <p:extLst>
      <p:ext uri="{BB962C8B-B14F-4D97-AF65-F5344CB8AC3E}">
        <p14:creationId xmlns:p14="http://schemas.microsoft.com/office/powerpoint/2010/main" val="6251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6918" y="0"/>
            <a:ext cx="11945082" cy="1325563"/>
          </a:xfrm>
        </p:spPr>
        <p:txBody>
          <a:bodyPr/>
          <a:lstStyle/>
          <a:p>
            <a:r>
              <a:rPr lang="es-PA" dirty="0"/>
              <a:t>Importancia del </a:t>
            </a:r>
            <a:r>
              <a:rPr lang="es-PA" sz="4400" dirty="0"/>
              <a:t>ensayo de cromosomas </a:t>
            </a:r>
            <a:r>
              <a:rPr lang="es-PA" sz="4400" dirty="0" err="1"/>
              <a:t>dicéntricos</a:t>
            </a:r>
            <a:r>
              <a:rPr lang="es-PA" sz="4400" dirty="0"/>
              <a:t> </a:t>
            </a:r>
            <a:r>
              <a:rPr lang="es-PA" dirty="0"/>
              <a:t>(DCA, por sus siglas en inglés)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600200"/>
            <a:ext cx="11425562" cy="4351338"/>
          </a:xfrm>
        </p:spPr>
        <p:txBody>
          <a:bodyPr>
            <a:normAutofit fontScale="92500" lnSpcReduction="10000"/>
          </a:bodyPr>
          <a:lstStyle/>
          <a:p>
            <a:r>
              <a:rPr lang="es-PA"/>
              <a:t>Eventos radiológicos/nucleares con víctimas en masa.</a:t>
            </a:r>
          </a:p>
          <a:p>
            <a:pPr lvl="1"/>
            <a:r>
              <a:rPr lang="es-PA"/>
              <a:t>Estimaciones precisas y oportunas de la dosis individual. </a:t>
            </a:r>
          </a:p>
          <a:p>
            <a:pPr lvl="1"/>
            <a:r>
              <a:rPr lang="es-PA"/>
              <a:t>Guía para el manejo clínico/médico apropiado.</a:t>
            </a:r>
          </a:p>
          <a:p>
            <a:endParaRPr lang="es-PA" sz="1000"/>
          </a:p>
          <a:p>
            <a:r>
              <a:rPr lang="es-PA"/>
              <a:t>Ensayo de cromosomas dicéntricos (DCA, por sus siglas en inglés).</a:t>
            </a:r>
          </a:p>
          <a:p>
            <a:pPr lvl="1"/>
            <a:r>
              <a:rPr lang="es-PA"/>
              <a:t>Triage</a:t>
            </a:r>
          </a:p>
          <a:p>
            <a:pPr lvl="1"/>
            <a:r>
              <a:rPr lang="es-PA"/>
              <a:t>Manejo médico</a:t>
            </a:r>
          </a:p>
          <a:p>
            <a:pPr lvl="1"/>
            <a:r>
              <a:rPr lang="es-PA"/>
              <a:t>Predicción de las consecuencias a largo plazo de los seres humanos expuestos.</a:t>
            </a:r>
          </a:p>
        </p:txBody>
      </p:sp>
    </p:spTree>
    <p:extLst>
      <p:ext uri="{BB962C8B-B14F-4D97-AF65-F5344CB8AC3E}">
        <p14:creationId xmlns:p14="http://schemas.microsoft.com/office/powerpoint/2010/main" val="76129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484632"/>
            <a:ext cx="10515600" cy="1325563"/>
          </a:xfrm>
        </p:spPr>
        <p:txBody>
          <a:bodyPr/>
          <a:lstStyle/>
          <a:p>
            <a:r>
              <a:rPr lang="es-PA"/>
              <a:t>Ensayo de cromosomas dicéntricos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210152"/>
            <a:ext cx="5157787" cy="823912"/>
          </a:xfrm>
        </p:spPr>
        <p:txBody>
          <a:bodyPr/>
          <a:lstStyle/>
          <a:p>
            <a:r>
              <a:rPr lang="es-PA"/>
              <a:t>Ventajas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329" y="1938528"/>
            <a:ext cx="6010183" cy="4343400"/>
          </a:xfrm>
        </p:spPr>
        <p:txBody>
          <a:bodyPr>
            <a:noAutofit/>
          </a:bodyPr>
          <a:lstStyle/>
          <a:p>
            <a:r>
              <a:rPr lang="es-PA" sz="2600" dirty="0"/>
              <a:t>Específico para la exposición a la radiación.</a:t>
            </a:r>
          </a:p>
          <a:p>
            <a:r>
              <a:rPr lang="es-PA" sz="2600" dirty="0"/>
              <a:t>Formación dependiente de la dosis, la tasa de dosis y el porcentaje del cuerpo expuesto.</a:t>
            </a:r>
          </a:p>
          <a:p>
            <a:r>
              <a:rPr lang="es-PA" sz="2600" dirty="0"/>
              <a:t>Indicador fiable de daños en el sistema hematopoyético.</a:t>
            </a:r>
          </a:p>
          <a:p>
            <a:r>
              <a:rPr lang="es-PA" sz="2600" dirty="0"/>
              <a:t>Estima la dosis de radiación absorbida por todo el cuerpo.</a:t>
            </a:r>
          </a:p>
          <a:p>
            <a:r>
              <a:rPr lang="es-PA" sz="2600" dirty="0"/>
              <a:t>Ideal para la exposición externa con rayos, rayos X y neutrones.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7312" y="1210152"/>
            <a:ext cx="5183188" cy="823912"/>
          </a:xfrm>
        </p:spPr>
        <p:txBody>
          <a:bodyPr/>
          <a:lstStyle/>
          <a:p>
            <a:r>
              <a:rPr lang="es-PA"/>
              <a:t>Limitaciones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8" y="1936090"/>
            <a:ext cx="5997572" cy="4195286"/>
          </a:xfrm>
        </p:spPr>
        <p:txBody>
          <a:bodyPr>
            <a:noAutofit/>
          </a:bodyPr>
          <a:lstStyle/>
          <a:p>
            <a:r>
              <a:rPr lang="es-PA" sz="2500"/>
              <a:t>El tiempo de respuesta es de aproximadamente 96 horas.</a:t>
            </a:r>
          </a:p>
          <a:p>
            <a:r>
              <a:rPr lang="es-PA" sz="2500"/>
              <a:t>El DCA es sensible al tiempo.</a:t>
            </a:r>
          </a:p>
          <a:p>
            <a:r>
              <a:rPr lang="es-PA" sz="2500"/>
              <a:t>No es ideal para la exposición interna.</a:t>
            </a:r>
          </a:p>
          <a:p>
            <a:r>
              <a:rPr lang="es-PA" sz="2500"/>
              <a:t>El límite inferior de detección es de 0.15 Gy (el límite anual permitido por la Comisión Internacional de Protección Radiológica (CIPR) es de 0.02 Gy).</a:t>
            </a:r>
          </a:p>
          <a:p>
            <a:r>
              <a:rPr lang="es-PA" sz="2500"/>
              <a:t>No está diseñado para fines reglamentarios.</a:t>
            </a:r>
          </a:p>
          <a:p>
            <a:r>
              <a:rPr lang="es-PA" sz="2500"/>
              <a:t>Laboratorios limitados.</a:t>
            </a:r>
          </a:p>
        </p:txBody>
      </p:sp>
    </p:spTree>
    <p:extLst>
      <p:ext uri="{BB962C8B-B14F-4D97-AF65-F5344CB8AC3E}">
        <p14:creationId xmlns:p14="http://schemas.microsoft.com/office/powerpoint/2010/main" val="15727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Puntuación de </a:t>
            </a:r>
            <a:r>
              <a:rPr lang="es-PA" dirty="0" err="1"/>
              <a:t>dicéntricos</a:t>
            </a:r>
            <a:endParaRPr lang="es-P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/>
            <a:r>
              <a:rPr lang="es-PA"/>
              <a:t>Busque fragmentos acéntricos que puedan acompañar a un dicéntrico.</a:t>
            </a:r>
          </a:p>
          <a:p>
            <a:pPr marL="342900" indent="-342900"/>
            <a:r>
              <a:rPr lang="es-PA"/>
              <a:t>Los fragmentos pueden ocurrir sin la presencia de un dicéntrico.</a:t>
            </a:r>
          </a:p>
        </p:txBody>
      </p:sp>
      <p:pic>
        <p:nvPicPr>
          <p:cNvPr id="7" name="Picture 2" descr="Puntuación de dicéntrico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11393" r="13908"/>
          <a:stretch/>
        </p:blipFill>
        <p:spPr bwMode="auto">
          <a:xfrm>
            <a:off x="6335391" y="1616529"/>
            <a:ext cx="5128875" cy="437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21016" y="6016746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cortesía</a:t>
            </a:r>
            <a:r>
              <a:rPr lang="en-US" dirty="0"/>
              <a:t> de REAC/TS CBL</a:t>
            </a:r>
          </a:p>
        </p:txBody>
      </p:sp>
      <p:sp>
        <p:nvSpPr>
          <p:cNvPr id="2" name="Rectangle 1"/>
          <p:cNvSpPr/>
          <p:nvPr/>
        </p:nvSpPr>
        <p:spPr>
          <a:xfrm>
            <a:off x="6335391" y="5419725"/>
            <a:ext cx="5120640" cy="572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258300" y="5200650"/>
            <a:ext cx="108585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258300" y="5276850"/>
            <a:ext cx="152400" cy="323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44371" y="5382558"/>
            <a:ext cx="150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/>
              <a:t>Cromosoma dicéntrico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5579" y="5542776"/>
            <a:ext cx="1642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/>
              <a:t>Fragmento acéntrico</a:t>
            </a:r>
          </a:p>
        </p:txBody>
      </p:sp>
    </p:spTree>
    <p:extLst>
      <p:ext uri="{BB962C8B-B14F-4D97-AF65-F5344CB8AC3E}">
        <p14:creationId xmlns:p14="http://schemas.microsoft.com/office/powerpoint/2010/main" val="261475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Puntuación de </a:t>
            </a:r>
            <a:r>
              <a:rPr lang="es-PA" dirty="0" err="1"/>
              <a:t>dicéntricos</a:t>
            </a:r>
            <a:endParaRPr lang="es-PA" dirty="0"/>
          </a:p>
        </p:txBody>
      </p:sp>
      <p:sp>
        <p:nvSpPr>
          <p:cNvPr id="9" name="TextBox 8"/>
          <p:cNvSpPr txBox="1"/>
          <p:nvPr/>
        </p:nvSpPr>
        <p:spPr>
          <a:xfrm>
            <a:off x="3195638" y="6025347"/>
            <a:ext cx="379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/>
              <a:t>Foto cortesía de REAC/TS CBL</a:t>
            </a:r>
          </a:p>
        </p:txBody>
      </p:sp>
      <p:grpSp>
        <p:nvGrpSpPr>
          <p:cNvPr id="10" name="Grupo 9" descr="Puntuación de dicéntricos">
            <a:extLst>
              <a:ext uri="{FF2B5EF4-FFF2-40B4-BE49-F238E27FC236}">
                <a16:creationId xmlns:a16="http://schemas.microsoft.com/office/drawing/2014/main" id="{6AAA9A47-4030-3EA8-EDBE-FFD8E344A5B0}"/>
              </a:ext>
            </a:extLst>
          </p:cNvPr>
          <p:cNvGrpSpPr/>
          <p:nvPr/>
        </p:nvGrpSpPr>
        <p:grpSpPr>
          <a:xfrm>
            <a:off x="3195638" y="1558121"/>
            <a:ext cx="5800725" cy="4467226"/>
            <a:chOff x="3195638" y="1558121"/>
            <a:chExt cx="5800725" cy="4467226"/>
          </a:xfrm>
        </p:grpSpPr>
        <p:grpSp>
          <p:nvGrpSpPr>
            <p:cNvPr id="5" name="Group 4"/>
            <p:cNvGrpSpPr/>
            <p:nvPr/>
          </p:nvGrpSpPr>
          <p:grpSpPr>
            <a:xfrm>
              <a:off x="3195638" y="1558121"/>
              <a:ext cx="5800725" cy="4467226"/>
              <a:chOff x="2335134" y="1295400"/>
              <a:chExt cx="4057360" cy="3581400"/>
            </a:xfrm>
          </p:grpSpPr>
          <p:pic>
            <p:nvPicPr>
              <p:cNvPr id="6" name="Picture 2" descr="C:\Users\balajeea\Documents\Dicentric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7000" contrast="5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5134" y="1295400"/>
                <a:ext cx="4057360" cy="3581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Down Arrow 6"/>
              <p:cNvSpPr/>
              <p:nvPr/>
            </p:nvSpPr>
            <p:spPr>
              <a:xfrm rot="5400000">
                <a:off x="5429250" y="3295650"/>
                <a:ext cx="190500" cy="3810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Down Arrow 7"/>
              <p:cNvSpPr/>
              <p:nvPr/>
            </p:nvSpPr>
            <p:spPr>
              <a:xfrm rot="5400000">
                <a:off x="5353050" y="3829050"/>
                <a:ext cx="190500" cy="3810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9">
              <a:extLst>
                <a:ext uri="{FF2B5EF4-FFF2-40B4-BE49-F238E27FC236}">
                  <a16:creationId xmlns:a16="http://schemas.microsoft.com/office/drawing/2014/main" id="{44B18CED-5759-BAEB-12EF-7FE594B215D8}"/>
                </a:ext>
              </a:extLst>
            </p:cNvPr>
            <p:cNvSpPr txBox="1"/>
            <p:nvPr/>
          </p:nvSpPr>
          <p:spPr>
            <a:xfrm>
              <a:off x="7275288" y="2760227"/>
              <a:ext cx="15049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PA" sz="1200" dirty="0"/>
                <a:t>Cromosoma dicéntrico</a:t>
              </a:r>
            </a:p>
          </p:txBody>
        </p: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A5E3D8AC-E321-C196-F31A-3C9163AC6FC3}"/>
                </a:ext>
              </a:extLst>
            </p:cNvPr>
            <p:cNvSpPr txBox="1"/>
            <p:nvPr/>
          </p:nvSpPr>
          <p:spPr>
            <a:xfrm>
              <a:off x="3329562" y="4918924"/>
              <a:ext cx="10263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s-PA" sz="1200" dirty="0"/>
                <a:t>Cromosoma normal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0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862</Words>
  <Application>Microsoft Macintosh PowerPoint</Application>
  <PresentationFormat>Widescreen</PresentationFormat>
  <Paragraphs>122</Paragraphs>
  <Slides>36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Office Theme</vt:lpstr>
      <vt:lpstr>1_Office Theme</vt:lpstr>
      <vt:lpstr>Slide</vt:lpstr>
      <vt:lpstr>Ejercicio de puntuación de dicéntricos</vt:lpstr>
      <vt:lpstr>Objetivo final de aprendizaje</vt:lpstr>
      <vt:lpstr>Objetivos facilitadores de aprendizaje</vt:lpstr>
      <vt:lpstr>Ensayo de cromosomas dicéntricos (DCA, por sus siglas en inglés)</vt:lpstr>
      <vt:lpstr>Ensayo de cromosomas dicéntricos (DCA, por sus siglas en inglés)</vt:lpstr>
      <vt:lpstr>Importancia del ensayo de cromosomas dicéntricos (DCA, por sus siglas en inglés)</vt:lpstr>
      <vt:lpstr>Ensayo de cromosomas dicéntricos</vt:lpstr>
      <vt:lpstr>Puntuación de dicéntricos</vt:lpstr>
      <vt:lpstr>Puntuación de dicéntricos</vt:lpstr>
      <vt:lpstr>Equivalencias de la puntuación de dicéntricos</vt:lpstr>
      <vt:lpstr>Equivalencias de puntuación de dicéntricos</vt:lpstr>
      <vt:lpstr>Equivalencias de puntuación de dicéntricos</vt:lpstr>
      <vt:lpstr>PowerPoint Presentation</vt:lpstr>
      <vt:lpstr>Actividad del DCA: ¿Listo para la puntuación?</vt:lpstr>
      <vt:lpstr>Muestra 1</vt:lpstr>
      <vt:lpstr>Muestra 1</vt:lpstr>
      <vt:lpstr>Muestra 2</vt:lpstr>
      <vt:lpstr>Muestra 2</vt:lpstr>
      <vt:lpstr>Muestra 3</vt:lpstr>
      <vt:lpstr>Muestra 3</vt:lpstr>
      <vt:lpstr>Muestra 4</vt:lpstr>
      <vt:lpstr>Muestra 4</vt:lpstr>
      <vt:lpstr>Muestra 5</vt:lpstr>
      <vt:lpstr>Muestra 5</vt:lpstr>
      <vt:lpstr>Muestra 6</vt:lpstr>
      <vt:lpstr>Muestra 6</vt:lpstr>
      <vt:lpstr>Muestra 7</vt:lpstr>
      <vt:lpstr>Muestra 7</vt:lpstr>
      <vt:lpstr>Muestra 8</vt:lpstr>
      <vt:lpstr>Muestra 8</vt:lpstr>
      <vt:lpstr>Muestra 9</vt:lpstr>
      <vt:lpstr>Muestra 9</vt:lpstr>
      <vt:lpstr>Muestra 10</vt:lpstr>
      <vt:lpstr>Muestra 10</vt:lpstr>
      <vt:lpstr>Resumen</vt:lpstr>
      <vt:lpstr>Preguntas</vt:lpstr>
    </vt:vector>
  </TitlesOfParts>
  <Manager/>
  <Company>ORISE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Ejercicio de puntuación de dicéntricos</dc:title>
  <dc:subject/>
  <dc:creator>REAC/TS</dc:creator>
  <cp:keywords/>
  <dc:description/>
  <cp:lastModifiedBy>Viars, Amy</cp:lastModifiedBy>
  <cp:revision>61</cp:revision>
  <dcterms:created xsi:type="dcterms:W3CDTF">2020-03-03T17:37:41Z</dcterms:created>
  <dcterms:modified xsi:type="dcterms:W3CDTF">2023-01-19T19:36:46Z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Spanish</vt:lpwstr>
  </property>
</Properties>
</file>