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259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BB0005-E1CE-847E-66E3-1E651959D1A2}" name="Gardner, Jenna (FELLOW)" initials="GJ(" userId="S::jenna.gardner@nnsa.doe.gov::5653a776-070d-41e6-812f-eb23dbbe902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teman, Jessica (FELLOW)" initials="BJ(" lastIdx="15" clrIdx="0">
    <p:extLst>
      <p:ext uri="{19B8F6BF-5375-455C-9EA6-DF929625EA0E}">
        <p15:presenceInfo xmlns:p15="http://schemas.microsoft.com/office/powerpoint/2012/main" userId="S-1-5-21-2844929807-1687724802-988633214-249087" providerId="AD"/>
      </p:ext>
    </p:extLst>
  </p:cmAuthor>
  <p:cmAuthor id="2" name="Davis, Jason" initials="DJ" lastIdx="11" clrIdx="1">
    <p:extLst>
      <p:ext uri="{19B8F6BF-5375-455C-9EA6-DF929625EA0E}">
        <p15:presenceInfo xmlns:p15="http://schemas.microsoft.com/office/powerpoint/2012/main" userId="S-1-5-21-1480074335-131548989-1250845650-17715" providerId="AD"/>
      </p:ext>
    </p:extLst>
  </p:cmAuthor>
  <p:cmAuthor id="3" name="Bateman, Jessica (CONTR)" initials="BJ(" lastIdx="3" clrIdx="2">
    <p:extLst>
      <p:ext uri="{19B8F6BF-5375-455C-9EA6-DF929625EA0E}">
        <p15:presenceInfo xmlns:p15="http://schemas.microsoft.com/office/powerpoint/2012/main" userId="S::jessica.bateman@nnsa.doe.gov::00a472f3-99a1-4ecc-9978-07d22d58eb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700"/>
    <a:srgbClr val="D5B011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96028B-0E9A-41DB-A9D1-4ADCC9FCB5A8}" v="125" dt="2022-11-10T16:26:32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6" autoAdjust="0"/>
    <p:restoredTop sz="58980" autoAdjust="0"/>
  </p:normalViewPr>
  <p:slideViewPr>
    <p:cSldViewPr snapToGrid="0" showGuides="1">
      <p:cViewPr varScale="1">
        <p:scale>
          <a:sx n="72" d="100"/>
          <a:sy n="72" d="100"/>
        </p:scale>
        <p:origin x="2000" y="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786"/>
    </p:cViewPr>
  </p:sorterViewPr>
  <p:notesViewPr>
    <p:cSldViewPr snapToGrid="0">
      <p:cViewPr varScale="1">
        <p:scale>
          <a:sx n="55" d="100"/>
          <a:sy n="55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7A21A-E839-4B7F-9D9D-BF30D997A02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42DB3-639D-4A04-BA9B-2E6A11246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3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презентація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щодо медичних заходів роботи 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ю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контамінацією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містить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екстреного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масштабної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масовими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жертвами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представлен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(REAC/TS)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Оук-Рідж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Теннесі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презентації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знайти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двосторінковій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надавачів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послуг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Android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Apple.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7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діаграма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демонструє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якому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перехоплюються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захисними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механізмами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бронхіального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дерева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затримуватися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носоглотці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менше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мікрон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йти до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трахеобронхіальн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дерев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Найбільше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занепокоєння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менше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мікрон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здатні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осідати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альвеолах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досягають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глибини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легенях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зберігатися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особливо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видалити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8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знаходяться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ніздрях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пройти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остаточно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проковтнуть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носоглотку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хвилин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демонструє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інгаляційного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доцільніше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мазки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пазух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ніздрів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проводити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забір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глибоких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назальних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мазків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інтенсивні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фізіологічним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розчином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радіологічного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матеріалу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носоглотку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наслідок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назальні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спреї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подальше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34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дрібних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проникнути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бронхіальне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дерево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подальшого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поглинання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варіюється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глибини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проникнення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Хоч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абсорбовані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трахеї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бронхів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видалені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досягає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верхніх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дихальних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шляхів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зберігатися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трьох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довше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79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декорпорації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полягає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всмоктується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слизову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оболонку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Пізніше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обговоримо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станеться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Другим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відділ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проводять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найменший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проміжок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товстому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перебувати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передбачається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пероральна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гідратація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м'які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проносні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матеріалів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заходи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за можливості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застосовувати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06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нерозчинні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залишаються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виводяться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чутливі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товстій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найдовший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проковтнули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нерозчинні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товстої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м'яких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проносних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товстому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зведе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мінімуму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Розчинні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всмоктуються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едуться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ниркову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стратегій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прискорення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виведення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б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ільш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стратегій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використовують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хімічні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властивості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біологічні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процеси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регулювання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інкорпорації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речовин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медичних методів протидії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якнайшвидше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виведення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ніж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безліч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способів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боротьби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найпоширенішими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застосування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Діетилентріамінпентаоцтов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Diethylenetriaminepentaaceticacid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8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відома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Radiogardase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®,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добре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вивченим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схваленим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Управління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санітарного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нагляду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якістю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харчових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продуктів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медикаментів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(</a:t>
            </a:r>
            <a:r>
              <a:rPr lang="en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США) медичним засобом протидії потраплянню цезію і талію в організм. Цезій, поширений побічний продукт ядерних вибухів, буде всмоктуватися в шлунково-кишковому тракті, транспортуватися в печінку, де він інкорпор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ується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жовч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жовч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ні кислоти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повертається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тонкий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кишківник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ентерогепатичної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циркуляції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зв'язується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цезієм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роблячи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нерозчинним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Сполука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цезію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виводитися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абсорбуватися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нерозчинному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70%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вловлюванні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цезію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присутнього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0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капсулах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500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міліграмів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показано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малюнку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зліва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дорослих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становить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капсул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день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Дітям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приймати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капсули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день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побічними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запори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колір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фекалій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протидії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ій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продовжувати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приймати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біологічні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фекалій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межах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прийнятного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рівня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відповідатимуть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клінічним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критеріям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підтвердять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припинення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13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Інкорпорації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131,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виділяється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вибухах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аваріях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реакторах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запобігти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профілактичною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стабільного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131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пов’язують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розвитком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особливо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осіб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життя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неймовірно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концентрує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будь-який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виробництва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тиреоїдних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гормонів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нерадіоактивне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швидко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поповнювати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запаси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самим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блокувати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надходження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йоду-131.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вважаються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придатними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прийняти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130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міліграмів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формі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таблеток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6-12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виділяються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йоду-131.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забезпечує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захист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24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продовжувати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перестане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піддаватися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навіть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шлейф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розсіється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потрапляє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худоби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присутнім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продуктах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Рятувальники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служби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екстреного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реагування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серйозної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розглянути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прийому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входом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88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показано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діаграмі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становить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найбільшу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небезпеку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дітей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плоду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вагітної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жінки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старше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40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обмежену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користь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окрім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високою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тривалого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ласка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зверніть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увагу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зменшується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вдвічі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дітей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підлітків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трьох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12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новонароджених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дітей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віком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трьох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навіть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нижчими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масштабні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аварії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атомних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станціях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створять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шлейфи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поширюватися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територі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метеорологічних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перебува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повітрі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належні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захисн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землі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предметах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осідання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їжу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споживаються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людьми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тваринами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всередину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тварин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їстівних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рослин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споживатися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людьми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непряме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незахищених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осядуть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одязі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волоссі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службам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екстреного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реагування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здійснюють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безпосередній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догляд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використовувати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індивідуального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ЗІЗ)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належним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чином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знезаражені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приміщенні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гарну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причини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евакуація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закладів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відкладена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укриття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79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добре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переноситься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спричиняє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особливого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спостереження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призначенні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новонароджених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віком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введення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розвивається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транзиторний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гіпотиреоз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неврологічного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транзиторний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гіпотиреоз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інтелектуальний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діапазоні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ретельно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контролювати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тиреотропного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гормону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Т4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ів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життя 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83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Третім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препаратом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ін’єкці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іетилентріамінпентаоцтов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тринатрі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пентетат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ясності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називатимемо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 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ласка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майте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увазі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звичайній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упаковці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препарату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використовуватися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будь-яка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назв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6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застосовується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підозри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плутонієм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америцієм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могли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присутніми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могли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потрапити в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тривалий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біологічний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період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напіврозпаду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пов’язано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націлюються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кістки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переважно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відкладатися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кістках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аналог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Оскільки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кісткова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структура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повільно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оновлюється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вкрай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якомога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швидше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розпочати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контрзаходи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ідеалі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ввести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випускається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формах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09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ефективніший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ніж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початк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хел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ато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однаково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Багаторазове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введення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виснаження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необхідних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мікроелементів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магній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марганець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причини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наступних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процедурах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застосовувався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67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Поточні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Управління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санітарного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нагляду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якістю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медикаментів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США)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наведені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тут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Початкову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- 1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вводити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внутрішньовенно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з’являється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підозра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Подальші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- 1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вводити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24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біоаналізу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хел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ато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приносить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користі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інгаляційним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вводити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небулайзера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підвищення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зрошення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знезараження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шляхом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додавання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мілілітрів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2%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лідокаїну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мілілітрів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стерильного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фізіологічного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зрошення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35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вважається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безпечним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людський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обмежена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оцінюють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вживання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вагітними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пацієнтками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проводилося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теоретичне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побоювання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кальцій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спричиняти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штучно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занижений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ендогенних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негативно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позначитися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прийнято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рішення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вживати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вагітності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вживати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радіонукліди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проникають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плаценту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співвідношення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Інсулінозалежним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діабетикам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призначати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цинк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ретельно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контролювати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глюкози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Достовірних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прийом ДТПА дітьми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84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коментарів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видалення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сторонніх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Локалізація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утруднена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труднощів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роботі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сторонніми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альфа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консультація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продуманий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втручання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сторонніх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операцією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підвищать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успіху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сторонні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розчинними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розщеплені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біологічними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кінцевому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підсумку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переміститься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регіонарні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вузли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сканування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вузлів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обробці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відкритої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пам'ятайте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зрошувальної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кращі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знезараження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уникайте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подальшого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прискори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ть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розповсюдження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радіологічного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знезараження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рішення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її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ґрунтуватися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принципах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02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презентація щодо медичних заходів роботи 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представлен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(REAC/TS)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Оук-Рідж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Теннесі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uk-UA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Пам'ятайте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презентації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знайти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двосторінковій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надавачів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послуг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Android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Apple.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83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працівникам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зрозуміти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різницю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представляти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подальшого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самих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лікарів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речовини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небажана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одязі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зовнішн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Вважається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вдихнув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проковтнув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поглинув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постійно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перебувають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посилення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тривалий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Пам'ятайте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чергу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вживати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заходів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порятунку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життя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стабілізації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потрібно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обережно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верхній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одяг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собі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близько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90%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Подальше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знезараження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осередків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волосся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знизить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персонал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відомо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жодного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тих, хто контактує з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розвинулася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2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потрапляти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вдиханні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ковтанні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всмоктуванні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речовину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виявляють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всередині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людського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називається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контамінація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80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токсикологічних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обговоренні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трапляння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дозволяє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подолати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тривимірні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межі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повітря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ніздрі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їжею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опади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відкриту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Поглинання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відбувається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хоплюють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переносять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кровоносн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ою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Інкорпорація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вбудовується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людського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Декорпорація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належить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призводять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виведення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4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чергу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називають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цільовим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як-от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щитоподібна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залоза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певний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здатна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концентрувати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негативно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навколишні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0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вимірювання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рівня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спеціально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розроблений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детектор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вимірювання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рівнів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перевищують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фонові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виділяються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застосовується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нукл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проникаючі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рентгенівські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гамма-промені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бета-частинки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dirty="0"/>
              <a:t>з високою енергією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випромінюють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ізотопи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виявити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вимірювання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альфа-частинок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бета-частинок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дієвим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оцінки наявності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працівників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обстежують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потерпілого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виявлення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біологічних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сечі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корисним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ступеня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визначення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ефективності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заходів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необхідних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прискорення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декорпорації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кремих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зятий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матеріал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забруднених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навколишніх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м’яких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успішно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дослідити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радіологічних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35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відділен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невідкладної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контамінації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закладі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детектор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вимірювання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мазків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носового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отвору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дозволяє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яке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вдихнулось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марлю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перевірити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навколо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обличчі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свідчити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кашель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мокротиння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вагомим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показником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інгаляційного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чистої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продемонструвати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контамінацію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розташування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епіцентру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достатньою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підставою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початку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заходів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язаних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внутрішньо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контамінацією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4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шлейфу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належних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індивідуального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захисту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інгаляційного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забруднення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вдихуваної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визначатиме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осяде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нерозчинні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залишатися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легеневому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просторі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періоду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невелика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фагоцитується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макрофагами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транспортується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лімфатичних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вузлів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трахеобронхіальній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стосується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достатньо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трахею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бронхіальні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шляхи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потрапляють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задню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порожнину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проковтуються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кінцевому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підсумку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виводяться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шлунково-кишкови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0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87" y="0"/>
            <a:ext cx="1176111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985" y="1177320"/>
            <a:ext cx="9974340" cy="1230595"/>
          </a:xfr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430887" cy="6858000"/>
          </a:xfrm>
          <a:prstGeom prst="rect">
            <a:avLst/>
          </a:prstGeom>
          <a:solidFill>
            <a:srgbClr val="C00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spc="100" dirty="0">
                <a:solidFill>
                  <a:schemeClr val="bg1">
                    <a:lumMod val="65000"/>
                  </a:schemeClr>
                </a:solidFill>
              </a:rPr>
              <a:t>INTERNATIONAL MEDICAL MANAGEMENT OF RADIATION INJURIES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0898" y="1152533"/>
            <a:ext cx="1865376" cy="676462"/>
          </a:xfrm>
          <a:prstGeom prst="rect">
            <a:avLst/>
          </a:prstGeom>
          <a:noFill/>
          <a:ln w="9525">
            <a:solidFill>
              <a:srgbClr val="92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898" y="1816542"/>
            <a:ext cx="1863802" cy="612947"/>
          </a:xfrm>
          <a:prstGeom prst="rect">
            <a:avLst/>
          </a:prstGeom>
          <a:ln>
            <a:solidFill>
              <a:srgbClr val="920000"/>
            </a:solidFill>
          </a:ln>
        </p:spPr>
      </p:pic>
    </p:spTree>
    <p:extLst>
      <p:ext uri="{BB962C8B-B14F-4D97-AF65-F5344CB8AC3E}">
        <p14:creationId xmlns:p14="http://schemas.microsoft.com/office/powerpoint/2010/main" val="122283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208" y="228076"/>
            <a:ext cx="10361587" cy="12192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5207" y="1714142"/>
            <a:ext cx="5084032" cy="41526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2764" y="1714142"/>
            <a:ext cx="5084032" cy="2006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2764" y="3858615"/>
            <a:ext cx="5084032" cy="2008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6F19D-16D7-400A-9BF2-5172E08B9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1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inus 3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8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Minus 6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3/27/24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Minus 7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9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0020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54275"/>
            <a:ext cx="515778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020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54275"/>
            <a:ext cx="5183188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Minus 9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Minus 5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33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29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25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" y="484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C942B-EEA3-427F-8388-6C1AB51CEF95}" type="datetimeFigureOut">
              <a:rPr lang="en-US" smtClean="0"/>
              <a:t>3/27/24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373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0152"/>
            <a:ext cx="1851102" cy="517848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1856677" y="6445139"/>
            <a:ext cx="17414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 </a:t>
            </a: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267200" y="6445139"/>
            <a:ext cx="4572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Module: Management of Internal Contamination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4871" y="6340152"/>
            <a:ext cx="1497129" cy="54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1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orise.orau.gov/REACTS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6.png"/><Relationship Id="rId5" Type="http://schemas.openxmlformats.org/officeDocument/2006/relationships/hyperlink" Target="https://orise.orau.gov/reacts/" TargetMode="External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337" y="1042416"/>
            <a:ext cx="9910700" cy="1493515"/>
          </a:xfrm>
        </p:spPr>
        <p:txBody>
          <a:bodyPr anchor="ctr">
            <a:normAutofit fontScale="90000"/>
          </a:bodyPr>
          <a:lstStyle/>
          <a:p>
            <a:r>
              <a:rPr lang="uk-UA" dirty="0"/>
              <a:t>Внутрішня контамінація та методи лікування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F9100-12A8-C453-42BA-EA66CA23D0A1}"/>
              </a:ext>
            </a:extLst>
          </p:cNvPr>
          <p:cNvSpPr txBox="1"/>
          <p:nvPr/>
        </p:nvSpPr>
        <p:spPr>
          <a:xfrm>
            <a:off x="410337" y="5548393"/>
            <a:ext cx="11781663" cy="13096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D174B-1981-DDD3-1FCC-28C2FB6361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75" y="5665147"/>
            <a:ext cx="537700" cy="507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8FF24D-D6CF-CB1C-397E-819592A114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0903" y="6313082"/>
            <a:ext cx="825043" cy="331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38B2DD-1575-CB75-2F5B-8FA44A0426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445" y="5676904"/>
            <a:ext cx="537700" cy="507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AF0AE5-3DDB-7A46-C570-A855F5F37FC1}"/>
              </a:ext>
            </a:extLst>
          </p:cNvPr>
          <p:cNvSpPr txBox="1"/>
          <p:nvPr/>
        </p:nvSpPr>
        <p:spPr>
          <a:xfrm>
            <a:off x="3631586" y="5580428"/>
            <a:ext cx="5280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REAC/TS </a:t>
            </a: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RadMed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App (Search “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RadMed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” on Android</a:t>
            </a:r>
            <a:r>
              <a:rPr lang="en-US" sz="16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Apple)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03C4D-4719-309F-D46F-4104C85F5494}"/>
              </a:ext>
            </a:extLst>
          </p:cNvPr>
          <p:cNvSpPr txBox="1"/>
          <p:nvPr/>
        </p:nvSpPr>
        <p:spPr>
          <a:xfrm>
            <a:off x="4830252" y="6005261"/>
            <a:ext cx="2941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hlinkClick r:id="rId7"/>
              </a:rPr>
              <a:t>http://ORISE.ORAU.GOV/REACTS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(865) 576-3131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After hours: (865) 576-1005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C60E4-2F89-5E64-55D2-9DCDD3B9AC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876" y="6313082"/>
            <a:ext cx="984838" cy="331511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88AFA88B-473C-06BB-ED7D-C06A4D323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3" y="391642"/>
            <a:ext cx="12638363" cy="1325563"/>
          </a:xfrm>
        </p:spPr>
        <p:txBody>
          <a:bodyPr>
            <a:normAutofit/>
          </a:bodyPr>
          <a:lstStyle/>
          <a:p>
            <a:r>
              <a:rPr lang="uk-UA" sz="4000" dirty="0"/>
              <a:t>Розмір частинок і їх розподілення у дихальних шляхах</a:t>
            </a:r>
            <a:endParaRPr lang="en-US" sz="4000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71F1E15-8E91-FD65-FB18-E9B610E8C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014" y="1499659"/>
            <a:ext cx="3303587" cy="33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uk-UA" dirty="0"/>
              <a:t>Середній діаметр [мікрон]</a:t>
            </a:r>
            <a:endParaRPr lang="en-US" dirty="0"/>
          </a:p>
        </p:txBody>
      </p:sp>
      <p:pic>
        <p:nvPicPr>
          <p:cNvPr id="4" name="Picture 24" descr="ano027">
            <a:extLst>
              <a:ext uri="{FF2B5EF4-FFF2-40B4-BE49-F238E27FC236}">
                <a16:creationId xmlns:a16="http://schemas.microsoft.com/office/drawing/2014/main" id="{D595E4CD-7D78-C645-B317-B043516F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1" y="1540934"/>
            <a:ext cx="3065463" cy="467836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25">
            <a:extLst>
              <a:ext uri="{FF2B5EF4-FFF2-40B4-BE49-F238E27FC236}">
                <a16:creationId xmlns:a16="http://schemas.microsoft.com/office/drawing/2014/main" id="{1C7F4DFF-4D3B-1D05-BD67-D94B5E7184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22926" y="2483908"/>
            <a:ext cx="1997075" cy="0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26">
            <a:extLst>
              <a:ext uri="{FF2B5EF4-FFF2-40B4-BE49-F238E27FC236}">
                <a16:creationId xmlns:a16="http://schemas.microsoft.com/office/drawing/2014/main" id="{131E3FAD-2B99-03FB-F937-F1B86EB490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46664" y="3214158"/>
            <a:ext cx="2573337" cy="0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Line 27">
            <a:extLst>
              <a:ext uri="{FF2B5EF4-FFF2-40B4-BE49-F238E27FC236}">
                <a16:creationId xmlns:a16="http://schemas.microsoft.com/office/drawing/2014/main" id="{0D99A518-44C3-5390-D900-AA20389C82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86350" y="4058708"/>
            <a:ext cx="2533650" cy="0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Line 28">
            <a:extLst>
              <a:ext uri="{FF2B5EF4-FFF2-40B4-BE49-F238E27FC236}">
                <a16:creationId xmlns:a16="http://schemas.microsoft.com/office/drawing/2014/main" id="{5AF67869-1F9A-5CDC-DC11-9DDA5E1DDE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70526" y="4817534"/>
            <a:ext cx="2149475" cy="4763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Line 29">
            <a:extLst>
              <a:ext uri="{FF2B5EF4-FFF2-40B4-BE49-F238E27FC236}">
                <a16:creationId xmlns:a16="http://schemas.microsoft.com/office/drawing/2014/main" id="{0F60B4B7-BDAC-CD56-DF2D-3A5266B57B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16576" y="5901796"/>
            <a:ext cx="2003425" cy="0"/>
          </a:xfrm>
          <a:prstGeom prst="line">
            <a:avLst/>
          </a:prstGeom>
          <a:ln>
            <a:headEnd type="none" w="sm" len="sm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9913508C-2845-8D97-2EFC-C9E87AFAC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69" y="5487458"/>
            <a:ext cx="1246048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1-5 </a:t>
            </a:r>
          </a:p>
          <a:p>
            <a:pPr algn="ctr" eaLnBrk="0" hangingPunct="0">
              <a:defRPr/>
            </a:pPr>
            <a:r>
              <a:rPr lang="en-US" dirty="0"/>
              <a:t>(</a:t>
            </a:r>
            <a:r>
              <a:rPr lang="uk-UA" dirty="0"/>
              <a:t>альвеоли</a:t>
            </a:r>
            <a:r>
              <a:rPr lang="en-US" dirty="0"/>
              <a:t>)</a:t>
            </a:r>
          </a:p>
        </p:txBody>
      </p:sp>
      <p:sp>
        <p:nvSpPr>
          <p:cNvPr id="11" name="Rectangle 31">
            <a:extLst>
              <a:ext uri="{FF2B5EF4-FFF2-40B4-BE49-F238E27FC236}">
                <a16:creationId xmlns:a16="http://schemas.microsoft.com/office/drawing/2014/main" id="{B433CA70-84AA-0627-2E71-7ECD53CCF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488" y="4528608"/>
            <a:ext cx="1326197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4-6</a:t>
            </a:r>
          </a:p>
          <a:p>
            <a:pPr algn="ctr" eaLnBrk="0" hangingPunct="0">
              <a:defRPr/>
            </a:pPr>
            <a:r>
              <a:rPr lang="en-US" dirty="0"/>
              <a:t>(</a:t>
            </a:r>
            <a:r>
              <a:rPr lang="uk-UA" dirty="0"/>
              <a:t>бронхіоли</a:t>
            </a:r>
            <a:r>
              <a:rPr lang="en-US" dirty="0"/>
              <a:t>)</a:t>
            </a:r>
          </a:p>
        </p:txBody>
      </p:sp>
      <p:sp>
        <p:nvSpPr>
          <p:cNvPr id="12" name="Rectangle 32">
            <a:extLst>
              <a:ext uri="{FF2B5EF4-FFF2-40B4-BE49-F238E27FC236}">
                <a16:creationId xmlns:a16="http://schemas.microsoft.com/office/drawing/2014/main" id="{0AE4D05D-7498-FCB1-4881-72DA101B4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3766" y="3828522"/>
            <a:ext cx="604333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7-12</a:t>
            </a:r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9905EF9C-76D3-F707-F848-151FA3871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4461" y="2983972"/>
            <a:ext cx="721352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15-18</a:t>
            </a: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7D8943E0-CECC-22C3-890F-4F9D4937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938" y="2253722"/>
            <a:ext cx="1185862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dirty="0"/>
              <a:t>18-20</a:t>
            </a:r>
          </a:p>
        </p:txBody>
      </p:sp>
      <p:pic>
        <p:nvPicPr>
          <p:cNvPr id="15" name="10">
            <a:hlinkClick r:id="" action="ppaction://media"/>
            <a:extLst>
              <a:ext uri="{FF2B5EF4-FFF2-40B4-BE49-F238E27FC236}">
                <a16:creationId xmlns:a16="http://schemas.microsoft.com/office/drawing/2014/main" id="{5B9E597D-EC6A-78F2-81A9-97CC91F04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Час проходження - Носоглотка</a:t>
            </a:r>
            <a:endParaRPr lang="en-US" dirty="0"/>
          </a:p>
        </p:txBody>
      </p:sp>
      <p:graphicFrame>
        <p:nvGraphicFramePr>
          <p:cNvPr id="3" name="Group 2168">
            <a:extLst>
              <a:ext uri="{FF2B5EF4-FFF2-40B4-BE49-F238E27FC236}">
                <a16:creationId xmlns:a16="http://schemas.microsoft.com/office/drawing/2014/main" id="{A39D3C6B-FD66-162A-545A-51ED7E4EE6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969068"/>
              </p:ext>
            </p:extLst>
          </p:nvPr>
        </p:nvGraphicFramePr>
        <p:xfrm>
          <a:off x="2486026" y="2238376"/>
          <a:ext cx="7566025" cy="3173062"/>
        </p:xfrm>
        <a:graphic>
          <a:graphicData uri="http://schemas.openxmlformats.org/drawingml/2006/table">
            <a:tbl>
              <a:tblPr/>
              <a:tblGrid>
                <a:gridCol w="3109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5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Область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Час до проковтування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Ніздрі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хв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85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Носоглотка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хв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1D2EDBE7-D71A-F3BE-EB67-24453008A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4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Час проходження </a:t>
            </a:r>
            <a:r>
              <a:rPr lang="en-US" dirty="0"/>
              <a:t>– </a:t>
            </a:r>
            <a:r>
              <a:rPr lang="uk-UA" dirty="0"/>
              <a:t>дихальні шляхи</a:t>
            </a:r>
            <a:endParaRPr lang="en-US" dirty="0"/>
          </a:p>
        </p:txBody>
      </p:sp>
      <p:graphicFrame>
        <p:nvGraphicFramePr>
          <p:cNvPr id="3" name="Group 72">
            <a:extLst>
              <a:ext uri="{FF2B5EF4-FFF2-40B4-BE49-F238E27FC236}">
                <a16:creationId xmlns:a16="http://schemas.microsoft.com/office/drawing/2014/main" id="{BF3C0368-B777-CDD3-CE8A-002226FDE9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677739"/>
              </p:ext>
            </p:extLst>
          </p:nvPr>
        </p:nvGraphicFramePr>
        <p:xfrm>
          <a:off x="2600325" y="1797050"/>
          <a:ext cx="7181850" cy="4068774"/>
        </p:xfrm>
        <a:graphic>
          <a:graphicData uri="http://schemas.openxmlformats.org/drawingml/2006/table">
            <a:tbl>
              <a:tblPr/>
              <a:tblGrid>
                <a:gridCol w="4608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3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Область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Час 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Трахея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0.1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години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Бронхи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година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Бронхіоли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години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k-UA" sz="3600" dirty="0"/>
                        <a:t>Термінальні бронхіоли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годин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Альвеоли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 </a:t>
                      </a:r>
                      <a:r>
                        <a:rPr kumimoji="0" lang="uk-U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днів</a:t>
                      </a: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517BB512-D5A3-2539-CE43-2BC756999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Час проходження </a:t>
            </a:r>
            <a:r>
              <a:rPr lang="en-US" dirty="0"/>
              <a:t>– </a:t>
            </a:r>
            <a:r>
              <a:rPr lang="uk-UA" dirty="0"/>
              <a:t>ШКТ</a:t>
            </a:r>
            <a:endParaRPr lang="en-US" dirty="0"/>
          </a:p>
        </p:txBody>
      </p:sp>
      <p:graphicFrame>
        <p:nvGraphicFramePr>
          <p:cNvPr id="3" name="Group 77">
            <a:extLst>
              <a:ext uri="{FF2B5EF4-FFF2-40B4-BE49-F238E27FC236}">
                <a16:creationId xmlns:a16="http://schemas.microsoft.com/office/drawing/2014/main" id="{BD625877-39DC-4214-03BA-BC45F57DB2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594895"/>
              </p:ext>
            </p:extLst>
          </p:nvPr>
        </p:nvGraphicFramePr>
        <p:xfrm>
          <a:off x="679938" y="1542255"/>
          <a:ext cx="11066585" cy="3773489"/>
        </p:xfrm>
        <a:graphic>
          <a:graphicData uri="http://schemas.openxmlformats.org/drawingml/2006/table">
            <a:tbl>
              <a:tblPr/>
              <a:tblGrid>
                <a:gridCol w="6220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5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02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Область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Час проходження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[</a:t>
                      </a: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 годинах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]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uk-UA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Шлунок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k-UA" sz="2800" dirty="0"/>
                        <a:t>Тонка кишка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k-UA" sz="2800" dirty="0"/>
                        <a:t>Верхній відділ товстого кишечника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uk-UA" sz="2800" dirty="0"/>
                        <a:t>Нижня частина товстого кишечника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A920E39-94AC-0532-6FD9-1AF94B5E5C9D}"/>
              </a:ext>
            </a:extLst>
          </p:cNvPr>
          <p:cNvSpPr txBox="1"/>
          <p:nvPr/>
        </p:nvSpPr>
        <p:spPr>
          <a:xfrm>
            <a:off x="679938" y="5315744"/>
            <a:ext cx="10832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dirty="0"/>
              <a:t>Середній час перебування в шлунково-кишковому тракті становить 48 годин (1-5 днів), тому основна проблема з ковтанням полягає в тому, щоб видалити контамінацію або прискорити час проходження, щоб зменшити вплив на навколишні тканини</a:t>
            </a:r>
            <a:endParaRPr lang="en-US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5" name="13">
            <a:hlinkClick r:id="" action="ppaction://media"/>
            <a:extLst>
              <a:ext uri="{FF2B5EF4-FFF2-40B4-BE49-F238E27FC236}">
                <a16:creationId xmlns:a16="http://schemas.microsoft.com/office/drawing/2014/main" id="{5285E847-5F42-2132-D2A7-E0DB02449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9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Загальні принципи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6C09D3B-593D-6590-CF46-154D0B0F9D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76866" y="1717205"/>
            <a:ext cx="9838267" cy="4525297"/>
          </a:xfrm>
        </p:spPr>
        <p:txBody>
          <a:bodyPr/>
          <a:lstStyle/>
          <a:p>
            <a:pPr eaLnBrk="1" hangingPunct="1"/>
            <a:r>
              <a:rPr lang="uk-UA" b="1" dirty="0"/>
              <a:t>Нерозчинні речовини</a:t>
            </a:r>
            <a:r>
              <a:rPr lang="uk-UA" dirty="0"/>
              <a:t>, як правило, виводяться через </a:t>
            </a:r>
            <a:r>
              <a:rPr lang="uk-UA" b="1" dirty="0"/>
              <a:t>шлунково-кишковий тракт (кал)</a:t>
            </a:r>
            <a:endParaRPr lang="en-US" altLang="en-US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/>
            <a:r>
              <a:rPr lang="uk-UA" b="1" dirty="0"/>
              <a:t>Розчинні речовини</a:t>
            </a:r>
            <a:r>
              <a:rPr lang="uk-UA" dirty="0"/>
              <a:t>, як правило, виводяться через </a:t>
            </a:r>
            <a:r>
              <a:rPr lang="uk-UA" b="1" dirty="0"/>
              <a:t>ниркову систему (сечу)</a:t>
            </a:r>
            <a:endParaRPr lang="en-US" altLang="en-US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000" dirty="0"/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3000" b="1" dirty="0"/>
          </a:p>
        </p:txBody>
      </p:sp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9E9489E4-E58D-1E5A-203F-389227446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0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045696" cy="1325563"/>
          </a:xfrm>
        </p:spPr>
        <p:txBody>
          <a:bodyPr/>
          <a:lstStyle/>
          <a:p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Методи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боротьби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внутрішньою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контамінацією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9827D-9784-34FA-2039-72C3F8C0A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10861964" cy="4987637"/>
          </a:xfrm>
        </p:spPr>
        <p:txBody>
          <a:bodyPr>
            <a:normAutofit/>
          </a:bodyPr>
          <a:lstStyle/>
          <a:p>
            <a:r>
              <a:rPr lang="uk-UA" b="1" dirty="0"/>
              <a:t>Зменшує та/або пригнічує всмоктування з шлунково-кишкового тракту – </a:t>
            </a:r>
            <a:r>
              <a:rPr lang="uk-UA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Берлінськ</a:t>
            </a:r>
            <a:r>
              <a:rPr lang="uk-UA" b="1" dirty="0">
                <a:solidFill>
                  <a:srgbClr val="FF0000"/>
                </a:solidFill>
              </a:rPr>
              <a:t>а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лазур</a:t>
            </a:r>
            <a:r>
              <a:rPr lang="uk-UA" b="1" dirty="0" err="1">
                <a:solidFill>
                  <a:srgbClr val="FF0000"/>
                </a:solidFill>
              </a:rPr>
              <a:t>ь</a:t>
            </a:r>
            <a:r>
              <a:rPr lang="uk-UA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uk-UA" b="1" dirty="0"/>
              <a:t>Блокує поглинання органом </a:t>
            </a:r>
            <a:r>
              <a:rPr lang="en-US" b="1" dirty="0"/>
              <a:t>–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uk-UA" b="1" dirty="0">
                <a:solidFill>
                  <a:srgbClr val="FF0000"/>
                </a:solidFill>
              </a:rPr>
              <a:t>Й</a:t>
            </a:r>
            <a:r>
              <a:rPr lang="en-US" b="1" dirty="0" err="1">
                <a:solidFill>
                  <a:srgbClr val="FF0000"/>
                </a:solidFill>
              </a:rPr>
              <a:t>одид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калію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r>
              <a:rPr lang="uk-UA" b="1" dirty="0" err="1"/>
              <a:t>Хелатування</a:t>
            </a:r>
            <a:r>
              <a:rPr lang="en-US" b="1" dirty="0"/>
              <a:t> –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uk-UA" b="1" dirty="0">
                <a:solidFill>
                  <a:srgbClr val="FF0000"/>
                </a:solidFill>
              </a:rPr>
              <a:t>ДТПА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r>
              <a:rPr lang="uk-UA" b="1" dirty="0"/>
              <a:t>Видалення радіонукліда з рани – хороший метод для альфа-випромінювачів</a:t>
            </a:r>
            <a:endParaRPr lang="en-US" b="1" dirty="0"/>
          </a:p>
        </p:txBody>
      </p:sp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EA323C13-93F2-93E6-3D3E-58E3D3DB0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0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1CBF3-86AC-4377-C788-CD2A7B695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20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хвален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Управління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санітарного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нагляду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якістю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харчових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продуктів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медикаментів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(</a:t>
            </a:r>
            <a:r>
              <a:rPr lang="en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США) </a:t>
            </a:r>
            <a:r>
              <a:rPr lang="uk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en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протидії </a:t>
            </a:r>
            <a:r>
              <a:rPr lang="en-U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цезію</a:t>
            </a:r>
            <a:r>
              <a:rPr lang="uk-U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/>
              <a:t>(Cs)</a:t>
            </a:r>
            <a:r>
              <a:rPr lang="en-U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талію</a:t>
            </a:r>
            <a:r>
              <a:rPr lang="en-US" b="1" dirty="0"/>
              <a:t> (Tl)</a:t>
            </a:r>
          </a:p>
          <a:p>
            <a:r>
              <a:rPr lang="uk-UA" dirty="0"/>
              <a:t>Ці ізотопи є розчинними – вони потрапляють у печінку, потім у жовч і назад у тонкий кишечник</a:t>
            </a:r>
            <a:endParaRPr lang="en-US" dirty="0"/>
          </a:p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зв'язує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розчинни</a:t>
            </a:r>
            <a:r>
              <a:rPr lang="uk-UA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цезі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 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 талій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шлунково-кишковому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роблячи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нерозчинним</a:t>
            </a:r>
            <a:r>
              <a:rPr lang="uk-UA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/>
              <a:t>і виводиться через ШКТ (минаючи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ентерогепатичн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циркуляці</a:t>
            </a:r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dirty="0"/>
              <a:t>) </a:t>
            </a:r>
            <a:endParaRPr lang="en-US" dirty="0"/>
          </a:p>
          <a:p>
            <a:r>
              <a:rPr lang="uk-UA" dirty="0"/>
              <a:t>Виводить 70% при кожному проходженні через ШКТ і скорочує біологічний період виведення</a:t>
            </a:r>
            <a:endParaRPr lang="en-US" dirty="0"/>
          </a:p>
          <a:p>
            <a:endParaRPr lang="en-US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A405DE43-A1B7-7356-F2E2-B48149271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7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5B032-6E44-D181-0E88-34F6B46C6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182" y="1502475"/>
            <a:ext cx="8824514" cy="4946073"/>
          </a:xfrm>
        </p:spPr>
        <p:txBody>
          <a:bodyPr>
            <a:normAutofit fontScale="92500"/>
          </a:bodyPr>
          <a:lstStyle/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Берлінська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лазур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або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Radiogardase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®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/>
              <a:t>500 </a:t>
            </a:r>
            <a:r>
              <a:rPr lang="uk-UA" dirty="0"/>
              <a:t>мг в капсулі</a:t>
            </a:r>
            <a:endParaRPr lang="en-US" dirty="0"/>
          </a:p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дорослих</a:t>
            </a:r>
            <a:r>
              <a:rPr lang="en-US" b="1" dirty="0">
                <a:latin typeface="+mj-lt"/>
              </a:rPr>
              <a:t>:</a:t>
            </a:r>
            <a:r>
              <a:rPr lang="uk-UA" b="1" dirty="0">
                <a:latin typeface="+mj-lt"/>
              </a:rPr>
              <a:t> </a:t>
            </a:r>
            <a:r>
              <a:rPr lang="uk-UA" dirty="0"/>
              <a:t>3 грами </a:t>
            </a:r>
            <a:r>
              <a:rPr lang="uk-UA" dirty="0" err="1"/>
              <a:t>перорально</a:t>
            </a:r>
            <a:r>
              <a:rPr lang="uk-UA" dirty="0"/>
              <a:t> 3 рази на день</a:t>
            </a:r>
          </a:p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Рекомендована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b="1" kern="1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дітей</a:t>
            </a:r>
            <a:r>
              <a:rPr lang="en-US" b="1" dirty="0">
                <a:latin typeface="+mj-lt"/>
              </a:rPr>
              <a:t>: </a:t>
            </a:r>
            <a:r>
              <a:rPr lang="uk-UA" b="1" dirty="0">
                <a:latin typeface="+mj-lt"/>
              </a:rPr>
              <a:t>1</a:t>
            </a:r>
            <a:r>
              <a:rPr lang="uk-UA" dirty="0"/>
              <a:t> грам </a:t>
            </a:r>
            <a:r>
              <a:rPr lang="uk-UA" dirty="0" err="1"/>
              <a:t>перорально</a:t>
            </a:r>
            <a:r>
              <a:rPr lang="uk-UA" dirty="0"/>
              <a:t> 3 рази на день</a:t>
            </a:r>
          </a:p>
          <a:p>
            <a:r>
              <a:rPr lang="uk-UA" dirty="0"/>
              <a:t>Побічні дії</a:t>
            </a:r>
            <a:r>
              <a:rPr lang="en-US" dirty="0"/>
              <a:t> = </a:t>
            </a:r>
            <a:r>
              <a:rPr lang="uk-UA" dirty="0"/>
              <a:t>запор і синій кал</a:t>
            </a:r>
          </a:p>
          <a:p>
            <a:r>
              <a:rPr lang="uk-UA" dirty="0"/>
              <a:t>Продовжувати доки біологічний аналіз калу не покаже мінімальний радіологічний вміст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36B5F6-CE40-BE7D-C430-E366E05E0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40" y="2477260"/>
            <a:ext cx="2711806" cy="190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7">
            <a:hlinkClick r:id="" action="ppaction://media"/>
            <a:extLst>
              <a:ext uri="{FF2B5EF4-FFF2-40B4-BE49-F238E27FC236}">
                <a16:creationId xmlns:a16="http://schemas.microsoft.com/office/drawing/2014/main" id="{7B6D0AD5-2B69-2457-F897-B9536FEFE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1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CD236-06EE-5D6C-B87E-38DA3E7A0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1717205"/>
            <a:ext cx="11370365" cy="4772027"/>
          </a:xfrm>
        </p:spPr>
        <p:txBody>
          <a:bodyPr>
            <a:normAutofit fontScale="92500" lnSpcReduction="10000"/>
          </a:bodyPr>
          <a:lstStyle/>
          <a:p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адіоактивн</a:t>
            </a:r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ий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йод</a:t>
            </a:r>
            <a:r>
              <a:rPr lang="en-US" sz="3200" baseline="30000" dirty="0"/>
              <a:t>131</a:t>
            </a:r>
          </a:p>
          <a:p>
            <a:pPr lvl="1"/>
            <a:r>
              <a:rPr lang="uk-UA" sz="2800" dirty="0"/>
              <a:t>Ізотоп, поширений при аварії на реакторі або ядерному вибуху</a:t>
            </a:r>
            <a:endParaRPr lang="en-US" sz="2800" dirty="0"/>
          </a:p>
          <a:p>
            <a:pPr lvl="1"/>
            <a:r>
              <a:rPr lang="en-US" sz="2800" dirty="0"/>
              <a:t>I</a:t>
            </a:r>
            <a:r>
              <a:rPr lang="en-US" sz="2800" baseline="30000" dirty="0"/>
              <a:t>131</a:t>
            </a:r>
            <a:r>
              <a:rPr lang="en-US" sz="2800" dirty="0"/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пов’язують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рак</a:t>
            </a:r>
            <a:r>
              <a:rPr lang="uk-UA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ом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щитоподібної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залози</a:t>
            </a:r>
            <a:r>
              <a:rPr lang="uk-UA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особливо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років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життя</a:t>
            </a:r>
            <a:r>
              <a:rPr lang="en-US" sz="2800" dirty="0"/>
              <a:t>)</a:t>
            </a:r>
          </a:p>
          <a:p>
            <a:r>
              <a:rPr lang="uk-UA" sz="3200" dirty="0"/>
              <a:t>Йодид калію блокує або насичує щитовидну залозу стабільним йодом</a:t>
            </a:r>
          </a:p>
          <a:p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рий</a:t>
            </a:r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ом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130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міліграмів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йодиду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калію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формі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таблеток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6-12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події</a:t>
            </a:r>
            <a:endParaRPr lang="en-US" sz="3200" dirty="0"/>
          </a:p>
          <a:p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абезпечує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захист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24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години</a:t>
            </a:r>
            <a:endParaRPr lang="en-US" sz="3200" dirty="0"/>
          </a:p>
          <a:p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ікування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продовжувати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тих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пір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поки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перестане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піддаватися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значному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йоду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18">
            <a:hlinkClick r:id="" action="ppaction://media"/>
            <a:extLst>
              <a:ext uri="{FF2B5EF4-FFF2-40B4-BE49-F238E27FC236}">
                <a16:creationId xmlns:a16="http://schemas.microsoft.com/office/drawing/2014/main" id="{A825D5E3-DD80-B3FD-7871-4B2539427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3" y="137642"/>
            <a:ext cx="12256711" cy="1325563"/>
          </a:xfrm>
        </p:spPr>
        <p:txBody>
          <a:bodyPr>
            <a:normAutofit/>
          </a:bodyPr>
          <a:lstStyle/>
          <a:p>
            <a:r>
              <a:rPr lang="uk-UA" dirty="0"/>
              <a:t>Рекомендації Всесвітньої організації охорони здоров’я щодо йодиду калію за віковими групами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E737F-4084-3D87-FF50-723F8E1A6704}"/>
              </a:ext>
            </a:extLst>
          </p:cNvPr>
          <p:cNvSpPr txBox="1"/>
          <p:nvPr/>
        </p:nvSpPr>
        <p:spPr>
          <a:xfrm>
            <a:off x="583675" y="5398304"/>
            <a:ext cx="11381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/>
              <a:t>Блокування йодом щитовидної залози Рекомендації щодо планування та реагування на радіологічні та ядерні надзвичайні ситуації ISBN 978 92 4 155018 5 © Всесвітня організація охорони здоров’я, 2017 р.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E563A-1D5F-80A9-C8A9-1FFB766683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48" y="1752736"/>
            <a:ext cx="10936704" cy="3645568"/>
          </a:xfrm>
          <a:prstGeom prst="rect">
            <a:avLst/>
          </a:prstGeom>
        </p:spPr>
      </p:pic>
      <p:pic>
        <p:nvPicPr>
          <p:cNvPr id="3" name="19">
            <a:hlinkClick r:id="" action="ppaction://media"/>
            <a:extLst>
              <a:ext uri="{FF2B5EF4-FFF2-40B4-BE49-F238E27FC236}">
                <a16:creationId xmlns:a16="http://schemas.microsoft.com/office/drawing/2014/main" id="{1EB7D557-1DC3-21C7-5958-DC2FAC90A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9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318412" cy="1325563"/>
          </a:xfrm>
        </p:spPr>
        <p:txBody>
          <a:bodyPr>
            <a:normAutofit/>
          </a:bodyPr>
          <a:lstStyle/>
          <a:p>
            <a:r>
              <a:rPr lang="uk-UA" sz="4000" dirty="0"/>
              <a:t>Радіаційні ураження внаслідок ядерного вибуху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D17EF-9643-1D8E-5826-ACCCAFB4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26" y="1717205"/>
            <a:ext cx="11069548" cy="4351338"/>
          </a:xfrm>
        </p:spPr>
        <p:txBody>
          <a:bodyPr>
            <a:normAutofit fontScale="92500"/>
          </a:bodyPr>
          <a:lstStyle/>
          <a:p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дерні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аварії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атомних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станціях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можуть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створ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ити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шлейфи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радіоактивних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</a:t>
            </a:r>
            <a:endParaRPr lang="en-US" dirty="0"/>
          </a:p>
          <a:p>
            <a:pPr lvl="1"/>
            <a:r>
              <a:rPr lang="uk-UA" dirty="0"/>
              <a:t>Радіоактивний матеріал, що переноситься повітрям, можна легко вдихнути</a:t>
            </a:r>
            <a:endParaRPr lang="en-US" dirty="0"/>
          </a:p>
          <a:p>
            <a:pPr lvl="1"/>
            <a:r>
              <a:rPr lang="uk-UA" dirty="0"/>
              <a:t>Осілі радіоактивні частинки можуть забруднювати їжу та воду</a:t>
            </a:r>
            <a:endParaRPr lang="en-US" dirty="0"/>
          </a:p>
          <a:p>
            <a:pPr lvl="1"/>
            <a:r>
              <a:rPr lang="uk-UA" dirty="0"/>
              <a:t>Зовнішнє забруднення одягу, шкіри або волосся</a:t>
            </a:r>
            <a:endParaRPr lang="en-US" dirty="0"/>
          </a:p>
          <a:p>
            <a:r>
              <a:rPr lang="uk-UA" dirty="0"/>
              <a:t>Закрите укриття може бути найкращою можливістю уникнути зараження протягом перших 24 годин</a:t>
            </a:r>
            <a:endParaRPr lang="en-US" dirty="0"/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9EB3A464-E132-173E-F49C-8FB3F1F34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Побічні дії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E2E5470-5DB9-4AE4-4DDE-1D84E34AFD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1157" y="1638300"/>
            <a:ext cx="11309685" cy="52197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</a:pPr>
            <a:r>
              <a:rPr lang="uk-UA" sz="3200" b="1" dirty="0" err="1"/>
              <a:t>Транзиторний</a:t>
            </a:r>
            <a:r>
              <a:rPr lang="uk-UA" sz="3200" b="1" dirty="0"/>
              <a:t> гіпотиреоз у новонароджених </a:t>
            </a:r>
            <a:r>
              <a:rPr lang="en-US" altLang="en-US" sz="3200" b="1" dirty="0"/>
              <a:t>&lt;1 </a:t>
            </a:r>
            <a:r>
              <a:rPr lang="uk-UA" altLang="en-US" sz="3200" b="1" dirty="0"/>
              <a:t>місяця життя</a:t>
            </a:r>
            <a:endParaRPr lang="en-US" altLang="en-US" sz="3200" b="1" dirty="0"/>
          </a:p>
          <a:p>
            <a:pPr marL="914400" lvl="1" indent="-514350">
              <a:lnSpc>
                <a:spcPct val="80000"/>
              </a:lnSpc>
            </a:pPr>
            <a:r>
              <a:rPr lang="uk-UA" altLang="en-US" sz="2800" dirty="0"/>
              <a:t>Виявили у</a:t>
            </a:r>
            <a:r>
              <a:rPr lang="en-US" altLang="en-US" sz="2800" dirty="0"/>
              <a:t> 214</a:t>
            </a:r>
            <a:r>
              <a:rPr lang="uk-UA" altLang="en-US" sz="2800" dirty="0"/>
              <a:t> новонароджених</a:t>
            </a:r>
            <a:r>
              <a:rPr lang="en-US" altLang="en-US" sz="2800" dirty="0"/>
              <a:t> (0.37%) </a:t>
            </a:r>
            <a:r>
              <a:rPr lang="uk-UA" altLang="en-US" sz="2800" dirty="0"/>
              <a:t>у Польщі після Чорнобилю </a:t>
            </a:r>
            <a:endParaRPr lang="en-US" altLang="en-US" sz="2800" dirty="0"/>
          </a:p>
          <a:p>
            <a:pPr marL="914400" lvl="1" indent="-514350">
              <a:lnSpc>
                <a:spcPct val="80000"/>
              </a:lnSpc>
            </a:pPr>
            <a:r>
              <a:rPr lang="uk-UA" sz="2800" dirty="0" err="1"/>
              <a:t>Транзиторний</a:t>
            </a:r>
            <a:r>
              <a:rPr lang="uk-UA" sz="2800" dirty="0"/>
              <a:t> гіпотиреоз може серйозно вплинути на інтелектуальний розвиток</a:t>
            </a:r>
            <a:endParaRPr lang="en-US" altLang="en-US" sz="2800" dirty="0"/>
          </a:p>
          <a:p>
            <a:pPr marL="914400" lvl="1" indent="-514350">
              <a:lnSpc>
                <a:spcPct val="80000"/>
              </a:lnSpc>
            </a:pPr>
            <a:r>
              <a:rPr lang="uk-UA" altLang="en-US" sz="2800" dirty="0"/>
              <a:t>Відслідковуйте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тиреотропного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гормону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/>
              <a:t>T</a:t>
            </a:r>
            <a:r>
              <a:rPr lang="en-US" altLang="en-US" sz="2800" baseline="-25000" dirty="0"/>
              <a:t>4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ів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життя новонароджених при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йодиду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калію</a:t>
            </a:r>
            <a:endParaRPr lang="en-US" alt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FD241-77E2-B01A-DDAC-F049A47675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696" y="4742332"/>
            <a:ext cx="196373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CF5A5DF2-3681-088F-1E5A-AC5EBAE79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4086" y="4764557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CDB09-327D-C000-1A6A-A07DEB81381C}"/>
              </a:ext>
            </a:extLst>
          </p:cNvPr>
          <p:cNvSpPr txBox="1"/>
          <p:nvPr/>
        </p:nvSpPr>
        <p:spPr>
          <a:xfrm>
            <a:off x="2432590" y="5936133"/>
            <a:ext cx="13779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Whattoexpect.com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86F7B-0869-60B6-9957-B8AAD594257E}"/>
              </a:ext>
            </a:extLst>
          </p:cNvPr>
          <p:cNvSpPr txBox="1"/>
          <p:nvPr/>
        </p:nvSpPr>
        <p:spPr>
          <a:xfrm>
            <a:off x="8738647" y="5936132"/>
            <a:ext cx="11795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/>
              <a:t>Huggies.com.au</a:t>
            </a:r>
          </a:p>
        </p:txBody>
      </p:sp>
      <p:pic>
        <p:nvPicPr>
          <p:cNvPr id="8" name="20">
            <a:hlinkClick r:id="" action="ppaction://media"/>
            <a:extLst>
              <a:ext uri="{FF2B5EF4-FFF2-40B4-BE49-F238E27FC236}">
                <a16:creationId xmlns:a16="http://schemas.microsoft.com/office/drawing/2014/main" id="{FE605942-61F5-F70D-5DAB-F5F1A13D5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1506434" cy="1325563"/>
          </a:xfrm>
        </p:spPr>
        <p:txBody>
          <a:bodyPr>
            <a:normAutofit/>
          </a:bodyPr>
          <a:lstStyle/>
          <a:p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Діетилентріамінпентаоцтов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а)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8F3D28F-8D90-2621-551F-178F43A32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87190"/>
            <a:ext cx="10515600" cy="4691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id="{9D9252BD-0C1A-A85E-9118-7BC047032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3" y="391642"/>
            <a:ext cx="11881573" cy="1325563"/>
          </a:xfrm>
        </p:spPr>
        <p:txBody>
          <a:bodyPr/>
          <a:lstStyle/>
          <a:p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Діетилентріамінпентаоцтов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а)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19026-273F-B075-107D-65D76947C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35" y="1717205"/>
            <a:ext cx="11315130" cy="4773168"/>
          </a:xfrm>
        </p:spPr>
        <p:txBody>
          <a:bodyPr>
            <a:normAutofit/>
          </a:bodyPr>
          <a:lstStyle/>
          <a:p>
            <a:r>
              <a:rPr lang="uk-UA" dirty="0"/>
              <a:t>Протидія плутонію, америцію, курію – схвалено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Управління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санітарного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нагляду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якістю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харчових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продуктів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медикаментів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(</a:t>
            </a:r>
            <a:r>
              <a:rPr lang="en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США)</a:t>
            </a:r>
            <a:r>
              <a:rPr lang="en-US" sz="3600" dirty="0"/>
              <a:t>  </a:t>
            </a:r>
          </a:p>
          <a:p>
            <a:r>
              <a:rPr lang="uk-UA" dirty="0"/>
              <a:t>Усі мають довгий біологічний період напіврозпаду</a:t>
            </a:r>
          </a:p>
          <a:p>
            <a:r>
              <a:rPr lang="uk-UA" dirty="0"/>
              <a:t>Націлені на кістки</a:t>
            </a:r>
            <a:r>
              <a:rPr lang="en-US" sz="3600" dirty="0"/>
              <a:t> → </a:t>
            </a:r>
            <a:r>
              <a:rPr lang="uk-UA" sz="3600" dirty="0"/>
              <a:t>введенн</a:t>
            </a:r>
            <a:r>
              <a:rPr lang="uk-UA" dirty="0"/>
              <a:t>я в найкоротші терміни</a:t>
            </a:r>
            <a:r>
              <a:rPr lang="en-US" sz="3600" dirty="0"/>
              <a:t> (&lt; 2 </a:t>
            </a:r>
            <a:r>
              <a:rPr lang="uk-UA" dirty="0"/>
              <a:t>годин</a:t>
            </a:r>
            <a:r>
              <a:rPr lang="en-US" sz="3600" dirty="0"/>
              <a:t>)</a:t>
            </a:r>
          </a:p>
          <a:p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альцій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 (</a:t>
            </a:r>
            <a:r>
              <a:rPr lang="en-US" sz="3600" dirty="0"/>
              <a:t>Ca-DTPA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 (</a:t>
            </a:r>
            <a:r>
              <a:rPr lang="en-US" sz="3600" dirty="0"/>
              <a:t>Zn-DTP</a:t>
            </a:r>
            <a:r>
              <a:rPr lang="uk-UA" sz="3600" dirty="0"/>
              <a:t>)-</a:t>
            </a:r>
            <a:r>
              <a:rPr lang="en-US" sz="3600" dirty="0"/>
              <a:t> </a:t>
            </a:r>
            <a:r>
              <a:rPr lang="uk-UA" dirty="0" err="1"/>
              <a:t>хелатотерапія</a:t>
            </a:r>
            <a:endParaRPr lang="en-US" sz="3600" dirty="0"/>
          </a:p>
        </p:txBody>
      </p:sp>
      <p:pic>
        <p:nvPicPr>
          <p:cNvPr id="4" name="22">
            <a:hlinkClick r:id="" action="ppaction://media"/>
            <a:extLst>
              <a:ext uri="{FF2B5EF4-FFF2-40B4-BE49-F238E27FC236}">
                <a16:creationId xmlns:a16="http://schemas.microsoft.com/office/drawing/2014/main" id="{FC391E6B-D49D-E946-8EF8-EDA48719F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4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альцій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 </a:t>
            </a:r>
            <a:r>
              <a:rPr lang="en-US" dirty="0"/>
              <a:t>(Ca-DTPA)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EA983-3733-46D0-1F3A-07F1F1535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205"/>
            <a:ext cx="1100210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Діетилентріамінпентаоцтов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кислот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 кальцію </a:t>
            </a:r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тринатрію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пентат</a:t>
            </a:r>
            <a:endParaRPr lang="en-US" dirty="0"/>
          </a:p>
          <a:p>
            <a:r>
              <a:rPr lang="uk-UA" dirty="0"/>
              <a:t>Приблизно в</a:t>
            </a:r>
            <a:r>
              <a:rPr lang="en-US" dirty="0"/>
              <a:t> </a:t>
            </a:r>
            <a:r>
              <a:rPr lang="en-US" b="1" dirty="0"/>
              <a:t>10 </a:t>
            </a:r>
            <a:r>
              <a:rPr lang="uk-UA" b="1" dirty="0"/>
              <a:t>разів</a:t>
            </a:r>
            <a:r>
              <a:rPr lang="en-US" b="1" dirty="0"/>
              <a:t> &gt; </a:t>
            </a:r>
            <a:r>
              <a:rPr lang="uk-UA" b="1" dirty="0"/>
              <a:t>ефективніше</a:t>
            </a:r>
            <a:r>
              <a:rPr lang="en-US" b="1" dirty="0"/>
              <a:t> </a:t>
            </a:r>
            <a:r>
              <a:rPr lang="uk-UA" b="1" dirty="0"/>
              <a:t>ніж</a:t>
            </a:r>
            <a:r>
              <a:rPr lang="en-US" dirty="0"/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dirty="0"/>
              <a:t> </a:t>
            </a:r>
            <a:r>
              <a:rPr lang="uk-UA" dirty="0"/>
              <a:t>для першої дози</a:t>
            </a:r>
            <a:endParaRPr lang="en-US" dirty="0"/>
          </a:p>
          <a:p>
            <a:r>
              <a:rPr lang="uk-UA" dirty="0"/>
              <a:t>Після</a:t>
            </a:r>
            <a:r>
              <a:rPr lang="en-US" dirty="0"/>
              <a:t> 24 </a:t>
            </a:r>
            <a:r>
              <a:rPr lang="uk-UA" dirty="0"/>
              <a:t>годин</a:t>
            </a:r>
            <a:r>
              <a:rPr lang="en-US" dirty="0"/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кальцій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=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ефективністю</a:t>
            </a:r>
            <a:endParaRPr lang="en-US" dirty="0"/>
          </a:p>
          <a:p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Багаторазове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введення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виснаж</a:t>
            </a:r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ити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магній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марганець</a:t>
            </a:r>
            <a:endParaRPr lang="en-US" dirty="0"/>
          </a:p>
          <a:p>
            <a:pPr lvl="1"/>
            <a:r>
              <a:rPr lang="uk-UA" dirty="0"/>
              <a:t>Відслідковуйте рівень мікроелементів</a:t>
            </a:r>
            <a:endParaRPr lang="en-US" dirty="0"/>
          </a:p>
          <a:p>
            <a:pPr lvl="1"/>
            <a:r>
              <a:rPr lang="uk-UA" dirty="0"/>
              <a:t>Перейдіть на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uk-UA" dirty="0"/>
              <a:t> для подальшого застосування</a:t>
            </a:r>
            <a:endParaRPr lang="en-US" dirty="0"/>
          </a:p>
        </p:txBody>
      </p:sp>
      <p:pic>
        <p:nvPicPr>
          <p:cNvPr id="4" name="23">
            <a:hlinkClick r:id="" action="ppaction://media"/>
            <a:extLst>
              <a:ext uri="{FF2B5EF4-FFF2-40B4-BE49-F238E27FC236}">
                <a16:creationId xmlns:a16="http://schemas.microsoft.com/office/drawing/2014/main" id="{EC6458F8-A65B-3BC0-3088-1E890FC0F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Рекомендації щодо дозування ДТПА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E6927-4A45-7F33-75E4-DBC3F891E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1717205"/>
            <a:ext cx="10845800" cy="4773168"/>
          </a:xfrm>
        </p:spPr>
        <p:txBody>
          <a:bodyPr>
            <a:normAutofit fontScale="92500" lnSpcReduction="10000"/>
          </a:bodyPr>
          <a:lstStyle/>
          <a:p>
            <a:r>
              <a:rPr lang="uk-UA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екомендації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Управління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санітарного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нагляду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якістю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харчових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медикаментів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США)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</a:t>
            </a:r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та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uk-UA" sz="36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uk-UA" dirty="0"/>
              <a:t>Спочатку</a:t>
            </a:r>
            <a:r>
              <a:rPr lang="en-US" dirty="0"/>
              <a:t> - 1 </a:t>
            </a:r>
            <a:r>
              <a:rPr lang="uk-UA" dirty="0" err="1"/>
              <a:t>гр</a:t>
            </a:r>
            <a:r>
              <a:rPr lang="en-US" dirty="0"/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кальці</a:t>
            </a:r>
            <a:r>
              <a:rPr lang="uk-UA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dirty="0"/>
              <a:t> IV </a:t>
            </a:r>
            <a:r>
              <a:rPr lang="uk-UA" dirty="0"/>
              <a:t>– перша доза</a:t>
            </a:r>
            <a:endParaRPr lang="en-US" dirty="0"/>
          </a:p>
          <a:p>
            <a:pPr lvl="1"/>
            <a:r>
              <a:rPr lang="uk-UA" dirty="0"/>
              <a:t>Повторно</a:t>
            </a:r>
            <a:r>
              <a:rPr lang="en-US" sz="3200" dirty="0"/>
              <a:t> 1 </a:t>
            </a:r>
            <a:r>
              <a:rPr lang="uk-UA" dirty="0" err="1"/>
              <a:t>гр</a:t>
            </a:r>
            <a:r>
              <a:rPr lang="en-US" sz="3200" dirty="0"/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цинк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3200" dirty="0"/>
              <a:t> </a:t>
            </a:r>
            <a:r>
              <a:rPr lang="uk-UA" dirty="0"/>
              <a:t>кожні 24 години, якщо результати </a:t>
            </a:r>
            <a:r>
              <a:rPr lang="uk-UA" dirty="0" err="1"/>
              <a:t>біоаналізу</a:t>
            </a:r>
            <a:r>
              <a:rPr lang="uk-UA" dirty="0"/>
              <a:t> вказують на необхідність додаткової </a:t>
            </a:r>
            <a:r>
              <a:rPr lang="uk-UA" dirty="0" err="1"/>
              <a:t>хелатотерапії</a:t>
            </a:r>
            <a:endParaRPr lang="en-US" sz="3200" dirty="0"/>
          </a:p>
          <a:p>
            <a:pPr lvl="1"/>
            <a:r>
              <a:rPr lang="uk-UA" dirty="0"/>
              <a:t>Для інгаляцій: використовуйте </a:t>
            </a:r>
            <a:r>
              <a:rPr lang="uk-UA" dirty="0" err="1"/>
              <a:t>небулайзер</a:t>
            </a:r>
            <a:r>
              <a:rPr lang="uk-UA" dirty="0"/>
              <a:t> (розведення 1:1 з водою/фізіологічним розчином</a:t>
            </a:r>
            <a:r>
              <a:rPr lang="en-US" sz="3200" dirty="0"/>
              <a:t>)</a:t>
            </a:r>
          </a:p>
          <a:p>
            <a:pPr lvl="1"/>
            <a:r>
              <a:rPr lang="uk-UA" dirty="0"/>
              <a:t>Для зрошення ран</a:t>
            </a:r>
            <a:r>
              <a:rPr lang="en-US" sz="3200" dirty="0"/>
              <a:t>:</a:t>
            </a:r>
          </a:p>
          <a:p>
            <a:pPr lvl="2"/>
            <a:r>
              <a:rPr lang="en-US" sz="2800" dirty="0"/>
              <a:t>1 </a:t>
            </a:r>
            <a:r>
              <a:rPr lang="uk-UA" dirty="0" err="1"/>
              <a:t>гр</a:t>
            </a:r>
            <a:r>
              <a:rPr lang="en-US" sz="2800" dirty="0"/>
              <a:t> </a:t>
            </a:r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ДТПА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мілілітрів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2%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лідокаїну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100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мілілітрів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стерильного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фізіологічного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розчину</a:t>
            </a:r>
            <a:endParaRPr lang="en-US" sz="2800" dirty="0"/>
          </a:p>
          <a:p>
            <a:pPr lvl="1"/>
            <a:endParaRPr lang="en-US" dirty="0"/>
          </a:p>
        </p:txBody>
      </p:sp>
      <p:pic>
        <p:nvPicPr>
          <p:cNvPr id="4" name="24">
            <a:hlinkClick r:id="" action="ppaction://media"/>
            <a:extLst>
              <a:ext uri="{FF2B5EF4-FFF2-40B4-BE49-F238E27FC236}">
                <a16:creationId xmlns:a16="http://schemas.microsoft.com/office/drawing/2014/main" id="{80431A83-6825-E17D-A01A-FD36F3AFB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ДТПА – </a:t>
            </a:r>
            <a:r>
              <a:rPr lang="uk-UA" b="1" dirty="0"/>
              <a:t>відносні</a:t>
            </a:r>
            <a:r>
              <a:rPr lang="uk-UA" dirty="0"/>
              <a:t> протипоказання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78906B6-22A0-AB5D-3E46-B6D86DB1DD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0271" y="1717205"/>
            <a:ext cx="11051458" cy="4524721"/>
          </a:xfrm>
        </p:spPr>
        <p:txBody>
          <a:bodyPr>
            <a:normAutofit lnSpcReduction="10000"/>
          </a:bodyPr>
          <a:lstStyle/>
          <a:p>
            <a:r>
              <a:rPr lang="uk-UA" altLang="en-US" sz="2800" b="1" dirty="0"/>
              <a:t>Вагітність</a:t>
            </a:r>
            <a:r>
              <a:rPr lang="en-US" altLang="en-US" sz="2800" dirty="0"/>
              <a:t> - </a:t>
            </a:r>
            <a:r>
              <a:rPr lang="uk-UA" sz="2800" dirty="0"/>
              <a:t>Дослідження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кальці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dirty="0"/>
              <a:t>для оцінки канцерогенезу, мутагенезу та порушення фертильності не проводилися. Дані про вплив на сперматогенез відсутні. Використовуйте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цинк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 </a:t>
            </a:r>
            <a:r>
              <a:rPr lang="uk-UA" sz="2800" dirty="0"/>
              <a:t>замість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кальці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</a:t>
            </a:r>
            <a:r>
              <a:rPr lang="uk-UA" sz="2800" dirty="0"/>
              <a:t> якщо ризик зараження перевищує ризик від ДТПА</a:t>
            </a:r>
            <a:endParaRPr lang="en-US" altLang="en-US" sz="2800" dirty="0"/>
          </a:p>
          <a:p>
            <a:pPr eaLnBrk="1" hangingPunct="1"/>
            <a:r>
              <a:rPr lang="uk-UA" sz="2800" b="1" dirty="0"/>
              <a:t>Діабетики на інсуліні</a:t>
            </a:r>
            <a:r>
              <a:rPr lang="en-US" altLang="en-US" sz="2800" b="1" dirty="0"/>
              <a:t> </a:t>
            </a:r>
            <a:r>
              <a:rPr lang="en-US" altLang="en-US" sz="2800" dirty="0"/>
              <a:t>- </a:t>
            </a:r>
            <a:r>
              <a:rPr lang="uk-UA" altLang="en-US" sz="2800" dirty="0"/>
              <a:t>Використовуйте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цинк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ДТПА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контролю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йте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рівень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глюкози</a:t>
            </a:r>
            <a:endParaRPr lang="en-US" altLang="en-US" sz="2800" dirty="0"/>
          </a:p>
          <a:p>
            <a:pPr eaLnBrk="1" hangingPunct="1"/>
            <a:r>
              <a:rPr lang="uk-UA" sz="2800" b="1" dirty="0"/>
              <a:t>Пригнічення </a:t>
            </a:r>
            <a:r>
              <a:rPr lang="uk-UA" sz="2800" b="1" dirty="0" err="1"/>
              <a:t>мієлопоетичних</a:t>
            </a:r>
            <a:r>
              <a:rPr lang="uk-UA" sz="2800" b="1" dirty="0"/>
              <a:t> тканин</a:t>
            </a:r>
            <a:r>
              <a:rPr lang="en-US" altLang="en-US" sz="2800" dirty="0"/>
              <a:t> – (</a:t>
            </a:r>
            <a:r>
              <a:rPr lang="uk-UA" altLang="en-US" sz="2800" dirty="0"/>
              <a:t>лейкопенія</a:t>
            </a:r>
            <a:r>
              <a:rPr lang="en-US" altLang="en-US" sz="2800" dirty="0"/>
              <a:t>) </a:t>
            </a:r>
            <a:r>
              <a:rPr lang="uk-UA" altLang="en-US" sz="2800" dirty="0"/>
              <a:t>клінічні припущення</a:t>
            </a:r>
            <a:endParaRPr lang="en-US" altLang="en-US" sz="2800" dirty="0"/>
          </a:p>
          <a:p>
            <a:pPr eaLnBrk="1" hangingPunct="1"/>
            <a:r>
              <a:rPr lang="uk-UA" sz="2800" b="1" dirty="0"/>
              <a:t>Порушення функції нирок </a:t>
            </a:r>
            <a:r>
              <a:rPr lang="en-US" altLang="en-US" sz="2800" dirty="0"/>
              <a:t>–</a:t>
            </a:r>
            <a:r>
              <a:rPr lang="uk-UA" altLang="en-US" sz="2800" dirty="0"/>
              <a:t> </a:t>
            </a:r>
            <a:r>
              <a:rPr lang="uk-UA" sz="2800" dirty="0"/>
              <a:t>може знизити швидкість елімінації та збільшити концентрацію T1/2 в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кальці</a:t>
            </a:r>
            <a:r>
              <a:rPr lang="uk-UA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ДТПА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2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uk-UA" altLang="en-US" sz="2800" b="1" dirty="0"/>
              <a:t>Діти</a:t>
            </a:r>
            <a:r>
              <a:rPr lang="en-US" altLang="en-US" sz="2800" dirty="0"/>
              <a:t> – </a:t>
            </a:r>
            <a:r>
              <a:rPr lang="uk-UA" altLang="en-US" sz="2800" dirty="0"/>
              <a:t>даних немає</a:t>
            </a:r>
            <a:endParaRPr lang="en-US" altLang="en-US" sz="2800" dirty="0"/>
          </a:p>
          <a:p>
            <a:pPr eaLnBrk="1" hangingPunct="1">
              <a:buFont typeface="Monotype Sorts" pitchFamily="2" charset="2"/>
              <a:buNone/>
            </a:pPr>
            <a:endParaRPr lang="en-US" altLang="en-US" sz="2600" dirty="0"/>
          </a:p>
        </p:txBody>
      </p:sp>
      <p:pic>
        <p:nvPicPr>
          <p:cNvPr id="4" name="25">
            <a:hlinkClick r:id="" action="ppaction://media"/>
            <a:extLst>
              <a:ext uri="{FF2B5EF4-FFF2-40B4-BE49-F238E27FC236}">
                <a16:creationId xmlns:a16="http://schemas.microsoft.com/office/drawing/2014/main" id="{9DD1D7B3-01F1-3718-F893-CFF446BD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9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373942" cy="1325563"/>
          </a:xfrm>
        </p:spPr>
        <p:txBody>
          <a:bodyPr/>
          <a:lstStyle/>
          <a:p>
            <a:r>
              <a:rPr lang="uk-UA" dirty="0"/>
              <a:t>Видалення радіоактивного стороннього тіла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B6655ED-B7C4-D096-59AE-B51F743BF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15" y="1717205"/>
            <a:ext cx="10808369" cy="435133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окалізація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утруднена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 альфа-частинками</a:t>
            </a:r>
            <a:endParaRPr lang="en-US" altLang="en-US" dirty="0"/>
          </a:p>
          <a:p>
            <a:pPr eaLnBrk="1" hangingPunct="1"/>
            <a:r>
              <a:rPr lang="uk-UA" dirty="0"/>
              <a:t>Радіоактивне забруднення з рани може потрапити до </a:t>
            </a:r>
            <a:r>
              <a:rPr lang="uk-UA" dirty="0" err="1"/>
              <a:t>регіонарних</a:t>
            </a:r>
            <a:r>
              <a:rPr lang="uk-UA" dirty="0"/>
              <a:t> лімфатичних вузлів</a:t>
            </a:r>
            <a:endParaRPr lang="en-US" altLang="en-US" dirty="0"/>
          </a:p>
          <a:p>
            <a:r>
              <a:rPr lang="uk-UA" dirty="0"/>
              <a:t>Промивайте рани ДТПА/сольовим розчином</a:t>
            </a:r>
            <a:endParaRPr lang="en-US" altLang="en-US" dirty="0"/>
          </a:p>
          <a:p>
            <a:pPr eaLnBrk="1" hangingPunct="1"/>
            <a:r>
              <a:rPr lang="uk-UA" altLang="en-US" dirty="0"/>
              <a:t>Знезаражуйте</a:t>
            </a:r>
            <a:r>
              <a:rPr lang="en-US" altLang="en-US" dirty="0"/>
              <a:t> – </a:t>
            </a:r>
            <a:r>
              <a:rPr lang="uk-UA" altLang="en-US" dirty="0"/>
              <a:t>не пошкоджуйте тканини</a:t>
            </a:r>
            <a:endParaRPr lang="en-US" altLang="en-US" dirty="0"/>
          </a:p>
          <a:p>
            <a:r>
              <a:rPr lang="uk-UA" dirty="0"/>
              <a:t>Закриття рани залежить від медичних потреб</a:t>
            </a:r>
          </a:p>
          <a:p>
            <a:r>
              <a:rPr lang="uk-UA" altLang="en-US" dirty="0"/>
              <a:t>Рекомендовано </a:t>
            </a:r>
            <a:r>
              <a:rPr lang="uk-UA" dirty="0"/>
              <a:t>консультації хірургів</a:t>
            </a:r>
            <a:endParaRPr lang="en-US" altLang="en-US" dirty="0"/>
          </a:p>
        </p:txBody>
      </p:sp>
      <p:pic>
        <p:nvPicPr>
          <p:cNvPr id="4" name="26">
            <a:hlinkClick r:id="" action="ppaction://media"/>
            <a:extLst>
              <a:ext uri="{FF2B5EF4-FFF2-40B4-BE49-F238E27FC236}">
                <a16:creationId xmlns:a16="http://schemas.microsoft.com/office/drawing/2014/main" id="{1C31AEAA-0208-782F-FD50-859E3C15B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049DC-5084-55A2-07D8-F3F9F9CDE3A2}"/>
              </a:ext>
            </a:extLst>
          </p:cNvPr>
          <p:cNvSpPr txBox="1"/>
          <p:nvPr/>
        </p:nvSpPr>
        <p:spPr>
          <a:xfrm>
            <a:off x="743919" y="712922"/>
            <a:ext cx="5951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/>
              <a:t>Дякуємо</a:t>
            </a:r>
            <a:r>
              <a:rPr lang="en-US" sz="5400" dirty="0"/>
              <a:t>!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16A8B2-5E50-837C-7B81-D8BF3A3402C9}"/>
              </a:ext>
            </a:extLst>
          </p:cNvPr>
          <p:cNvSpPr txBox="1">
            <a:spLocks/>
          </p:cNvSpPr>
          <p:nvPr/>
        </p:nvSpPr>
        <p:spPr>
          <a:xfrm>
            <a:off x="283580" y="1600200"/>
            <a:ext cx="641168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/>
          </a:p>
          <a:p>
            <a:r>
              <a:rPr lang="en-US" dirty="0">
                <a:hlinkClick r:id="rId5"/>
              </a:rPr>
              <a:t>https://orise.orau.gov/reacts/</a:t>
            </a:r>
            <a:endParaRPr lang="en-US" dirty="0"/>
          </a:p>
          <a:p>
            <a:endParaRPr lang="en-US" dirty="0"/>
          </a:p>
          <a:p>
            <a:r>
              <a:rPr lang="uk-UA" dirty="0"/>
              <a:t>Завантажте наш додаток</a:t>
            </a:r>
            <a:r>
              <a:rPr lang="en-US" dirty="0"/>
              <a:t> REAC/TS </a:t>
            </a:r>
            <a:r>
              <a:rPr lang="en-US" dirty="0" err="1"/>
              <a:t>RadMed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854C76-66F2-F08B-BB73-459890DD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5268" y="1636252"/>
            <a:ext cx="4987636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AE8AA-7CEC-F8A5-7F67-EAB89E2773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381" y="4601916"/>
            <a:ext cx="1753478" cy="1606756"/>
          </a:xfrm>
          <a:prstGeom prst="rect">
            <a:avLst/>
          </a:prstGeom>
        </p:spPr>
      </p:pic>
      <p:pic>
        <p:nvPicPr>
          <p:cNvPr id="6" name="27">
            <a:hlinkClick r:id="" action="ppaction://media"/>
            <a:extLst>
              <a:ext uri="{FF2B5EF4-FFF2-40B4-BE49-F238E27FC236}">
                <a16:creationId xmlns:a16="http://schemas.microsoft.com/office/drawing/2014/main" id="{58FE2A27-908B-6A80-F132-4C583C330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Радіоактивне опромінення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8579AC4-0454-964E-5BB6-90B1BDA9F2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1980" y="1717205"/>
            <a:ext cx="10988040" cy="4351338"/>
          </a:xfrm>
        </p:spPr>
        <p:txBody>
          <a:bodyPr>
            <a:normAutofit fontScale="92500" lnSpcReduction="20000"/>
          </a:bodyPr>
          <a:lstStyle/>
          <a:p>
            <a:r>
              <a:rPr lang="uk-UA" altLang="en-US" sz="2800" b="1" dirty="0"/>
              <a:t>Опромінення</a:t>
            </a:r>
            <a:r>
              <a:rPr lang="en-US" altLang="en-US" sz="2800" dirty="0"/>
              <a:t> </a:t>
            </a:r>
            <a:r>
              <a:rPr lang="uk-UA" altLang="en-US" sz="2800" dirty="0"/>
              <a:t>не </a:t>
            </a:r>
            <a:r>
              <a:rPr lang="uk-UA" altLang="en-US" sz="2800" dirty="0" err="1"/>
              <a:t>обов</a:t>
            </a:r>
            <a:r>
              <a:rPr lang="en-US" altLang="en-US" sz="2800" dirty="0"/>
              <a:t>’</a:t>
            </a:r>
            <a:r>
              <a:rPr lang="uk-UA" altLang="en-US" sz="2800" dirty="0" err="1"/>
              <a:t>язково</a:t>
            </a:r>
            <a:r>
              <a:rPr lang="uk-UA" altLang="en-US" sz="2800" dirty="0"/>
              <a:t> означає</a:t>
            </a:r>
            <a:r>
              <a:rPr lang="en-US" altLang="en-US" sz="2800" dirty="0"/>
              <a:t> </a:t>
            </a:r>
            <a:r>
              <a:rPr lang="uk-UA" altLang="en-US" sz="2800" b="1" dirty="0" err="1"/>
              <a:t>контаміцацію</a:t>
            </a:r>
            <a:endParaRPr lang="en-US" altLang="en-US" sz="2800" b="1" dirty="0"/>
          </a:p>
          <a:p>
            <a:r>
              <a:rPr lang="uk-UA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Контамінація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наявність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радіоактивної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речовини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там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де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небажана</a:t>
            </a:r>
            <a:endParaRPr lang="uk-UA" sz="2800" kern="1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uk-UA" sz="2800" dirty="0"/>
              <a:t>Люди можуть бути контаміновані ззовні, зсередини або обома</a:t>
            </a:r>
            <a:r>
              <a:rPr lang="en-US" altLang="en-US" sz="2800" dirty="0"/>
              <a:t> </a:t>
            </a:r>
            <a:r>
              <a:rPr lang="uk-UA" altLang="en-US" sz="2800" dirty="0"/>
              <a:t>способами</a:t>
            </a:r>
            <a:endParaRPr lang="en-US" altLang="en-US" sz="2800" dirty="0"/>
          </a:p>
          <a:p>
            <a:r>
              <a:rPr lang="uk-UA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изик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посилення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радіаційного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тривалий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вплив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endParaRPr lang="en-US" altLang="en-US" sz="2800" dirty="0"/>
          </a:p>
          <a:p>
            <a:r>
              <a:rPr lang="uk-UA" sz="2800" dirty="0">
                <a:solidFill>
                  <a:srgbClr val="FF0000"/>
                </a:solidFill>
              </a:rPr>
              <a:t>Першочергово </a:t>
            </a:r>
            <a:r>
              <a:rPr lang="en-US" sz="2800" dirty="0" err="1">
                <a:solidFill>
                  <a:srgbClr val="FF0000"/>
                </a:solidFill>
              </a:rPr>
              <a:t>вжива</a:t>
            </a:r>
            <a:r>
              <a:rPr lang="uk-UA" sz="2800" dirty="0" err="1">
                <a:solidFill>
                  <a:srgbClr val="FF0000"/>
                </a:solidFill>
              </a:rPr>
              <a:t>ються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заход</a:t>
            </a:r>
            <a:r>
              <a:rPr lang="uk-UA" sz="2800" dirty="0" err="1">
                <a:solidFill>
                  <a:srgbClr val="FF0000"/>
                </a:solidFill>
              </a:rPr>
              <a:t>и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з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порятунку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життя</a:t>
            </a:r>
            <a:endParaRPr lang="en-US" altLang="en-US" sz="2800" dirty="0">
              <a:solidFill>
                <a:srgbClr val="FF0000"/>
              </a:solidFill>
            </a:endParaRPr>
          </a:p>
          <a:p>
            <a:r>
              <a:rPr lang="uk-UA" sz="2800" dirty="0"/>
              <a:t>Коли пацієнт стане стабільним, зніміть одяг і виконайте місцеву </a:t>
            </a:r>
            <a:r>
              <a:rPr lang="uk-UA" sz="2800" dirty="0" err="1"/>
              <a:t>деконтамінацію</a:t>
            </a:r>
            <a:endParaRPr lang="en-US" altLang="en-US" sz="2800" dirty="0"/>
          </a:p>
          <a:p>
            <a:r>
              <a:rPr lang="uk-UA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Н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е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відомо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жодного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випадку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коли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б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uk-UA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тих, хто </a:t>
            </a:r>
            <a:r>
              <a:rPr lang="uk-UA" sz="28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контактує з</a:t>
            </a:r>
            <a:r>
              <a:rPr lang="uk-UA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пацієнт</a:t>
            </a:r>
            <a:r>
              <a:rPr lang="uk-UA" sz="28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ами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ГПХ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розвинулася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ця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хвороба</a:t>
            </a:r>
            <a:r>
              <a:rPr lang="en-US" sz="28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altLang="en-US" dirty="0"/>
              <a:t>	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44EF192D-C8E9-F720-ECFD-3236FCF0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нутрішн</a:t>
            </a:r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 контамінація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36AF7B-D621-7C93-882F-C635BCC58786}"/>
              </a:ext>
            </a:extLst>
          </p:cNvPr>
          <p:cNvGrpSpPr/>
          <p:nvPr/>
        </p:nvGrpSpPr>
        <p:grpSpPr>
          <a:xfrm>
            <a:off x="758537" y="1717205"/>
            <a:ext cx="10674926" cy="1104480"/>
            <a:chOff x="0" y="0"/>
            <a:chExt cx="10674926" cy="110448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8C4B7F8-7BEA-B0D3-3CF3-A7FA6BC8E4F5}"/>
                </a:ext>
              </a:extLst>
            </p:cNvPr>
            <p:cNvSpPr/>
            <p:nvPr/>
          </p:nvSpPr>
          <p:spPr>
            <a:xfrm>
              <a:off x="0" y="0"/>
              <a:ext cx="10674926" cy="1104480"/>
            </a:xfrm>
            <a:prstGeom prst="roundRect">
              <a:avLst/>
            </a:prstGeom>
            <a:solidFill>
              <a:srgbClr val="920000"/>
            </a:solidFill>
            <a:ln w="12700" cap="flat" cmpd="sng" algn="ctr">
              <a:solidFill>
                <a:srgbClr val="920000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914B5BE-5E85-602E-401A-C394FFB8D443}"/>
                </a:ext>
              </a:extLst>
            </p:cNvPr>
            <p:cNvSpPr txBox="1"/>
            <p:nvPr/>
          </p:nvSpPr>
          <p:spPr>
            <a:xfrm>
              <a:off x="53916" y="53916"/>
              <a:ext cx="10567094" cy="9966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marR="0" lvl="0" indent="0" algn="l" defTabSz="1600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Monotype Sorts" pitchFamily="2" charset="2"/>
                <a:buNone/>
                <a:tabLst/>
                <a:defRPr/>
              </a:pPr>
              <a:r>
                <a:rPr lang="uk-UA" sz="3600" dirty="0">
                  <a:solidFill>
                    <a:schemeClr val="bg1"/>
                  </a:solidFill>
                  <a:latin typeface="Calibri" panose="020F0502020204030204"/>
                </a:rPr>
                <a:t>Потрапляння </a:t>
              </a:r>
              <a:r>
                <a:rPr lang="uk-UA" sz="3600" dirty="0">
                  <a:solidFill>
                    <a:schemeClr val="bg1"/>
                  </a:solidFill>
                </a:rPr>
                <a:t>радіоактивного матеріалу всередину організму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AF3703-E833-B156-E174-271C924C1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9570"/>
            <a:ext cx="10515600" cy="3031968"/>
          </a:xfrm>
        </p:spPr>
        <p:txBody>
          <a:bodyPr>
            <a:normAutofit/>
          </a:bodyPr>
          <a:lstStyle/>
          <a:p>
            <a:r>
              <a:rPr lang="uk-UA" sz="4000" dirty="0"/>
              <a:t>Типові способи</a:t>
            </a:r>
            <a:endParaRPr lang="en-US" sz="4000" dirty="0"/>
          </a:p>
          <a:p>
            <a:pPr lvl="1"/>
            <a:r>
              <a:rPr lang="uk-UA" sz="3600" dirty="0"/>
              <a:t>Вдихання</a:t>
            </a:r>
            <a:endParaRPr lang="en-US" sz="3600" dirty="0"/>
          </a:p>
          <a:p>
            <a:pPr lvl="1"/>
            <a:r>
              <a:rPr lang="uk-UA" sz="3600" dirty="0"/>
              <a:t>Ковтання</a:t>
            </a:r>
            <a:endParaRPr lang="en-US" sz="3600" dirty="0"/>
          </a:p>
          <a:p>
            <a:pPr lvl="1"/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смоктуванн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рани</a:t>
            </a:r>
            <a:r>
              <a:rPr lang="en-US" sz="3600" dirty="0"/>
              <a:t> </a:t>
            </a:r>
            <a:r>
              <a:rPr lang="uk-UA" sz="3600" dirty="0"/>
              <a:t>або шкіру</a:t>
            </a:r>
            <a:endParaRPr lang="en-US" sz="3600" dirty="0"/>
          </a:p>
        </p:txBody>
      </p:sp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2D0B555A-9234-BDD2-C201-73B8C2521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dirty="0" err="1"/>
              <a:t>T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оксикологічн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термін</a:t>
            </a:r>
            <a:r>
              <a:rPr lang="uk-UA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F3D03B4-92CD-47C8-E7E4-DA130812B7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30096" y="1717205"/>
            <a:ext cx="9226193" cy="4445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uk-UA" altLang="en-US" sz="4000" dirty="0"/>
              <a:t>Потрапляння</a:t>
            </a:r>
            <a:r>
              <a:rPr lang="en-US" altLang="en-US" sz="4000" dirty="0"/>
              <a:t> – </a:t>
            </a:r>
            <a:r>
              <a:rPr lang="uk-UA" altLang="en-US" sz="4000" dirty="0"/>
              <a:t>рух всередину тіла через його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зовнішні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тривимірні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межі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4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altLang="en-US" sz="4000" dirty="0"/>
              <a:t>Поглинання</a:t>
            </a:r>
            <a:r>
              <a:rPr lang="en-US" altLang="en-US" sz="4000" dirty="0"/>
              <a:t> – </a:t>
            </a:r>
            <a:r>
              <a:rPr lang="uk-UA" altLang="en-US" sz="4000" dirty="0"/>
              <a:t>перенесення всередині організму</a:t>
            </a:r>
            <a:endParaRPr lang="en-US" altLang="en-US" sz="4000" dirty="0"/>
          </a:p>
          <a:p>
            <a:pPr eaLnBrk="1" hangingPunct="1">
              <a:lnSpc>
                <a:spcPct val="80000"/>
              </a:lnSpc>
            </a:pP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Інкорпорація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включення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endParaRPr lang="en-US" altLang="en-US" sz="4000" dirty="0"/>
          </a:p>
          <a:p>
            <a:pPr eaLnBrk="1" hangingPunct="1">
              <a:lnSpc>
                <a:spcPct val="80000"/>
              </a:lnSpc>
            </a:pP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Декорпорація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виведення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з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endParaRPr lang="en-US" altLang="en-US" sz="4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3CC0104F-C00D-28BE-6E46-01F7FD4E5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8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dirty="0" err="1"/>
              <a:t>T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оксикологічн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термін</a:t>
            </a:r>
            <a:r>
              <a:rPr lang="uk-UA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ECFE838-87A2-BB40-C469-8871A2BD19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30096" y="1717205"/>
            <a:ext cx="8944356" cy="425873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uk-UA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ільови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критични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/>
              <a:t>–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чергу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бер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участь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метаболізмі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певного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ізотопу</a:t>
            </a:r>
            <a:endParaRPr lang="uk-UA" sz="4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рган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джерело - орган</a:t>
            </a:r>
            <a:r>
              <a:rPr lang="uk-UA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який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концентру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ізотопи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такої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міри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стає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джерелом</a:t>
            </a:r>
            <a:r>
              <a:rPr lang="en-US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uk-UA" sz="4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для інших тканин</a:t>
            </a:r>
            <a:endParaRPr lang="en-US" altLang="en-US" sz="4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AC58F32A-2565-6624-8AF8-C96F4BBDD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4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виявити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</a:t>
            </a:r>
            <a:r>
              <a:rPr lang="uk-UA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ю</a:t>
            </a:r>
            <a:r>
              <a:rPr lang="uk-UA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контамінацію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65C45-14A9-6026-675D-D583F16B2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205"/>
            <a:ext cx="10515600" cy="5008418"/>
          </a:xfrm>
        </p:spPr>
        <p:txBody>
          <a:bodyPr>
            <a:normAutofit/>
          </a:bodyPr>
          <a:lstStyle/>
          <a:p>
            <a:r>
              <a:rPr lang="uk-UA" sz="3200" dirty="0"/>
              <a:t>Вимірювання рівня радіації всього тіла</a:t>
            </a:r>
            <a:endParaRPr lang="en-US" sz="3200" dirty="0"/>
          </a:p>
          <a:p>
            <a:pPr lvl="1"/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астосовується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нукл</a:t>
            </a:r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дів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випромінюють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проникаючі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рентгенівські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промені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гамма-промені</a:t>
            </a:r>
            <a:endParaRPr lang="en-US" sz="2800" dirty="0"/>
          </a:p>
          <a:p>
            <a:pPr lvl="1"/>
            <a:r>
              <a:rPr lang="uk-UA" sz="2800" dirty="0"/>
              <a:t>Також дієвий для нуклідів, що випромінюють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бета-частинки</a:t>
            </a:r>
            <a:r>
              <a:rPr lang="uk-UA" sz="2800" dirty="0"/>
              <a:t> з високою енергією</a:t>
            </a:r>
            <a:endParaRPr lang="en-US" sz="2800" dirty="0"/>
          </a:p>
          <a:p>
            <a:endParaRPr lang="en-US" sz="600" dirty="0"/>
          </a:p>
          <a:p>
            <a:r>
              <a:rPr lang="uk-UA" sz="3200" b="1" dirty="0"/>
              <a:t>Біологічний аналіз</a:t>
            </a:r>
            <a:endParaRPr lang="en-US" sz="3200" b="1" dirty="0"/>
          </a:p>
          <a:p>
            <a:pPr lvl="1"/>
            <a:r>
              <a:rPr lang="uk-UA" sz="2800" dirty="0"/>
              <a:t>Аналіз сечі</a:t>
            </a:r>
            <a:r>
              <a:rPr lang="en-US" sz="2800" dirty="0"/>
              <a:t> –</a:t>
            </a:r>
            <a:r>
              <a:rPr lang="uk-UA" sz="2800" dirty="0"/>
              <a:t> найпоширеніший метод</a:t>
            </a:r>
            <a:endParaRPr lang="en-US" sz="2800" dirty="0"/>
          </a:p>
          <a:p>
            <a:pPr lvl="1"/>
            <a:r>
              <a:rPr lang="uk-UA" sz="2800" dirty="0"/>
              <a:t>Аналіз калу</a:t>
            </a:r>
            <a:r>
              <a:rPr lang="en-US" sz="2800" dirty="0"/>
              <a:t> </a:t>
            </a:r>
          </a:p>
          <a:p>
            <a:pPr lvl="1"/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Взяття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матеріал</a:t>
            </a:r>
            <a:r>
              <a:rPr lang="uk-UA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2800" dirty="0"/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87E9477E-1731-FD2F-88D3-FE6316948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Негайна діагностика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4319A4C-F0A1-37D0-47DA-EF918D3165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717205"/>
            <a:ext cx="8382000" cy="4267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uk-UA" dirty="0"/>
              <a:t>Назальні мазки</a:t>
            </a:r>
          </a:p>
          <a:p>
            <a:pPr eaLnBrk="1" hangingPunct="1">
              <a:lnSpc>
                <a:spcPct val="90000"/>
              </a:lnSpc>
            </a:pPr>
            <a:r>
              <a:rPr lang="uk-UA" dirty="0"/>
              <a:t>Виділення з носа </a:t>
            </a:r>
          </a:p>
          <a:p>
            <a:pPr eaLnBrk="1" hangingPunct="1">
              <a:lnSpc>
                <a:spcPct val="90000"/>
              </a:lnSpc>
            </a:pPr>
            <a:r>
              <a:rPr lang="uk-UA" dirty="0"/>
              <a:t>Обстеження обличчя </a:t>
            </a:r>
          </a:p>
          <a:p>
            <a:pPr eaLnBrk="1" hangingPunct="1">
              <a:lnSpc>
                <a:spcPct val="90000"/>
              </a:lnSpc>
            </a:pPr>
            <a:r>
              <a:rPr lang="uk-UA" dirty="0"/>
              <a:t>Мокрота </a:t>
            </a:r>
          </a:p>
          <a:p>
            <a:pPr eaLnBrk="1" hangingPunct="1">
              <a:lnSpc>
                <a:spcPct val="90000"/>
              </a:lnSpc>
            </a:pPr>
            <a:r>
              <a:rPr lang="uk-UA" dirty="0"/>
              <a:t>Аналіз сечі</a:t>
            </a:r>
            <a:endParaRPr lang="en-US" altLang="en-US" dirty="0"/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72E13E45-94D3-05F2-F5B7-A6C844951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7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Інгаляційний шлях</a:t>
            </a:r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0883F34-FD59-DAFC-2158-9A74CC9093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2485" y="1600200"/>
            <a:ext cx="1170703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en-US" sz="3600" b="1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озмір</a:t>
            </a:r>
            <a:r>
              <a:rPr lang="en-US" sz="3600" b="1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визна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чає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осяде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uk-UA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en-US" sz="3600" b="1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ерозчинні</a:t>
            </a:r>
            <a:r>
              <a:rPr lang="en-US" sz="3600" b="1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частинки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залиша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ють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леген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ях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ий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період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uk-UA" dirty="0"/>
              <a:t>Невеликі частинки транспортуються до </a:t>
            </a:r>
            <a:r>
              <a:rPr lang="uk-UA" dirty="0" err="1"/>
              <a:t>трахео</a:t>
            </a:r>
            <a:r>
              <a:rPr lang="uk-UA" dirty="0"/>
              <a:t>-бронхіальних лімфатичних вузлів легеневими макрофагами</a:t>
            </a: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uk-UA" dirty="0"/>
              <a:t>Деякі проходять через дихальні шляхи, </a:t>
            </a:r>
            <a:r>
              <a:rPr lang="uk-UA" dirty="0" err="1"/>
              <a:t>ковтаються</a:t>
            </a:r>
            <a:r>
              <a:rPr lang="uk-UA" dirty="0"/>
              <a:t> та виводяться з калом</a:t>
            </a:r>
            <a:endParaRPr lang="en-US" altLang="en-US" dirty="0"/>
          </a:p>
        </p:txBody>
      </p:sp>
      <p:pic>
        <p:nvPicPr>
          <p:cNvPr id="4" name="9">
            <a:hlinkClick r:id="" action="ppaction://media"/>
            <a:extLst>
              <a:ext uri="{FF2B5EF4-FFF2-40B4-BE49-F238E27FC236}">
                <a16:creationId xmlns:a16="http://schemas.microsoft.com/office/drawing/2014/main" id="{6F853494-68C6-8B75-989B-5A63D06B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59f78-8cb2-481e-ab5e-989af4813501" xsi:nil="true"/>
    <lcf76f155ced4ddcb4097134ff3c332f xmlns="712b62e7-5a60-4e0b-8956-2a1ef3ea23b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11BCFBB4F064BAA73D1AAD9EC1790" ma:contentTypeVersion="18" ma:contentTypeDescription="Create a new document." ma:contentTypeScope="" ma:versionID="4617c00dbe4cae316225e5bcf3fc9e0a">
  <xsd:schema xmlns:xsd="http://www.w3.org/2001/XMLSchema" xmlns:xs="http://www.w3.org/2001/XMLSchema" xmlns:p="http://schemas.microsoft.com/office/2006/metadata/properties" xmlns:ns2="712b62e7-5a60-4e0b-8956-2a1ef3ea23bb" xmlns:ns3="aac59f78-8cb2-481e-ab5e-989af4813501" targetNamespace="http://schemas.microsoft.com/office/2006/metadata/properties" ma:root="true" ma:fieldsID="fdfa100dee9bda91757c7232bdb280c3" ns2:_="" ns3:_="">
    <xsd:import namespace="712b62e7-5a60-4e0b-8956-2a1ef3ea23bb"/>
    <xsd:import namespace="aac59f78-8cb2-481e-ab5e-989af48135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b62e7-5a60-4e0b-8956-2a1ef3ea23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e19921-5c14-4ec9-b3d4-f7c604f202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59f78-8cb2-481e-ab5e-989af48135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c1c530-54af-43c2-8833-0f34575cabaf}" ma:internalName="TaxCatchAll" ma:showField="CatchAllData" ma:web="aac59f78-8cb2-481e-ab5e-989af48135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6A59E4-1E7D-43C2-B6A5-83F38788B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E28816-DB0B-49A4-819B-2B04451EBDF2}">
  <ds:schemaRefs>
    <ds:schemaRef ds:uri="http://schemas.microsoft.com/office/2006/metadata/properties"/>
    <ds:schemaRef ds:uri="http://schemas.microsoft.com/office/infopath/2007/PartnerControls"/>
    <ds:schemaRef ds:uri="aac59f78-8cb2-481e-ab5e-989af4813501"/>
    <ds:schemaRef ds:uri="712b62e7-5a60-4e0b-8956-2a1ef3ea23bb"/>
  </ds:schemaRefs>
</ds:datastoreItem>
</file>

<file path=customXml/itemProps3.xml><?xml version="1.0" encoding="utf-8"?>
<ds:datastoreItem xmlns:ds="http://schemas.openxmlformats.org/officeDocument/2006/customXml" ds:itemID="{62353F5F-1EF3-4050-A8D7-7701298B86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b62e7-5a60-4e0b-8956-2a1ef3ea23bb"/>
    <ds:schemaRef ds:uri="aac59f78-8cb2-481e-ab5e-989af48135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4401</TotalTime>
  <Words>4282</Words>
  <Application>Microsoft Macintosh PowerPoint</Application>
  <PresentationFormat>Widescreen</PresentationFormat>
  <Paragraphs>230</Paragraphs>
  <Slides>27</Slides>
  <Notes>27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Monotype Sorts</vt:lpstr>
      <vt:lpstr>Tahoma</vt:lpstr>
      <vt:lpstr>Times New Roman</vt:lpstr>
      <vt:lpstr>Wingdings</vt:lpstr>
      <vt:lpstr>Office Theme</vt:lpstr>
      <vt:lpstr>Внутрішня контамінація та методи лікування</vt:lpstr>
      <vt:lpstr>Радіаційні ураження внаслідок ядерного вибуху</vt:lpstr>
      <vt:lpstr>Радіоактивне опромінення</vt:lpstr>
      <vt:lpstr>Внутрішня контамінація</vt:lpstr>
      <vt:lpstr>Tоксикологічні терміни</vt:lpstr>
      <vt:lpstr>Tоксикологічні терміни</vt:lpstr>
      <vt:lpstr>Як виявити внутрішню контамінацію </vt:lpstr>
      <vt:lpstr>Негайна діагностика</vt:lpstr>
      <vt:lpstr>Інгаляційний шлях</vt:lpstr>
      <vt:lpstr>Розмір частинок і їх розподілення у дихальних шляхах</vt:lpstr>
      <vt:lpstr>Час проходження - Носоглотка</vt:lpstr>
      <vt:lpstr>Час проходження – дихальні шляхи</vt:lpstr>
      <vt:lpstr>Час проходження – ШКТ</vt:lpstr>
      <vt:lpstr>Загальні принципи</vt:lpstr>
      <vt:lpstr>Методи боротьби з внутрішньою контамінацією</vt:lpstr>
      <vt:lpstr>Берлінська лазур</vt:lpstr>
      <vt:lpstr>Берлінська лазур</vt:lpstr>
      <vt:lpstr>Йодид калію</vt:lpstr>
      <vt:lpstr>Рекомендації Всесвітньої організації охорони здоров’я щодо йодиду калію за віковими групами</vt:lpstr>
      <vt:lpstr>Побічні дії</vt:lpstr>
      <vt:lpstr>ДТПА (Діетилентріамінпентаоцтова кислота) </vt:lpstr>
      <vt:lpstr>ДТПА (Діетилентріамінпентаоцтова кислота) </vt:lpstr>
      <vt:lpstr>Кальцій ДТПА (Ca-DTPA)</vt:lpstr>
      <vt:lpstr>Рекомендації щодо дозування ДТПА</vt:lpstr>
      <vt:lpstr>ДТПА – відносні протипоказання</vt:lpstr>
      <vt:lpstr>Видалення радіоактивного стороннього тіла</vt:lpstr>
      <vt:lpstr>PowerPoint Presentation</vt:lpstr>
    </vt:vector>
  </TitlesOfParts>
  <Company>ORAU\ORISE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Baxter</dc:creator>
  <cp:lastModifiedBy>Viars, Amy</cp:lastModifiedBy>
  <cp:revision>280</cp:revision>
  <dcterms:created xsi:type="dcterms:W3CDTF">2020-03-03T17:37:41Z</dcterms:created>
  <dcterms:modified xsi:type="dcterms:W3CDTF">2024-03-27T17:17:40Z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0x01010031B11BCFBB4F064BAA73D1AAD9EC1790</vt:lpwstr>
  </property>
  <property fmtid="{D5CDD505-2E9C-101B-9397-08002B2CF9AE}" pid="3" name="MediaServiceImageTags">
    <vt:lpwstr/>
  </property>
</Properties>
</file>