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42"/>
  </p:notesMasterIdLst>
  <p:sldIdLst>
    <p:sldId id="256" r:id="rId6"/>
    <p:sldId id="259" r:id="rId7"/>
    <p:sldId id="317" r:id="rId8"/>
    <p:sldId id="725" r:id="rId9"/>
    <p:sldId id="728" r:id="rId10"/>
    <p:sldId id="729" r:id="rId11"/>
    <p:sldId id="731" r:id="rId12"/>
    <p:sldId id="732" r:id="rId13"/>
    <p:sldId id="734" r:id="rId14"/>
    <p:sldId id="735" r:id="rId15"/>
    <p:sldId id="773" r:id="rId16"/>
    <p:sldId id="737" r:id="rId17"/>
    <p:sldId id="738" r:id="rId18"/>
    <p:sldId id="739" r:id="rId19"/>
    <p:sldId id="741" r:id="rId20"/>
    <p:sldId id="772" r:id="rId21"/>
    <p:sldId id="774" r:id="rId22"/>
    <p:sldId id="775" r:id="rId23"/>
    <p:sldId id="776" r:id="rId24"/>
    <p:sldId id="777" r:id="rId25"/>
    <p:sldId id="778" r:id="rId26"/>
    <p:sldId id="269" r:id="rId27"/>
    <p:sldId id="781" r:id="rId28"/>
    <p:sldId id="750" r:id="rId29"/>
    <p:sldId id="770" r:id="rId30"/>
    <p:sldId id="308" r:id="rId31"/>
    <p:sldId id="479" r:id="rId32"/>
    <p:sldId id="481" r:id="rId33"/>
    <p:sldId id="490" r:id="rId34"/>
    <p:sldId id="492" r:id="rId35"/>
    <p:sldId id="493" r:id="rId36"/>
    <p:sldId id="495" r:id="rId37"/>
    <p:sldId id="754" r:id="rId38"/>
    <p:sldId id="771" r:id="rId39"/>
    <p:sldId id="780" r:id="rId40"/>
    <p:sldId id="3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eman, Jessica (FELLOW)" initials="BJ(" lastIdx="9" clrIdx="0">
    <p:extLst>
      <p:ext uri="{19B8F6BF-5375-455C-9EA6-DF929625EA0E}">
        <p15:presenceInfo xmlns:p15="http://schemas.microsoft.com/office/powerpoint/2012/main" userId="S-1-5-21-2844929807-1687724802-988633214-249087" providerId="AD"/>
      </p:ext>
    </p:extLst>
  </p:cmAuthor>
  <p:cmAuthor id="2" name="Davis, Jason" initials="DJ" lastIdx="10" clrIdx="1">
    <p:extLst>
      <p:ext uri="{19B8F6BF-5375-455C-9EA6-DF929625EA0E}">
        <p15:presenceInfo xmlns:p15="http://schemas.microsoft.com/office/powerpoint/2012/main" userId="S-1-5-21-1480074335-131548989-1250845650-17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900"/>
    <a:srgbClr val="DCDCDC"/>
    <a:srgbClr val="B8B9B9"/>
    <a:srgbClr val="E3E4E6"/>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77483" autoAdjust="0"/>
  </p:normalViewPr>
  <p:slideViewPr>
    <p:cSldViewPr snapToGrid="0" showGuides="1">
      <p:cViewPr varScale="1">
        <p:scale>
          <a:sx n="97" d="100"/>
          <a:sy n="97" d="100"/>
        </p:scale>
        <p:origin x="1544" y="20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2:49:25.935"/>
    </inkml:context>
    <inkml:brush xml:id="br0">
      <inkml:brushProperty name="width" value="0.035" units="cm"/>
      <inkml:brushProperty name="height" value="0.035" units="cm"/>
      <inkml:brushProperty name="color" value="#D6D7D7"/>
    </inkml:brush>
  </inkml:definitions>
  <inkml:trace contextRef="#ctx0" brushRef="#br0">50 1 14166,'-25'0'0,"13"0"0,-1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2:49:26.220"/>
    </inkml:context>
    <inkml:brush xml:id="br0">
      <inkml:brushProperty name="width" value="0.035" units="cm"/>
      <inkml:brushProperty name="height" value="0.035" units="cm"/>
      <inkml:brushProperty name="color" value="#D6D7D7"/>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2:48:10.469"/>
    </inkml:context>
    <inkml:brush xml:id="br0">
      <inkml:brushProperty name="width" value="0.035" units="cm"/>
      <inkml:brushProperty name="height" value="0.035" units="cm"/>
      <inkml:brushProperty name="color" value="#D6D7D7"/>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2:53:52.154"/>
    </inkml:context>
    <inkml:brush xml:id="br0">
      <inkml:brushProperty name="width" value="0.025" units="cm"/>
      <inkml:brushProperty name="height" value="0.025"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3T12:53:54.554"/>
    </inkml:context>
    <inkml:brush xml:id="br0">
      <inkml:brushProperty name="width" value="0.025" units="cm"/>
      <inkml:brushProperty name="height" value="0.02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7A21A-E839-4B7F-9D9D-BF30D997A023}"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2DB3-639D-4A04-BA9B-2E6A11246FC9}" type="slidenum">
              <a:rPr lang="en-US" smtClean="0"/>
              <a:t>‹#›</a:t>
            </a:fld>
            <a:endParaRPr lang="en-US"/>
          </a:p>
        </p:txBody>
      </p:sp>
    </p:spTree>
    <p:extLst>
      <p:ext uri="{BB962C8B-B14F-4D97-AF65-F5344CB8AC3E}">
        <p14:creationId xmlns:p14="http://schemas.microsoft.com/office/powerpoint/2010/main" val="33158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err="1">
                <a:solidFill>
                  <a:srgbClr val="000000"/>
                </a:solidFill>
                <a:effectLst/>
                <a:latin typeface="Calibri" panose="020F0502020204030204" pitchFamily="34" charset="0"/>
              </a:rPr>
              <a:t>Цей</a:t>
            </a:r>
            <a:r>
              <a:rPr lang="en-US" sz="1800" kern="1200" dirty="0">
                <a:solidFill>
                  <a:srgbClr val="000000"/>
                </a:solidFill>
                <a:effectLst/>
                <a:latin typeface="Calibri" panose="020F0502020204030204" pitchFamily="34" charset="0"/>
              </a:rPr>
              <a:t> </a:t>
            </a:r>
            <a:r>
              <a:rPr lang="uk-UA" sz="1800" kern="1200" dirty="0">
                <a:solidFill>
                  <a:srgbClr val="000000"/>
                </a:solidFill>
                <a:effectLst/>
                <a:latin typeface="Calibri" panose="020F0502020204030204" pitchFamily="34" charset="0"/>
              </a:rPr>
              <a:t>матеріал</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із</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практичної</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радіаційної</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фізики</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містить</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вказівки</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щодо</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оцінки</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надзвичайних</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ситуацій</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у</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випадках</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великомасштабної</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ядерної</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події</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з</a:t>
            </a:r>
            <a:r>
              <a:rPr lang="en-US" sz="1800" kern="1200" dirty="0">
                <a:solidFill>
                  <a:srgbClr val="000000"/>
                </a:solidFill>
                <a:effectLst/>
                <a:latin typeface="Calibri" panose="020F0502020204030204" pitchFamily="34" charset="0"/>
              </a:rPr>
              <a:t> </a:t>
            </a:r>
            <a:r>
              <a:rPr lang="uk-UA" sz="1800" kern="1200" dirty="0">
                <a:solidFill>
                  <a:srgbClr val="000000"/>
                </a:solidFill>
                <a:effectLst/>
                <a:latin typeface="Calibri" panose="020F0502020204030204" pitchFamily="34" charset="0"/>
              </a:rPr>
              <a:t>великою кількістю потерпілих. </a:t>
            </a:r>
            <a:r>
              <a:rPr lang="uk-UA" sz="1800" kern="1200" dirty="0" err="1">
                <a:solidFill>
                  <a:srgbClr val="000000"/>
                </a:solidFill>
                <a:effectLst/>
                <a:latin typeface="Calibri" panose="020F0502020204030204" pitchFamily="34" charset="0"/>
              </a:rPr>
              <a:t>Н</a:t>
            </a:r>
            <a:r>
              <a:rPr lang="en-US" sz="1800" kern="1200" dirty="0" err="1">
                <a:solidFill>
                  <a:srgbClr val="000000"/>
                </a:solidFill>
                <a:effectLst/>
                <a:latin typeface="Calibri" panose="020F0502020204030204" pitchFamily="34" charset="0"/>
              </a:rPr>
              <a:t>адається</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Центром</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допомоги</a:t>
            </a:r>
            <a:r>
              <a:rPr lang="uk-UA" sz="1800" kern="1200" dirty="0">
                <a:solidFill>
                  <a:srgbClr val="000000"/>
                </a:solidFill>
                <a:effectLst/>
                <a:latin typeface="Calibri" panose="020F0502020204030204" pitchFamily="34" charset="0"/>
              </a:rPr>
              <a:t> та навчання із радіаційних </a:t>
            </a:r>
            <a:r>
              <a:rPr lang="en-US" sz="1800" kern="1200" dirty="0" err="1">
                <a:solidFill>
                  <a:srgbClr val="000000"/>
                </a:solidFill>
                <a:effectLst/>
                <a:latin typeface="Calibri" panose="020F0502020204030204" pitchFamily="34" charset="0"/>
              </a:rPr>
              <a:t>надзвичайних</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ситуаці</a:t>
            </a:r>
            <a:r>
              <a:rPr lang="uk-UA" sz="1800" kern="1200" dirty="0">
                <a:solidFill>
                  <a:srgbClr val="000000"/>
                </a:solidFill>
                <a:effectLst/>
                <a:latin typeface="Calibri" panose="020F0502020204030204" pitchFamily="34" charset="0"/>
              </a:rPr>
              <a:t>й</a:t>
            </a:r>
            <a:r>
              <a:rPr lang="en-US" sz="1800" kern="1200" dirty="0">
                <a:solidFill>
                  <a:srgbClr val="000000"/>
                </a:solidFill>
                <a:effectLst/>
                <a:latin typeface="Calibri" panose="020F0502020204030204" pitchFamily="34" charset="0"/>
              </a:rPr>
              <a:t> (REAC/TS) </a:t>
            </a:r>
            <a:r>
              <a:rPr lang="en-US" sz="1800" kern="1200" dirty="0" err="1">
                <a:solidFill>
                  <a:srgbClr val="000000"/>
                </a:solidFill>
                <a:effectLst/>
                <a:latin typeface="Calibri" panose="020F0502020204030204" pitchFamily="34" charset="0"/>
              </a:rPr>
              <a:t>в</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Оук-Рідж</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Теннесі</a:t>
            </a:r>
            <a:r>
              <a:rPr lang="en-US" sz="1800" kern="1200" dirty="0">
                <a:solidFill>
                  <a:srgbClr val="000000"/>
                </a:solidFill>
                <a:effectLst/>
                <a:latin typeface="Calibri" panose="020F0502020204030204" pitchFamily="34" charset="0"/>
              </a:rPr>
              <a:t>. </a:t>
            </a:r>
            <a:endParaRPr lang="uk-UA" sz="1800" kern="1200" dirty="0">
              <a:solidFill>
                <a:srgbClr val="000000"/>
              </a:solidFill>
              <a:effectLst/>
              <a:latin typeface="Calibri" panose="020F0502020204030204" pitchFamily="34" charset="0"/>
            </a:endParaRPr>
          </a:p>
          <a:p>
            <a:pPr marL="0" marR="0">
              <a:spcBef>
                <a:spcPts val="0"/>
              </a:spcBef>
              <a:spcAft>
                <a:spcPts val="0"/>
              </a:spcAft>
            </a:pPr>
            <a:endParaRPr lang="uk-UA" sz="1800" kern="12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uk-UA" sz="1800" kern="1200" dirty="0">
                <a:solidFill>
                  <a:srgbClr val="000000"/>
                </a:solidFill>
                <a:effectLst/>
                <a:latin typeface="Calibri" panose="020F0502020204030204" pitchFamily="34" charset="0"/>
                <a:ea typeface="Times New Roman" panose="02020603050405020304" pitchFamily="18" charset="0"/>
              </a:rPr>
              <a:t>Ключові матеріали із цієї презентації можна знайти у </a:t>
            </a:r>
            <a:r>
              <a:rPr lang="uk-UA" sz="1800" kern="1200" dirty="0" err="1">
                <a:solidFill>
                  <a:srgbClr val="000000"/>
                </a:solidFill>
                <a:effectLst/>
                <a:latin typeface="Calibri" panose="020F0502020204030204" pitchFamily="34" charset="0"/>
                <a:ea typeface="Times New Roman" panose="02020603050405020304" pitchFamily="18" charset="0"/>
              </a:rPr>
              <a:t>двосторінковій</a:t>
            </a:r>
            <a:r>
              <a:rPr lang="uk-UA" sz="1800" kern="1200" dirty="0">
                <a:solidFill>
                  <a:srgbClr val="000000"/>
                </a:solidFill>
                <a:effectLst/>
                <a:latin typeface="Calibri" panose="020F0502020204030204" pitchFamily="34" charset="0"/>
                <a:ea typeface="Times New Roman" panose="02020603050405020304" pitchFamily="18" charset="0"/>
              </a:rPr>
              <a:t> Інформаційній картці для надавачів медичних послуг, яку можна завантажити з веб-сайту REAC/TS. Додаткова інформація та вказівки доступні в додатку REAC/TS </a:t>
            </a:r>
            <a:r>
              <a:rPr lang="uk-UA" sz="1800" kern="1200" dirty="0" err="1">
                <a:solidFill>
                  <a:srgbClr val="000000"/>
                </a:solidFill>
                <a:effectLst/>
                <a:latin typeface="Calibri" panose="020F0502020204030204" pitchFamily="34" charset="0"/>
                <a:ea typeface="Times New Roman" panose="02020603050405020304" pitchFamily="18" charset="0"/>
              </a:rPr>
              <a:t>RadMed</a:t>
            </a:r>
            <a:r>
              <a:rPr lang="uk-UA" sz="1800" kern="1200" dirty="0">
                <a:solidFill>
                  <a:srgbClr val="000000"/>
                </a:solidFill>
                <a:effectLst/>
                <a:latin typeface="Calibri" panose="020F0502020204030204" pitchFamily="34" charset="0"/>
                <a:ea typeface="Times New Roman" panose="02020603050405020304" pitchFamily="18" charset="0"/>
              </a:rPr>
              <a:t>, який можна завантажити на </a:t>
            </a:r>
            <a:r>
              <a:rPr lang="uk-UA" sz="1800" kern="1200" dirty="0" err="1">
                <a:solidFill>
                  <a:srgbClr val="000000"/>
                </a:solidFill>
                <a:effectLst/>
                <a:latin typeface="Calibri" panose="020F0502020204030204" pitchFamily="34" charset="0"/>
                <a:ea typeface="Times New Roman" panose="02020603050405020304" pitchFamily="18" charset="0"/>
              </a:rPr>
              <a:t>Android</a:t>
            </a:r>
            <a:r>
              <a:rPr lang="uk-UA" sz="1800" kern="1200" dirty="0">
                <a:solidFill>
                  <a:srgbClr val="000000"/>
                </a:solidFill>
                <a:effectLst/>
                <a:latin typeface="Calibri" panose="020F0502020204030204" pitchFamily="34" charset="0"/>
                <a:ea typeface="Times New Roman" panose="02020603050405020304" pitchFamily="18" charset="0"/>
              </a:rPr>
              <a:t> і </a:t>
            </a:r>
            <a:r>
              <a:rPr lang="uk-UA" sz="1800" kern="1200" dirty="0" err="1">
                <a:solidFill>
                  <a:srgbClr val="000000"/>
                </a:solidFill>
                <a:effectLst/>
                <a:latin typeface="Calibri" panose="020F0502020204030204" pitchFamily="34" charset="0"/>
                <a:ea typeface="Times New Roman" panose="02020603050405020304" pitchFamily="18" charset="0"/>
              </a:rPr>
              <a:t>Apple</a:t>
            </a:r>
            <a:r>
              <a:rPr lang="uk-UA" sz="1800" kern="1200" dirty="0">
                <a:solidFill>
                  <a:srgbClr val="000000"/>
                </a:solidFill>
                <a:effectLst/>
                <a:latin typeface="Calibri" panose="020F0502020204030204" pitchFamily="34" charset="0"/>
                <a:ea typeface="Times New Roman" panose="02020603050405020304" pitchFamily="18" charset="0"/>
              </a:rPr>
              <a:t>.</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a:t>
            </a:fld>
            <a:endParaRPr lang="en-US"/>
          </a:p>
        </p:txBody>
      </p:sp>
    </p:spTree>
    <p:extLst>
      <p:ext uri="{BB962C8B-B14F-4D97-AF65-F5344CB8AC3E}">
        <p14:creationId xmlns:p14="http://schemas.microsoft.com/office/powerpoint/2010/main" val="4063813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xfrm>
            <a:off x="3970734" y="8830659"/>
            <a:ext cx="3038145" cy="464205"/>
          </a:xfrm>
          <a:prstGeom prst="rect">
            <a:avLst/>
          </a:prstGeom>
          <a:noFill/>
        </p:spPr>
        <p:txBody>
          <a:bodyPr lIns="88139" tIns="44070" rIns="88139" bIns="44070"/>
          <a:lstStyle>
            <a:lvl1pPr eaLnBrk="0" hangingPunct="0">
              <a:spcBef>
                <a:spcPct val="30000"/>
              </a:spcBef>
              <a:defRPr sz="1200">
                <a:solidFill>
                  <a:schemeClr val="tx1"/>
                </a:solidFill>
                <a:latin typeface="Arial" charset="0"/>
              </a:defRPr>
            </a:lvl1pPr>
            <a:lvl2pPr marL="755914" indent="-290736" eaLnBrk="0" hangingPunct="0">
              <a:spcBef>
                <a:spcPct val="30000"/>
              </a:spcBef>
              <a:defRPr sz="1200">
                <a:solidFill>
                  <a:schemeClr val="tx1"/>
                </a:solidFill>
                <a:latin typeface="Arial" charset="0"/>
              </a:defRPr>
            </a:lvl2pPr>
            <a:lvl3pPr marL="1162945" indent="-232589" eaLnBrk="0" hangingPunct="0">
              <a:spcBef>
                <a:spcPct val="30000"/>
              </a:spcBef>
              <a:defRPr sz="1200">
                <a:solidFill>
                  <a:schemeClr val="tx1"/>
                </a:solidFill>
                <a:latin typeface="Arial" charset="0"/>
              </a:defRPr>
            </a:lvl3pPr>
            <a:lvl4pPr marL="1629654" indent="-232589" eaLnBrk="0" hangingPunct="0">
              <a:spcBef>
                <a:spcPct val="30000"/>
              </a:spcBef>
              <a:defRPr sz="1200">
                <a:solidFill>
                  <a:schemeClr val="tx1"/>
                </a:solidFill>
                <a:latin typeface="Arial" charset="0"/>
              </a:defRPr>
            </a:lvl4pPr>
            <a:lvl5pPr marL="2094832" indent="-232589" eaLnBrk="0" hangingPunct="0">
              <a:spcBef>
                <a:spcPct val="30000"/>
              </a:spcBef>
              <a:defRPr sz="1200">
                <a:solidFill>
                  <a:schemeClr val="tx1"/>
                </a:solidFill>
                <a:latin typeface="Arial" charset="0"/>
              </a:defRPr>
            </a:lvl5pPr>
            <a:lvl6pPr marL="2535527" indent="-232589" eaLnBrk="0" fontAlgn="base" hangingPunct="0">
              <a:spcBef>
                <a:spcPct val="30000"/>
              </a:spcBef>
              <a:spcAft>
                <a:spcPct val="0"/>
              </a:spcAft>
              <a:defRPr sz="1200">
                <a:solidFill>
                  <a:schemeClr val="tx1"/>
                </a:solidFill>
                <a:latin typeface="Arial" charset="0"/>
              </a:defRPr>
            </a:lvl6pPr>
            <a:lvl7pPr marL="2976222" indent="-232589" eaLnBrk="0" fontAlgn="base" hangingPunct="0">
              <a:spcBef>
                <a:spcPct val="30000"/>
              </a:spcBef>
              <a:spcAft>
                <a:spcPct val="0"/>
              </a:spcAft>
              <a:defRPr sz="1200">
                <a:solidFill>
                  <a:schemeClr val="tx1"/>
                </a:solidFill>
                <a:latin typeface="Arial" charset="0"/>
              </a:defRPr>
            </a:lvl7pPr>
            <a:lvl8pPr marL="3416918" indent="-232589" eaLnBrk="0" fontAlgn="base" hangingPunct="0">
              <a:spcBef>
                <a:spcPct val="30000"/>
              </a:spcBef>
              <a:spcAft>
                <a:spcPct val="0"/>
              </a:spcAft>
              <a:defRPr sz="1200">
                <a:solidFill>
                  <a:schemeClr val="tx1"/>
                </a:solidFill>
                <a:latin typeface="Arial" charset="0"/>
              </a:defRPr>
            </a:lvl8pPr>
            <a:lvl9pPr marL="3857613" indent="-23258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37A6347-455F-4656-B9DC-BA9C600AA9E9}" type="slidenum">
              <a:rPr lang="en-US" altLang="en-US" sz="1300"/>
              <a:pPr eaLnBrk="1" hangingPunct="1">
                <a:spcBef>
                  <a:spcPct val="0"/>
                </a:spcBef>
              </a:pPr>
              <a:t>10</a:t>
            </a:fld>
            <a:endParaRPr lang="en-US" altLang="en-US" sz="1300"/>
          </a:p>
        </p:txBody>
      </p:sp>
      <p:sp>
        <p:nvSpPr>
          <p:cNvPr id="140291" name="Rectangle 2"/>
          <p:cNvSpPr>
            <a:spLocks noGrp="1" noRot="1" noChangeAspect="1" noChangeArrowheads="1" noTextEdit="1"/>
          </p:cNvSpPr>
          <p:nvPr>
            <p:ph type="sldImg"/>
          </p:nvPr>
        </p:nvSpPr>
        <p:spPr>
          <a:xfrm>
            <a:off x="406400" y="698500"/>
            <a:ext cx="6197600" cy="3486150"/>
          </a:xfrm>
          <a:prstGeom prst="rect">
            <a:avLst/>
          </a:prstGeom>
          <a:ln/>
        </p:spPr>
      </p:sp>
      <p:sp>
        <p:nvSpPr>
          <p:cNvPr id="140292" name="Rectangle 3"/>
          <p:cNvSpPr>
            <a:spLocks noGrp="1" noChangeArrowheads="1"/>
          </p:cNvSpPr>
          <p:nvPr>
            <p:ph type="body" idx="1"/>
          </p:nvPr>
        </p:nvSpPr>
        <p:spPr>
          <a:xfrm>
            <a:off x="701345" y="4416099"/>
            <a:ext cx="5607711" cy="4182457"/>
          </a:xfrm>
          <a:prstGeom prst="rect">
            <a:avLst/>
          </a:prstGeom>
          <a:noFill/>
        </p:spPr>
        <p:txBody>
          <a:bodyPr lIns="88139" tIns="44070" rIns="88139" bIns="44070"/>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Обмежена кількість дуже нестабільних нуклідів розпадається за рахунок випромінювання нейтрона. Під час цього процесу втрачається лише нейтрон, а кількість протонів залишається незмінною. Це означає, що атом не стає атомом іншого елемента, а натомість стає іншим ізотопом того самого елемента. Ці частинки мають приблизно таку ж масу, як і протон, але вони не несуть ні позитивного, ні негативного заряду. Нейтрони також можуть утворюватися, коли альфа-частинки стикаються з будь-яким із кількох ізотопів з низькою атомною вагою, включаючи ізотопи берилію, вуглецю та кисню.</a:t>
            </a:r>
            <a:r>
              <a:rPr lang="en-UA" dirty="0">
                <a:effectLst/>
              </a:rPr>
              <a:t> </a:t>
            </a:r>
            <a:endParaRPr lang="en-US" altLang="en-US" dirty="0"/>
          </a:p>
        </p:txBody>
      </p:sp>
    </p:spTree>
    <p:extLst>
      <p:ext uri="{BB962C8B-B14F-4D97-AF65-F5344CB8AC3E}">
        <p14:creationId xmlns:p14="http://schemas.microsoft.com/office/powerpoint/2010/main" val="15517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Існує багато одиниць вимірювання, які використовуються в радіаційному захисті. Далі ми спробуємо розглянути ці одиниці вимірювання та коротко пояснимо, як і чому вони використовуються. Показана тут діаграма буде знову показана в кінці розділу одиниць вимірювання.</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11</a:t>
            </a:fld>
            <a:endParaRPr lang="en-US"/>
          </a:p>
        </p:txBody>
      </p:sp>
    </p:spTree>
    <p:extLst>
      <p:ext uri="{BB962C8B-B14F-4D97-AF65-F5344CB8AC3E}">
        <p14:creationId xmlns:p14="http://schemas.microsoft.com/office/powerpoint/2010/main" val="117941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Визначальною характеристикою радіоактивних матеріалів є те, що вони розпадаються, тому кількість матеріалу, присутнього в певний момент, не буде такою ж через деякий час. Однак, оскільки матеріал не зникає, а замість цього перетворюється на інший елемент, загальна маса матеріалу практично не змінюється. Це ускладнює визначення кількості радіоактивного матеріалу в масі або об’ємі. </a:t>
            </a:r>
          </a:p>
          <a:p>
            <a:pPr marL="0" marR="0" indent="0" algn="l" defTabSz="914400" rtl="0" eaLnBrk="0" fontAlgn="base" latinLnBrk="0" hangingPunct="0">
              <a:lnSpc>
                <a:spcPct val="100000"/>
              </a:lnSpc>
              <a:spcBef>
                <a:spcPct val="30000"/>
              </a:spcBef>
              <a:spcAft>
                <a:spcPct val="0"/>
              </a:spcAft>
              <a:buClrTx/>
              <a:buSzTx/>
              <a:buFontTx/>
              <a:buNone/>
              <a:tabLst/>
              <a:defRPr/>
            </a:pPr>
            <a:endParaRPr lang="uk-UA" sz="1800" dirty="0">
              <a:solidFill>
                <a:srgbClr val="202124"/>
              </a:solidFill>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Оскільки кількість випромінювання безпосередньо залежить від того, як швидко розпадається радіоактивний матеріал, швидкість розпаду (або активність) є зручним способом для радіаційних експертів визначити кількість наявного радіоактивного матеріалу. </a:t>
            </a:r>
          </a:p>
          <a:p>
            <a:pPr marL="0" marR="0" indent="0" algn="l" defTabSz="914400" rtl="0" eaLnBrk="0" fontAlgn="base" latinLnBrk="0" hangingPunct="0">
              <a:lnSpc>
                <a:spcPct val="100000"/>
              </a:lnSpc>
              <a:spcBef>
                <a:spcPct val="30000"/>
              </a:spcBef>
              <a:spcAft>
                <a:spcPct val="0"/>
              </a:spcAft>
              <a:buClrTx/>
              <a:buSzTx/>
              <a:buFontTx/>
              <a:buNone/>
              <a:tabLst/>
              <a:defRPr/>
            </a:pPr>
            <a:endParaRPr lang="uk-UA" sz="1800" dirty="0">
              <a:solidFill>
                <a:srgbClr val="202124"/>
              </a:solidFill>
              <a:effectLst/>
              <a:latin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Зауважте, що неможливо з упевненістю сказати, коли </a:t>
            </a:r>
            <a:r>
              <a:rPr lang="uk-UA" sz="1800" dirty="0" err="1">
                <a:solidFill>
                  <a:srgbClr val="202124"/>
                </a:solidFill>
                <a:effectLst/>
                <a:latin typeface="Calibri" panose="020F0502020204030204" pitchFamily="34" charset="0"/>
              </a:rPr>
              <a:t>розпадеться</a:t>
            </a:r>
            <a:r>
              <a:rPr lang="uk-UA" sz="1800" dirty="0">
                <a:solidFill>
                  <a:srgbClr val="202124"/>
                </a:solidFill>
                <a:effectLst/>
                <a:latin typeface="Calibri" panose="020F0502020204030204" pitchFamily="34" charset="0"/>
              </a:rPr>
              <a:t> один радіоактивний атом. Натомість активність зразка описує середню швидкість розпаду атомів у зразку.</a:t>
            </a:r>
            <a:r>
              <a:rPr lang="en-UA" sz="2800" dirty="0">
                <a:effectLst/>
              </a:rPr>
              <a:t> </a:t>
            </a:r>
            <a:endParaRPr lang="en-US" sz="28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2800" kern="1200" dirty="0">
              <a:solidFill>
                <a:schemeClr val="tx1"/>
              </a:solidFill>
              <a:effectLst/>
              <a:latin typeface="+mn-lt"/>
              <a:ea typeface="+mn-ea"/>
              <a:cs typeface="+mn-cs"/>
            </a:endParaRPr>
          </a:p>
          <a:p>
            <a:endParaRPr lang="en-US" sz="2600" dirty="0"/>
          </a:p>
          <a:p>
            <a:endParaRPr lang="en-US" dirty="0"/>
          </a:p>
        </p:txBody>
      </p:sp>
      <p:sp>
        <p:nvSpPr>
          <p:cNvPr id="4" name="Slide Number Placeholder 3"/>
          <p:cNvSpPr>
            <a:spLocks noGrp="1"/>
          </p:cNvSpPr>
          <p:nvPr>
            <p:ph type="sldNum" sz="quarter" idx="10"/>
          </p:nvPr>
        </p:nvSpPr>
        <p:spPr/>
        <p:txBody>
          <a:bodyPr/>
          <a:lstStyle/>
          <a:p>
            <a:pPr>
              <a:defRPr/>
            </a:pPr>
            <a:fld id="{5EC88C9B-2BED-4379-9613-0E8012D658F2}" type="slidenum">
              <a:rPr lang="en-US" smtClean="0"/>
              <a:pPr>
                <a:defRPr/>
              </a:pPr>
              <a:t>12</a:t>
            </a:fld>
            <a:endParaRPr lang="en-US"/>
          </a:p>
        </p:txBody>
      </p:sp>
    </p:spTree>
    <p:extLst>
      <p:ext uri="{BB962C8B-B14F-4D97-AF65-F5344CB8AC3E}">
        <p14:creationId xmlns:p14="http://schemas.microsoft.com/office/powerpoint/2010/main" val="426413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uk-UA" sz="1800" dirty="0">
                    <a:solidFill>
                      <a:srgbClr val="202124"/>
                    </a:solidFill>
                    <a:effectLst/>
                    <a:latin typeface="Calibri" panose="020F0502020204030204" pitchFamily="34" charset="0"/>
                  </a:rPr>
                  <a:t>Зауважте, що неможливо з упевненістю сказати, коли </a:t>
                </a:r>
                <a:r>
                  <a:rPr lang="uk-UA" sz="1800" dirty="0" err="1">
                    <a:solidFill>
                      <a:srgbClr val="202124"/>
                    </a:solidFill>
                    <a:effectLst/>
                    <a:latin typeface="Calibri" panose="020F0502020204030204" pitchFamily="34" charset="0"/>
                  </a:rPr>
                  <a:t>розпадеться</a:t>
                </a:r>
                <a:r>
                  <a:rPr lang="uk-UA" sz="1800" dirty="0">
                    <a:solidFill>
                      <a:srgbClr val="202124"/>
                    </a:solidFill>
                    <a:effectLst/>
                    <a:latin typeface="Calibri" panose="020F0502020204030204" pitchFamily="34" charset="0"/>
                  </a:rPr>
                  <a:t> певний радіоактивний атом, тому активність зразка описує середню швидкість розпаду атомів у цьому зразку. Однією з першочергових одиниць вимірювання активності була Кюрі. Міжнародним конгресом із радіології було взято за основу кількість випромінювання з одного грама чистого радію-226. Сьогодні одиниця Кюрі визначається як 3,7 * </a:t>
                </a:r>
                <a14:m>
                  <m:oMath xmlns:m="http://schemas.openxmlformats.org/officeDocument/2006/math">
                    <m:sSup>
                      <m:sSupPr>
                        <m:ctrlPr>
                          <a:rPr lang="uk-UA" sz="1800" i="1" smtClean="0">
                            <a:solidFill>
                              <a:srgbClr val="202124"/>
                            </a:solidFill>
                            <a:effectLst/>
                            <a:latin typeface="Cambria Math" panose="02040503050406030204" pitchFamily="18" charset="0"/>
                          </a:rPr>
                        </m:ctrlPr>
                      </m:sSupPr>
                      <m:e>
                        <m:r>
                          <a:rPr lang="uk-UA" sz="1800" b="0" i="1" smtClean="0">
                            <a:solidFill>
                              <a:srgbClr val="202124"/>
                            </a:solidFill>
                            <a:effectLst/>
                            <a:latin typeface="Cambria Math" panose="02040503050406030204" pitchFamily="18" charset="0"/>
                          </a:rPr>
                          <m:t>10</m:t>
                        </m:r>
                      </m:e>
                      <m:sup>
                        <m:r>
                          <a:rPr lang="uk-UA" sz="1800" b="0" i="1" smtClean="0">
                            <a:solidFill>
                              <a:srgbClr val="202124"/>
                            </a:solidFill>
                            <a:effectLst/>
                            <a:latin typeface="Cambria Math" panose="02040503050406030204" pitchFamily="18" charset="0"/>
                          </a:rPr>
                          <m:t>10</m:t>
                        </m:r>
                      </m:sup>
                    </m:sSup>
                  </m:oMath>
                </a14:m>
                <a:r>
                  <a:rPr lang="uk-UA" sz="1800" dirty="0">
                    <a:solidFill>
                      <a:srgbClr val="202124"/>
                    </a:solidFill>
                    <a:effectLst/>
                    <a:latin typeface="Calibri" panose="020F0502020204030204" pitchFamily="34" charset="0"/>
                  </a:rPr>
                  <a:t> радіоактивних розпадів за секунду.</a:t>
                </a:r>
                <a:r>
                  <a:rPr lang="en-UA" sz="2800" dirty="0">
                    <a:effectLst/>
                  </a:rPr>
                  <a:t> </a:t>
                </a:r>
                <a:endParaRPr lang="en-US" dirty="0"/>
              </a:p>
            </p:txBody>
          </p:sp>
        </mc:Choice>
        <mc:Fallback xmlns="">
          <p:sp>
            <p:nvSpPr>
              <p:cNvPr id="3" name="Notes Placeholder 2"/>
              <p:cNvSpPr>
                <a:spLocks noGrp="1"/>
              </p:cNvSpPr>
              <p:nvPr>
                <p:ph type="body" idx="1"/>
              </p:nvPr>
            </p:nvSpPr>
            <p:spPr/>
            <p:txBody>
              <a:bodyPr/>
              <a:lstStyle/>
              <a:p>
                <a:r>
                  <a:rPr lang="en-US" sz="2600" dirty="0" smtClean="0"/>
                  <a:t>Originally, the curie was defined by the International Radiological Congress in 1910 as the quantity of radium emanation (radon gas) in equilibrium with one gram of radium. Radium itself was quantified by weighing.</a:t>
                </a:r>
              </a:p>
              <a:p>
                <a:endParaRPr lang="en-US" sz="2600" dirty="0" smtClean="0"/>
              </a:p>
              <a:p>
                <a:r>
                  <a:rPr lang="en-US" sz="2600" dirty="0" smtClean="0"/>
                  <a:t>Later</a:t>
                </a:r>
                <a:r>
                  <a:rPr lang="en-US" sz="2600" dirty="0"/>
                  <a:t>, the curie was defined as the activity of one gram of pure Ra-226. </a:t>
                </a:r>
                <a:r>
                  <a:rPr lang="en-US" sz="2600" dirty="0" smtClean="0"/>
                  <a:t>Today</a:t>
                </a:r>
                <a:r>
                  <a:rPr lang="en-US" sz="2600" dirty="0"/>
                  <a:t>, the curie (Ci) is defined as 3.7 </a:t>
                </a:r>
                <a:r>
                  <a:rPr lang="en-US" sz="2600" i="0">
                    <a:latin typeface="Cambria Math"/>
                    <a:ea typeface="Cambria Math"/>
                  </a:rPr>
                  <a:t>×</a:t>
                </a:r>
                <a:r>
                  <a:rPr lang="en-US" sz="2600" dirty="0"/>
                  <a:t> 10</a:t>
                </a:r>
                <a:r>
                  <a:rPr lang="en-US" sz="2600" baseline="30000" dirty="0"/>
                  <a:t>10</a:t>
                </a:r>
                <a:r>
                  <a:rPr lang="en-US" sz="2600" dirty="0"/>
                  <a:t> </a:t>
                </a:r>
                <a:r>
                  <a:rPr lang="en-US" sz="2600" dirty="0" err="1"/>
                  <a:t>dps</a:t>
                </a:r>
                <a:r>
                  <a:rPr lang="en-US" sz="2600" dirty="0"/>
                  <a:t>. </a:t>
                </a:r>
                <a:endParaRPr lang="en-US" sz="2600" dirty="0" smtClean="0"/>
              </a:p>
              <a:p>
                <a:endParaRPr lang="en-US" sz="2600" dirty="0" smtClean="0"/>
              </a:p>
              <a:p>
                <a:r>
                  <a:rPr lang="en-US" sz="2600" dirty="0" smtClean="0"/>
                  <a:t>According </a:t>
                </a:r>
                <a:r>
                  <a:rPr lang="en-US" sz="2600" dirty="0"/>
                  <a:t>to Ernest Rutherford, the unit was named in honor of both Pierre (who had died after being run over by a horse-drawn coach) and Marie Curie.</a:t>
                </a:r>
              </a:p>
              <a:p>
                <a:endParaRPr lang="en-US" dirty="0" smtClean="0"/>
              </a:p>
            </p:txBody>
          </p:sp>
        </mc:Fallback>
      </mc:AlternateContent>
      <p:sp>
        <p:nvSpPr>
          <p:cNvPr id="4" name="Slide Number Placeholder 3"/>
          <p:cNvSpPr>
            <a:spLocks noGrp="1"/>
          </p:cNvSpPr>
          <p:nvPr>
            <p:ph type="sldNum" sz="quarter" idx="10"/>
          </p:nvPr>
        </p:nvSpPr>
        <p:spPr/>
        <p:txBody>
          <a:bodyPr/>
          <a:lstStyle/>
          <a:p>
            <a:pPr>
              <a:defRPr/>
            </a:pPr>
            <a:fld id="{5EC88C9B-2BED-4379-9613-0E8012D658F2}" type="slidenum">
              <a:rPr lang="en-US" smtClean="0"/>
              <a:pPr>
                <a:defRPr/>
              </a:pPr>
              <a:t>13</a:t>
            </a:fld>
            <a:endParaRPr lang="en-US"/>
          </a:p>
        </p:txBody>
      </p:sp>
    </p:spTree>
    <p:extLst>
      <p:ext uri="{BB962C8B-B14F-4D97-AF65-F5344CB8AC3E}">
        <p14:creationId xmlns:p14="http://schemas.microsoft.com/office/powerpoint/2010/main" val="2913195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У міжнародній системі одиниць СІ бекерель — це одиниця вимірювання активності, де один бекерель дорівнює одному розпаду за секунду. Переведення з однієї одиниці активності в іншу є простим: один кюрі - це 37 мільярдів бекерель або 37 </a:t>
            </a:r>
            <a:r>
              <a:rPr lang="uk-UA" sz="1800" dirty="0" err="1">
                <a:solidFill>
                  <a:srgbClr val="202124"/>
                </a:solidFill>
                <a:effectLst/>
                <a:latin typeface="Calibri" panose="020F0502020204030204" pitchFamily="34" charset="0"/>
              </a:rPr>
              <a:t>Гігабекерель</a:t>
            </a:r>
            <a:r>
              <a:rPr lang="uk-UA" sz="1800" dirty="0">
                <a:solidFill>
                  <a:srgbClr val="202124"/>
                </a:solidFill>
                <a:effectLst/>
                <a:latin typeface="Calibri" panose="020F0502020204030204" pitchFamily="34" charset="0"/>
              </a:rPr>
              <a:t>.</a:t>
            </a:r>
            <a:r>
              <a:rPr lang="en-UA" sz="2800"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C88C9B-2BED-4379-9613-0E8012D658F2}" type="slidenum">
              <a:rPr lang="en-US" smtClean="0"/>
              <a:pPr>
                <a:defRPr/>
              </a:pPr>
              <a:t>14</a:t>
            </a:fld>
            <a:endParaRPr lang="en-US"/>
          </a:p>
        </p:txBody>
      </p:sp>
    </p:spTree>
    <p:extLst>
      <p:ext uri="{BB962C8B-B14F-4D97-AF65-F5344CB8AC3E}">
        <p14:creationId xmlns:p14="http://schemas.microsoft.com/office/powerpoint/2010/main" val="419187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Швидший час розпаду означає, що існує більша активність, а це означає, що для отримання такої ж кількості випромінювання за певний проміжок часу необхідно менше матеріалу. Лише один грам радію-226 або близько того потрібно, щоб спричинити 37 мільярдів розпадів за секунду. В той самий час потрібно аж 500 кілограмів урану-235, щоб отримати таку ж кількість випромінювання за той самий проміжок часу. Кобальт-60 має ще коротший період напіврозпаду і, отже, ще вищу активність, так, лише 1 міліграм або близько того необхідно для отримання 37 мільярдів розпадів за секунду.</a:t>
            </a:r>
            <a:r>
              <a:rPr lang="en-UA" sz="2800"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EC88C9B-2BED-4379-9613-0E8012D658F2}" type="slidenum">
              <a:rPr lang="en-US" smtClean="0"/>
              <a:pPr>
                <a:defRPr/>
              </a:pPr>
              <a:t>15</a:t>
            </a:fld>
            <a:endParaRPr lang="en-US"/>
          </a:p>
        </p:txBody>
      </p:sp>
    </p:spTree>
    <p:extLst>
      <p:ext uri="{BB962C8B-B14F-4D97-AF65-F5344CB8AC3E}">
        <p14:creationId xmlns:p14="http://schemas.microsoft.com/office/powerpoint/2010/main" val="3736721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Tahoma" pitchFamily="34" charset="0"/>
              </a:defRPr>
            </a:lvl1pPr>
            <a:lvl2pPr marL="742950" indent="-285750" defTabSz="949325">
              <a:defRPr>
                <a:solidFill>
                  <a:schemeClr val="tx1"/>
                </a:solidFill>
                <a:latin typeface="Tahoma" pitchFamily="34" charset="0"/>
              </a:defRPr>
            </a:lvl2pPr>
            <a:lvl3pPr marL="1143000" indent="-228600" defTabSz="949325">
              <a:defRPr>
                <a:solidFill>
                  <a:schemeClr val="tx1"/>
                </a:solidFill>
                <a:latin typeface="Tahoma" pitchFamily="34" charset="0"/>
              </a:defRPr>
            </a:lvl3pPr>
            <a:lvl4pPr marL="1600200" indent="-228600" defTabSz="949325">
              <a:defRPr>
                <a:solidFill>
                  <a:schemeClr val="tx1"/>
                </a:solidFill>
                <a:latin typeface="Tahoma" pitchFamily="34" charset="0"/>
              </a:defRPr>
            </a:lvl4pPr>
            <a:lvl5pPr marL="2057400" indent="-228600" defTabSz="949325">
              <a:defRPr>
                <a:solidFill>
                  <a:schemeClr val="tx1"/>
                </a:solidFill>
                <a:latin typeface="Tahoma" pitchFamily="34" charset="0"/>
              </a:defRPr>
            </a:lvl5pPr>
            <a:lvl6pPr marL="2514600" indent="-228600" defTabSz="949325" eaLnBrk="0" fontAlgn="base" hangingPunct="0">
              <a:spcBef>
                <a:spcPct val="0"/>
              </a:spcBef>
              <a:spcAft>
                <a:spcPct val="0"/>
              </a:spcAft>
              <a:defRPr>
                <a:solidFill>
                  <a:schemeClr val="tx1"/>
                </a:solidFill>
                <a:latin typeface="Tahoma" pitchFamily="34" charset="0"/>
              </a:defRPr>
            </a:lvl6pPr>
            <a:lvl7pPr marL="2971800" indent="-228600" defTabSz="949325" eaLnBrk="0" fontAlgn="base" hangingPunct="0">
              <a:spcBef>
                <a:spcPct val="0"/>
              </a:spcBef>
              <a:spcAft>
                <a:spcPct val="0"/>
              </a:spcAft>
              <a:defRPr>
                <a:solidFill>
                  <a:schemeClr val="tx1"/>
                </a:solidFill>
                <a:latin typeface="Tahoma" pitchFamily="34" charset="0"/>
              </a:defRPr>
            </a:lvl7pPr>
            <a:lvl8pPr marL="3429000" indent="-228600" defTabSz="949325" eaLnBrk="0" fontAlgn="base" hangingPunct="0">
              <a:spcBef>
                <a:spcPct val="0"/>
              </a:spcBef>
              <a:spcAft>
                <a:spcPct val="0"/>
              </a:spcAft>
              <a:defRPr>
                <a:solidFill>
                  <a:schemeClr val="tx1"/>
                </a:solidFill>
                <a:latin typeface="Tahoma" pitchFamily="34" charset="0"/>
              </a:defRPr>
            </a:lvl8pPr>
            <a:lvl9pPr marL="3886200" indent="-228600" defTabSz="949325" eaLnBrk="0" fontAlgn="base" hangingPunct="0">
              <a:spcBef>
                <a:spcPct val="0"/>
              </a:spcBef>
              <a:spcAft>
                <a:spcPct val="0"/>
              </a:spcAft>
              <a:defRPr>
                <a:solidFill>
                  <a:schemeClr val="tx1"/>
                </a:solidFill>
                <a:latin typeface="Tahoma" pitchFamily="34" charset="0"/>
              </a:defRPr>
            </a:lvl9pPr>
          </a:lstStyle>
          <a:p>
            <a:fld id="{2596C2D5-7014-45FE-9F46-6651743832C0}" type="slidenum">
              <a:rPr lang="en-US" altLang="en-US" smtClean="0">
                <a:latin typeface="Arial Black" pitchFamily="34" charset="0"/>
              </a:rPr>
              <a:pPr/>
              <a:t>16</a:t>
            </a:fld>
            <a:endParaRPr lang="en-US" altLang="en-US" dirty="0">
              <a:latin typeface="Arial Black"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Під час перших експериментів із застосування випромінювання та радіоактивних матеріалів головною проблемою було поглинання фотонів. Інтенсивність фотонного поля можна виміряти шляхом підрахунку кількості утворених іонних пар та об’єму газу. Це називається експозицією. Поняття експозиції було визнано як міжнародна величина вимірювання іонізуючого випромінювання, оскільки вимірювання кількості іонів, що утворюються в повітрі, було більш надійним методом, ніж спроба кількісного визначення потемніння плівки. Надійність використання іонних камер для вимірювання інтенсивності рентгенівського та гамма-променів дозволяє регулюючим органам встановлювати межі впливу для запобігання ушкодженням, оскільки сучасне розуміння впливу радіації визнає, що різні типи радіації (окрім фотонів) можуть спричиняти біологічні ушкодження. Поняття експозиції на даний момент використовується для кількісного опису інтенсивності випромінювання, зокрема фотонів.</a:t>
            </a:r>
            <a:r>
              <a:rPr lang="en-UA" sz="2800" dirty="0">
                <a:effectLst/>
              </a:rPr>
              <a:t> </a:t>
            </a:r>
            <a:endParaRPr lang="en-US" altLang="en-US" dirty="0"/>
          </a:p>
        </p:txBody>
      </p:sp>
    </p:spTree>
    <p:extLst>
      <p:ext uri="{BB962C8B-B14F-4D97-AF65-F5344CB8AC3E}">
        <p14:creationId xmlns:p14="http://schemas.microsoft.com/office/powerpoint/2010/main" val="4066947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Tahoma" pitchFamily="34" charset="0"/>
              </a:defRPr>
            </a:lvl1pPr>
            <a:lvl2pPr marL="742950" indent="-285750" defTabSz="949325">
              <a:defRPr>
                <a:solidFill>
                  <a:schemeClr val="tx1"/>
                </a:solidFill>
                <a:latin typeface="Tahoma" pitchFamily="34" charset="0"/>
              </a:defRPr>
            </a:lvl2pPr>
            <a:lvl3pPr marL="1143000" indent="-228600" defTabSz="949325">
              <a:defRPr>
                <a:solidFill>
                  <a:schemeClr val="tx1"/>
                </a:solidFill>
                <a:latin typeface="Tahoma" pitchFamily="34" charset="0"/>
              </a:defRPr>
            </a:lvl3pPr>
            <a:lvl4pPr marL="1600200" indent="-228600" defTabSz="949325">
              <a:defRPr>
                <a:solidFill>
                  <a:schemeClr val="tx1"/>
                </a:solidFill>
                <a:latin typeface="Tahoma" pitchFamily="34" charset="0"/>
              </a:defRPr>
            </a:lvl4pPr>
            <a:lvl5pPr marL="2057400" indent="-228600" defTabSz="949325">
              <a:defRPr>
                <a:solidFill>
                  <a:schemeClr val="tx1"/>
                </a:solidFill>
                <a:latin typeface="Tahoma" pitchFamily="34" charset="0"/>
              </a:defRPr>
            </a:lvl5pPr>
            <a:lvl6pPr marL="2514600" indent="-228600" defTabSz="949325" eaLnBrk="0" fontAlgn="base" hangingPunct="0">
              <a:spcBef>
                <a:spcPct val="0"/>
              </a:spcBef>
              <a:spcAft>
                <a:spcPct val="0"/>
              </a:spcAft>
              <a:defRPr>
                <a:solidFill>
                  <a:schemeClr val="tx1"/>
                </a:solidFill>
                <a:latin typeface="Tahoma" pitchFamily="34" charset="0"/>
              </a:defRPr>
            </a:lvl6pPr>
            <a:lvl7pPr marL="2971800" indent="-228600" defTabSz="949325" eaLnBrk="0" fontAlgn="base" hangingPunct="0">
              <a:spcBef>
                <a:spcPct val="0"/>
              </a:spcBef>
              <a:spcAft>
                <a:spcPct val="0"/>
              </a:spcAft>
              <a:defRPr>
                <a:solidFill>
                  <a:schemeClr val="tx1"/>
                </a:solidFill>
                <a:latin typeface="Tahoma" pitchFamily="34" charset="0"/>
              </a:defRPr>
            </a:lvl7pPr>
            <a:lvl8pPr marL="3429000" indent="-228600" defTabSz="949325" eaLnBrk="0" fontAlgn="base" hangingPunct="0">
              <a:spcBef>
                <a:spcPct val="0"/>
              </a:spcBef>
              <a:spcAft>
                <a:spcPct val="0"/>
              </a:spcAft>
              <a:defRPr>
                <a:solidFill>
                  <a:schemeClr val="tx1"/>
                </a:solidFill>
                <a:latin typeface="Tahoma" pitchFamily="34" charset="0"/>
              </a:defRPr>
            </a:lvl8pPr>
            <a:lvl9pPr marL="3886200" indent="-228600" defTabSz="949325" eaLnBrk="0" fontAlgn="base" hangingPunct="0">
              <a:spcBef>
                <a:spcPct val="0"/>
              </a:spcBef>
              <a:spcAft>
                <a:spcPct val="0"/>
              </a:spcAft>
              <a:defRPr>
                <a:solidFill>
                  <a:schemeClr val="tx1"/>
                </a:solidFill>
                <a:latin typeface="Tahoma" pitchFamily="34" charset="0"/>
              </a:defRPr>
            </a:lvl9pPr>
          </a:lstStyle>
          <a:p>
            <a:fld id="{E757FFB5-4266-4B84-ADBD-362EBA1B82DC}" type="slidenum">
              <a:rPr lang="en-US" altLang="en-US" smtClean="0">
                <a:latin typeface="Arial Black" pitchFamily="34" charset="0"/>
              </a:rPr>
              <a:pPr/>
              <a:t>17</a:t>
            </a:fld>
            <a:endParaRPr lang="en-US" altLang="en-US" dirty="0">
              <a:latin typeface="Arial Black" pitchFamily="34" charset="0"/>
            </a:endParaRPr>
          </a:p>
        </p:txBody>
      </p:sp>
      <p:sp>
        <p:nvSpPr>
          <p:cNvPr id="88067" name="Rectangle 2"/>
          <p:cNvSpPr>
            <a:spLocks noGrp="1" noRot="1" noChangeAspect="1" noChangeArrowheads="1" noTextEdit="1"/>
          </p:cNvSpPr>
          <p:nvPr>
            <p:ph type="sldImg"/>
          </p:nvPr>
        </p:nvSpPr>
        <p:spPr>
          <a:ln/>
        </p:spPr>
      </p:sp>
      <mc:AlternateContent xmlns:mc="http://schemas.openxmlformats.org/markup-compatibility/2006" xmlns:a14="http://schemas.microsoft.com/office/drawing/2010/main">
        <mc:Choice Requires="a14">
          <p:sp>
            <p:nvSpPr>
              <p:cNvPr id="88068"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Стандартною одиницею вимірювання експозиції рентгенівських і гамма-променів є рентген, тоді як одиницею виміру експозиції в міжнародній системі одиниць СІ є кулон на кілограм, який значною мірою замінив рентген. Один рентген дорівнює 0,000258 кулонів на кілограм, інакше кажучи, один кулон на кілограм дорівнює 3876 рентгенам. Один рентген дорівнює 2,58 *</a:t>
                </a:r>
                <a:r>
                  <a:rPr lang="en-US" sz="1800" baseline="0" dirty="0">
                    <a:solidFill>
                      <a:srgbClr val="202124"/>
                    </a:solidFill>
                    <a:effectLst/>
                    <a:latin typeface="Calibri" panose="020F0502020204030204" pitchFamily="34" charset="0"/>
                  </a:rPr>
                  <a:t> </a:t>
                </a:r>
                <a14:m>
                  <m:oMath xmlns:m="http://schemas.openxmlformats.org/officeDocument/2006/math">
                    <m:sSup>
                      <m:sSupPr>
                        <m:ctrlPr>
                          <a:rPr lang="en-US" sz="1800" i="1" baseline="0" smtClean="0">
                            <a:solidFill>
                              <a:srgbClr val="202124"/>
                            </a:solidFill>
                            <a:effectLst/>
                            <a:latin typeface="Cambria Math" panose="02040503050406030204" pitchFamily="18" charset="0"/>
                          </a:rPr>
                        </m:ctrlPr>
                      </m:sSupPr>
                      <m:e>
                        <m:r>
                          <a:rPr lang="en-US" sz="1800" b="0" i="1" baseline="0" smtClean="0">
                            <a:solidFill>
                              <a:srgbClr val="202124"/>
                            </a:solidFill>
                            <a:effectLst/>
                            <a:latin typeface="Cambria Math" panose="02040503050406030204" pitchFamily="18" charset="0"/>
                          </a:rPr>
                          <m:t>10</m:t>
                        </m:r>
                      </m:e>
                      <m:sup>
                        <m:r>
                          <a:rPr lang="en-US" sz="1800" b="0" i="1" baseline="0" smtClean="0">
                            <a:solidFill>
                              <a:srgbClr val="202124"/>
                            </a:solidFill>
                            <a:effectLst/>
                            <a:latin typeface="Cambria Math" panose="02040503050406030204" pitchFamily="18" charset="0"/>
                          </a:rPr>
                          <m:t>−4</m:t>
                        </m:r>
                      </m:sup>
                    </m:sSup>
                  </m:oMath>
                </a14:m>
                <a:r>
                  <a:rPr lang="uk-UA" sz="1800" dirty="0">
                    <a:solidFill>
                      <a:srgbClr val="202124"/>
                    </a:solidFill>
                    <a:effectLst/>
                    <a:latin typeface="Calibri" panose="020F0502020204030204" pitchFamily="34" charset="0"/>
                  </a:rPr>
                  <a:t> кулонів заряду на кілограм повітря, що означає, що один рентген</a:t>
                </a:r>
                <a:r>
                  <a:rPr lang="ru-RU" sz="1800" baseline="0" dirty="0">
                    <a:solidFill>
                      <a:srgbClr val="202124"/>
                    </a:solidFill>
                    <a:effectLst/>
                    <a:latin typeface="Calibri" panose="020F0502020204030204" pitchFamily="34" charset="0"/>
                  </a:rPr>
                  <a:t> </a:t>
                </a:r>
                <a:r>
                  <a:rPr lang="uk-UA" sz="1800" baseline="0" dirty="0">
                    <a:solidFill>
                      <a:srgbClr val="202124"/>
                    </a:solidFill>
                    <a:effectLst/>
                    <a:latin typeface="Calibri" panose="020F0502020204030204" pitchFamily="34" charset="0"/>
                  </a:rPr>
                  <a:t>виштовхує</a:t>
                </a:r>
                <a:r>
                  <a:rPr lang="uk-UA" sz="1800" dirty="0">
                    <a:solidFill>
                      <a:srgbClr val="202124"/>
                    </a:solidFill>
                    <a:effectLst/>
                    <a:latin typeface="Calibri" panose="020F0502020204030204" pitchFamily="34" charset="0"/>
                  </a:rPr>
                  <a:t> 1,6 квадрильйона електронів з кілограма повітря.</a:t>
                </a:r>
                <a:r>
                  <a:rPr lang="en-UA" sz="2800" dirty="0">
                    <a:effectLst/>
                  </a:rPr>
                  <a:t> </a:t>
                </a:r>
                <a:endParaRPr lang="en-US" altLang="en-US" dirty="0"/>
              </a:p>
            </p:txBody>
          </p:sp>
        </mc:Choice>
        <mc:Fallback xmlns="">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uk-UA" sz="1800" dirty="0" smtClean="0">
                    <a:solidFill>
                      <a:srgbClr val="202124"/>
                    </a:solidFill>
                    <a:effectLst/>
                    <a:latin typeface="Calibri" panose="020F0502020204030204" pitchFamily="34" charset="0"/>
                  </a:rPr>
                  <a:t>Стандартною одиницею вимірювання експозиції рентгенівських і гамма-променів є рентген, тоді як одиницею виміру експозиції в міжнародній системі одиниць СІ є кулон на кілограм, який значною мірою замінив рентген. Один рентген дорівнює 0,000258 кулонів на кілограм, інакше кажучи, один кулон на кілограм дорівнює 3876 рентгенам. Один рентген дорівнює 2,58 *</a:t>
                </a:r>
                <a:r>
                  <a:rPr lang="en-US" sz="1800" baseline="0" dirty="0" smtClean="0">
                    <a:solidFill>
                      <a:srgbClr val="202124"/>
                    </a:solidFill>
                    <a:effectLst/>
                    <a:latin typeface="Calibri" panose="020F0502020204030204" pitchFamily="34" charset="0"/>
                  </a:rPr>
                  <a:t> </a:t>
                </a:r>
                <a:r>
                  <a:rPr lang="en-US" sz="1800" i="0" baseline="0" smtClean="0">
                    <a:solidFill>
                      <a:srgbClr val="202124"/>
                    </a:solidFill>
                    <a:effectLst/>
                    <a:latin typeface="Cambria Math" panose="02040503050406030204" pitchFamily="18" charset="0"/>
                  </a:rPr>
                  <a:t>〖</a:t>
                </a:r>
                <a:r>
                  <a:rPr lang="en-US" sz="1800" b="0" i="0" baseline="0" smtClean="0">
                    <a:solidFill>
                      <a:srgbClr val="202124"/>
                    </a:solidFill>
                    <a:effectLst/>
                    <a:latin typeface="Cambria Math" panose="02040503050406030204" pitchFamily="18" charset="0"/>
                  </a:rPr>
                  <a:t>10〗^(−4)</a:t>
                </a:r>
                <a:r>
                  <a:rPr lang="uk-UA" sz="1800" dirty="0" smtClean="0">
                    <a:solidFill>
                      <a:srgbClr val="202124"/>
                    </a:solidFill>
                    <a:effectLst/>
                    <a:latin typeface="Calibri" panose="020F0502020204030204" pitchFamily="34" charset="0"/>
                  </a:rPr>
                  <a:t> </a:t>
                </a:r>
                <a:r>
                  <a:rPr lang="uk-UA" sz="1800" dirty="0">
                    <a:solidFill>
                      <a:srgbClr val="202124"/>
                    </a:solidFill>
                    <a:effectLst/>
                    <a:latin typeface="Calibri" panose="020F0502020204030204" pitchFamily="34" charset="0"/>
                  </a:rPr>
                  <a:t>кулонів заряду на кілограм повітря, що означає, що один </a:t>
                </a:r>
                <a:r>
                  <a:rPr lang="uk-UA" sz="1800" dirty="0" smtClean="0">
                    <a:solidFill>
                      <a:srgbClr val="202124"/>
                    </a:solidFill>
                    <a:effectLst/>
                    <a:latin typeface="Calibri" panose="020F0502020204030204" pitchFamily="34" charset="0"/>
                  </a:rPr>
                  <a:t>рентген</a:t>
                </a:r>
                <a:r>
                  <a:rPr lang="ru-RU" sz="1800" baseline="0" dirty="0" smtClean="0">
                    <a:solidFill>
                      <a:srgbClr val="202124"/>
                    </a:solidFill>
                    <a:effectLst/>
                    <a:latin typeface="Calibri" panose="020F0502020204030204" pitchFamily="34" charset="0"/>
                  </a:rPr>
                  <a:t> </a:t>
                </a:r>
                <a:r>
                  <a:rPr lang="uk-UA" sz="1800" baseline="0" dirty="0" smtClean="0">
                    <a:solidFill>
                      <a:srgbClr val="202124"/>
                    </a:solidFill>
                    <a:effectLst/>
                    <a:latin typeface="Calibri" panose="020F0502020204030204" pitchFamily="34" charset="0"/>
                  </a:rPr>
                  <a:t>виштовхує</a:t>
                </a:r>
                <a:r>
                  <a:rPr lang="uk-UA" sz="1800" dirty="0" smtClean="0">
                    <a:solidFill>
                      <a:srgbClr val="202124"/>
                    </a:solidFill>
                    <a:effectLst/>
                    <a:latin typeface="Calibri" panose="020F0502020204030204" pitchFamily="34" charset="0"/>
                  </a:rPr>
                  <a:t> </a:t>
                </a:r>
                <a:r>
                  <a:rPr lang="uk-UA" sz="1800" dirty="0">
                    <a:solidFill>
                      <a:srgbClr val="202124"/>
                    </a:solidFill>
                    <a:effectLst/>
                    <a:latin typeface="Calibri" panose="020F0502020204030204" pitchFamily="34" charset="0"/>
                  </a:rPr>
                  <a:t>1,6 квадрильйона електронів з кілограма повітря.</a:t>
                </a:r>
                <a:r>
                  <a:rPr lang="en-UA" sz="2800" dirty="0">
                    <a:effectLst/>
                  </a:rPr>
                  <a:t> </a:t>
                </a:r>
                <a:endParaRPr lang="en-US" altLang="en-US" dirty="0"/>
              </a:p>
            </p:txBody>
          </p:sp>
        </mc:Fallback>
      </mc:AlternateContent>
    </p:spTree>
    <p:extLst>
      <p:ext uri="{BB962C8B-B14F-4D97-AF65-F5344CB8AC3E}">
        <p14:creationId xmlns:p14="http://schemas.microsoft.com/office/powerpoint/2010/main" val="3326083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a:prstGeom prst="rect">
            <a:avLst/>
          </a:prstGeom>
        </p:spPr>
      </p:sp>
      <p:sp>
        <p:nvSpPr>
          <p:cNvPr id="3" name="Notes Placeholder 2"/>
          <p:cNvSpPr>
            <a:spLocks noGrp="1"/>
          </p:cNvSpPr>
          <p:nvPr>
            <p:ph type="body" idx="1"/>
          </p:nvPr>
        </p:nvSpPr>
        <p:spPr>
          <a:xfrm>
            <a:off x="701345" y="4416099"/>
            <a:ext cx="5607711" cy="4182457"/>
          </a:xfrm>
          <a:prstGeom prst="rect">
            <a:avLst/>
          </a:prstGeom>
        </p:spPr>
        <p:txBody>
          <a:bodyPr lIns="88139" tIns="44070" rIns="88139" bIns="44070"/>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Хоча експозиція дає нам визначення сили фотонного поля, вона нічого не говорить нам про кількість фактичної енергії, поглиненої речовиною. Експертам із радіаційного захисту також потрібен спосіб визначення кількості радіації, що поглинається тканинами людини. З цією метою, коли ми маємо справу із тканинами людини ми використовуємо поняття поглиненої дози. Вона визначається як енергія в ергах або джоулях, поглинена одиницею маси матеріалу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a:xfrm>
            <a:off x="3970734" y="8830659"/>
            <a:ext cx="3038145" cy="464205"/>
          </a:xfrm>
          <a:prstGeom prst="rect">
            <a:avLst/>
          </a:prstGeom>
        </p:spPr>
        <p:txBody>
          <a:bodyPr lIns="88139" tIns="44070" rIns="88139" bIns="44070"/>
          <a:lstStyle/>
          <a:p>
            <a:pPr>
              <a:defRPr/>
            </a:pPr>
            <a:fld id="{E7AF4750-435A-4B5B-927E-8492C90C57BC}" type="slidenum">
              <a:rPr lang="en-US" smtClean="0"/>
              <a:pPr>
                <a:defRPr/>
              </a:pPr>
              <a:t>18</a:t>
            </a:fld>
            <a:endParaRPr lang="en-US" dirty="0"/>
          </a:p>
        </p:txBody>
      </p:sp>
    </p:spTree>
    <p:extLst>
      <p:ext uri="{BB962C8B-B14F-4D97-AF65-F5344CB8AC3E}">
        <p14:creationId xmlns:p14="http://schemas.microsoft.com/office/powerpoint/2010/main" val="148671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Традиційною одиницею вимірювання поглиненої дози є рад. При цьому один рад дорівнює 100 ерг енергії, поглиненої одним грамом речовини. Одиницею вимірювання поглиненої дози в системі СІ є </a:t>
            </a:r>
            <a:r>
              <a:rPr lang="uk-UA" sz="1800" dirty="0" err="1">
                <a:solidFill>
                  <a:srgbClr val="202124"/>
                </a:solidFill>
                <a:effectLst/>
                <a:latin typeface="Calibri" panose="020F0502020204030204" pitchFamily="34" charset="0"/>
              </a:rPr>
              <a:t>грей</a:t>
            </a:r>
            <a:r>
              <a:rPr lang="uk-UA" sz="1800" dirty="0">
                <a:solidFill>
                  <a:srgbClr val="202124"/>
                </a:solidFill>
                <a:effectLst/>
                <a:latin typeface="Calibri" panose="020F0502020204030204" pitchFamily="34" charset="0"/>
              </a:rPr>
              <a:t>, де один </a:t>
            </a:r>
            <a:r>
              <a:rPr lang="uk-UA" sz="1800" dirty="0" err="1">
                <a:solidFill>
                  <a:srgbClr val="202124"/>
                </a:solidFill>
                <a:effectLst/>
                <a:latin typeface="Calibri" panose="020F0502020204030204" pitchFamily="34" charset="0"/>
              </a:rPr>
              <a:t>грей</a:t>
            </a:r>
            <a:r>
              <a:rPr lang="uk-UA" sz="1800" dirty="0">
                <a:solidFill>
                  <a:srgbClr val="202124"/>
                </a:solidFill>
                <a:effectLst/>
                <a:latin typeface="Calibri" panose="020F0502020204030204" pitchFamily="34" charset="0"/>
              </a:rPr>
              <a:t> дорівнює 1 джоулю поглиненої енергії на кілограм. Хоча поглинена доза випромінювання визначає кількість енергії в заданому середовищі, вона недостатньо характеризує біологічні пошкодження або наслідки, до яких може призвести дана доза.</a:t>
            </a:r>
            <a:r>
              <a:rPr lang="en-UA" dirty="0">
                <a:effectLst/>
              </a:rPr>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7AF4750-435A-4B5B-927E-8492C90C57BC}" type="slidenum">
              <a:rPr lang="en-US" smtClean="0"/>
              <a:pPr>
                <a:defRPr/>
              </a:pPr>
              <a:t>19</a:t>
            </a:fld>
            <a:endParaRPr lang="en-US" dirty="0"/>
          </a:p>
        </p:txBody>
      </p:sp>
    </p:spTree>
    <p:extLst>
      <p:ext uri="{BB962C8B-B14F-4D97-AF65-F5344CB8AC3E}">
        <p14:creationId xmlns:p14="http://schemas.microsoft.com/office/powerpoint/2010/main" val="44261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err="1">
                <a:effectLst/>
                <a:latin typeface="Calibri" panose="020F0502020204030204" pitchFamily="34" charset="0"/>
                <a:ea typeface="Times New Roman" panose="02020603050405020304" pitchFamily="18" charset="0"/>
              </a:rPr>
              <a:t>До</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кінця</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цієї</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лекції</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всі</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учасники</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повинні</a:t>
            </a:r>
            <a:r>
              <a:rPr lang="en-US" sz="1800" kern="1200" dirty="0">
                <a:effectLst/>
                <a:latin typeface="Calibri" panose="020F0502020204030204" pitchFamily="34" charset="0"/>
                <a:ea typeface="Times New Roman" panose="02020603050405020304" pitchFamily="18" charset="0"/>
              </a:rPr>
              <a:t> </a:t>
            </a:r>
            <a:r>
              <a:rPr lang="uk-UA" sz="1800" kern="1200" dirty="0">
                <a:effectLst/>
                <a:latin typeface="Calibri" panose="020F0502020204030204" pitchFamily="34" charset="0"/>
                <a:ea typeface="Times New Roman" panose="02020603050405020304" pitchFamily="18" charset="0"/>
              </a:rPr>
              <a:t>мати розуміння</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основ</a:t>
            </a:r>
            <a:r>
              <a:rPr lang="uk-UA" sz="1800" kern="1200" dirty="0" err="1">
                <a:effectLst/>
                <a:latin typeface="Calibri" panose="020F0502020204030204" pitchFamily="34" charset="0"/>
                <a:ea typeface="Times New Roman" panose="02020603050405020304" pitchFamily="18" charset="0"/>
              </a:rPr>
              <a:t>ної</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радіаційн</a:t>
            </a:r>
            <a:r>
              <a:rPr lang="uk-UA" sz="1800" kern="1200" dirty="0" err="1">
                <a:effectLst/>
                <a:latin typeface="Calibri" panose="020F0502020204030204" pitchFamily="34" charset="0"/>
                <a:ea typeface="Times New Roman" panose="02020603050405020304" pitchFamily="18" charset="0"/>
              </a:rPr>
              <a:t>ої</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термінологі</a:t>
            </a:r>
            <a:r>
              <a:rPr lang="uk-UA" sz="1800" kern="1200" dirty="0" err="1">
                <a:effectLst/>
                <a:latin typeface="Calibri" panose="020F0502020204030204" pitchFamily="34" charset="0"/>
                <a:ea typeface="Times New Roman" panose="02020603050405020304" pitchFamily="18" charset="0"/>
              </a:rPr>
              <a:t>ї</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включ</a:t>
            </a:r>
            <a:r>
              <a:rPr lang="uk-UA" sz="1800" kern="1200" dirty="0" err="1">
                <a:effectLst/>
                <a:latin typeface="Calibri" panose="020F0502020204030204" pitchFamily="34" charset="0"/>
                <a:ea typeface="Times New Roman" panose="02020603050405020304" pitchFamily="18" charset="0"/>
              </a:rPr>
              <a:t>аючи</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одиниц</a:t>
            </a:r>
            <a:r>
              <a:rPr lang="uk-UA" sz="1800" kern="1200" dirty="0">
                <a:effectLst/>
                <a:latin typeface="Calibri" panose="020F0502020204030204" pitchFamily="34" charset="0"/>
                <a:ea typeface="Times New Roman" panose="02020603050405020304" pitchFamily="18" charset="0"/>
              </a:rPr>
              <a:t>і виміру та</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використ</a:t>
            </a:r>
            <a:r>
              <a:rPr lang="uk-UA" sz="1800" kern="1200" dirty="0" err="1">
                <a:effectLst/>
                <a:latin typeface="Calibri" panose="020F0502020204030204" pitchFamily="34" charset="0"/>
                <a:ea typeface="Times New Roman" panose="02020603050405020304" pitchFamily="18" charset="0"/>
              </a:rPr>
              <a:t>ання</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основн</a:t>
            </a:r>
            <a:r>
              <a:rPr lang="uk-UA" sz="1800" kern="1200" dirty="0" err="1">
                <a:effectLst/>
                <a:latin typeface="Calibri" panose="020F0502020204030204" pitchFamily="34" charset="0"/>
                <a:ea typeface="Times New Roman" panose="02020603050405020304" pitchFamily="18" charset="0"/>
              </a:rPr>
              <a:t>их</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радіаційн</a:t>
            </a:r>
            <a:r>
              <a:rPr lang="uk-UA" sz="1800" kern="1200" dirty="0" err="1">
                <a:effectLst/>
                <a:latin typeface="Calibri" panose="020F0502020204030204" pitchFamily="34" charset="0"/>
                <a:ea typeface="Times New Roman" panose="02020603050405020304" pitchFamily="18" charset="0"/>
              </a:rPr>
              <a:t>их</a:t>
            </a:r>
            <a:r>
              <a:rPr lang="en-US" sz="1800" kern="1200" dirty="0">
                <a:effectLst/>
                <a:latin typeface="Calibri" panose="020F0502020204030204" pitchFamily="34" charset="0"/>
                <a:ea typeface="Times New Roman" panose="02020603050405020304" pitchFamily="18" charset="0"/>
              </a:rPr>
              <a:t> </a:t>
            </a:r>
            <a:r>
              <a:rPr lang="en-US" sz="1800" kern="1200" dirty="0" err="1">
                <a:effectLst/>
                <a:latin typeface="Calibri" panose="020F0502020204030204" pitchFamily="34" charset="0"/>
                <a:ea typeface="Times New Roman" panose="02020603050405020304" pitchFamily="18" charset="0"/>
              </a:rPr>
              <a:t>прилад</a:t>
            </a:r>
            <a:r>
              <a:rPr lang="uk-UA" sz="1800" kern="1200" dirty="0" err="1">
                <a:effectLst/>
                <a:latin typeface="Calibri" panose="020F0502020204030204" pitchFamily="34" charset="0"/>
                <a:ea typeface="Times New Roman" panose="02020603050405020304" pitchFamily="18" charset="0"/>
              </a:rPr>
              <a:t>ів</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2</a:t>
            </a:fld>
            <a:endParaRPr lang="en-US"/>
          </a:p>
        </p:txBody>
      </p:sp>
    </p:spTree>
    <p:extLst>
      <p:ext uri="{BB962C8B-B14F-4D97-AF65-F5344CB8AC3E}">
        <p14:creationId xmlns:p14="http://schemas.microsoft.com/office/powerpoint/2010/main" val="24189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uk-UA"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Відомо, що не всі типи випромінювання однаково пошкоджують тканини, не дивлячись на те, що випромінювання потрапляє в ті самі тканини і віддає однакову кількість енергії. Ми знаємо, що альфа-випромінювання через велику кількість іонів потенційно є набагато більш шкідливим для тканин, ніж гамма-випромінювання. Один рад, що випромінюється альфа-частинками, може бути більш шкідливим, ніж один рад отриманий від гамма-випромінювання, тому для точного опису потенційної біологічної шкоди, яка може виникнути в результаті взаємодії різних типів випромінювання в живій тканині, використовується поняття еквівалент дози. Еквівалент дози альфа-частинки в 20 разів перевищує еквівалент дози гамма-випромінювання з такою ж енергією.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Таким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чином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еквівалент</a:t>
            </a:r>
            <a:r>
              <a:rPr lang="uk-UA" sz="1800" kern="1200" dirty="0">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a:t>
            </a:r>
            <a:r>
              <a:rPr lang="uk-UA" sz="1800" kern="1200" dirty="0">
                <a:effectLst/>
                <a:latin typeface="Calibri" panose="020F0502020204030204" pitchFamily="34" charset="0"/>
                <a:ea typeface="Calibri" panose="020F0502020204030204" pitchFamily="34" charset="0"/>
                <a:cs typeface="Calibri" panose="020F0502020204030204" pitchFamily="34" charset="0"/>
              </a:rPr>
              <a:t>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є</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добутком</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поглиненої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дози</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uk-UA" sz="1800" kern="1200" dirty="0">
                <a:effectLst/>
                <a:latin typeface="Calibri" panose="020F0502020204030204" pitchFamily="34" charset="0"/>
                <a:ea typeface="Calibri" panose="020F0502020204030204" pitchFamily="34" charset="0"/>
                <a:cs typeface="Calibri" panose="020F0502020204030204" pitchFamily="34" charset="0"/>
              </a:rPr>
              <a:t>помножена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на</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безрозмірн</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uk-UA" sz="1800" kern="1200" dirty="0">
                <a:effectLst/>
                <a:latin typeface="Calibri" panose="020F0502020204030204" pitchFamily="34" charset="0"/>
                <a:ea typeface="Calibri" panose="020F0502020204030204" pitchFamily="34" charset="0"/>
                <a:cs typeface="Calibri" panose="020F0502020204030204" pitchFamily="34" charset="0"/>
              </a:rPr>
              <a:t> показник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відносної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біологічної</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ефективності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відомо</a:t>
            </a:r>
            <a:r>
              <a:rPr lang="uk-UA" sz="1800" kern="1200" dirty="0" err="1">
                <a:effectLst/>
                <a:latin typeface="Calibri" panose="020F0502020204030204" pitchFamily="34" charset="0"/>
                <a:ea typeface="Calibri" panose="020F0502020204030204" pitchFamily="34" charset="0"/>
                <a:cs typeface="Calibri" panose="020F0502020204030204" pitchFamily="34" charset="0"/>
              </a:rPr>
              <a:t>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коефіцієнт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якості</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або</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радіаційний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ваговий</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err="1">
                <a:effectLst/>
                <a:latin typeface="Calibri" panose="020F0502020204030204" pitchFamily="34" charset="0"/>
                <a:ea typeface="Calibri" panose="020F0502020204030204" pitchFamily="34" charset="0"/>
                <a:cs typeface="Calibri" panose="020F0502020204030204" pitchFamily="34" charset="0"/>
              </a:rPr>
              <a:t>коефіцієнт</a:t>
            </a:r>
            <a:r>
              <a:rPr lang="en-US" sz="1800" kern="1200" dirty="0">
                <a:effectLst/>
                <a:latin typeface="Calibri" panose="020F0502020204030204" pitchFamily="34" charset="0"/>
                <a:ea typeface="Calibri" panose="020F0502020204030204" pitchFamily="34" charset="0"/>
                <a:cs typeface="Calibri" panose="020F0502020204030204" pitchFamily="34"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7AF4750-435A-4B5B-927E-8492C90C57BC}" type="slidenum">
              <a:rPr lang="en-US" smtClean="0"/>
              <a:pPr>
                <a:defRPr/>
              </a:pPr>
              <a:t>20</a:t>
            </a:fld>
            <a:endParaRPr lang="en-US" dirty="0"/>
          </a:p>
        </p:txBody>
      </p:sp>
    </p:spTree>
    <p:extLst>
      <p:ext uri="{BB962C8B-B14F-4D97-AF65-F5344CB8AC3E}">
        <p14:creationId xmlns:p14="http://schemas.microsoft.com/office/powerpoint/2010/main" val="345164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solidFill>
                  <a:srgbClr val="202124"/>
                </a:solidFill>
                <a:effectLst/>
                <a:latin typeface="Calibri" panose="020F0502020204030204" pitchFamily="34" charset="0"/>
              </a:rPr>
              <a:t>Стандартною одиницею вимірювання еквівалентної дози є бер, а одиницею в системі СІ є </a:t>
            </a:r>
            <a:r>
              <a:rPr lang="uk-UA" sz="1800" dirty="0" err="1">
                <a:solidFill>
                  <a:srgbClr val="202124"/>
                </a:solidFill>
                <a:effectLst/>
                <a:latin typeface="Calibri" panose="020F0502020204030204" pitchFamily="34" charset="0"/>
              </a:rPr>
              <a:t>зіверт</a:t>
            </a:r>
            <a:r>
              <a:rPr lang="uk-UA" sz="1800" dirty="0">
                <a:solidFill>
                  <a:srgbClr val="202124"/>
                </a:solidFill>
                <a:effectLst/>
                <a:latin typeface="Calibri" panose="020F0502020204030204" pitchFamily="34" charset="0"/>
              </a:rPr>
              <a:t>. Переведення між </a:t>
            </a:r>
            <a:r>
              <a:rPr lang="uk-UA" sz="1800" dirty="0" err="1">
                <a:solidFill>
                  <a:srgbClr val="202124"/>
                </a:solidFill>
                <a:effectLst/>
                <a:latin typeface="Calibri" panose="020F0502020204030204" pitchFamily="34" charset="0"/>
              </a:rPr>
              <a:t>зівертом</a:t>
            </a:r>
            <a:r>
              <a:rPr lang="uk-UA" sz="1800" dirty="0">
                <a:solidFill>
                  <a:srgbClr val="202124"/>
                </a:solidFill>
                <a:effectLst/>
                <a:latin typeface="Calibri" panose="020F0502020204030204" pitchFamily="34" charset="0"/>
              </a:rPr>
              <a:t> і бером є простим, 100 бер дорівнює 1 </a:t>
            </a:r>
            <a:r>
              <a:rPr lang="uk-UA" sz="1800" dirty="0" err="1">
                <a:solidFill>
                  <a:srgbClr val="202124"/>
                </a:solidFill>
                <a:effectLst/>
                <a:latin typeface="Calibri" panose="020F0502020204030204" pitchFamily="34" charset="0"/>
              </a:rPr>
              <a:t>зіверту</a:t>
            </a:r>
            <a:r>
              <a:rPr lang="uk-UA" sz="1800" dirty="0">
                <a:solidFill>
                  <a:srgbClr val="202124"/>
                </a:solidFill>
                <a:effectLst/>
                <a:latin typeface="Calibri" panose="020F0502020204030204" pitchFamily="34" charset="0"/>
              </a:rPr>
              <a:t>. При переведенні поглиненої дози в еквівалентну дозу переконайтеся, що рад переведено в бер, а </a:t>
            </a:r>
            <a:r>
              <a:rPr lang="uk-UA" sz="1800" dirty="0" err="1">
                <a:solidFill>
                  <a:srgbClr val="202124"/>
                </a:solidFill>
                <a:effectLst/>
                <a:latin typeface="Calibri" panose="020F0502020204030204" pitchFamily="34" charset="0"/>
              </a:rPr>
              <a:t>грей</a:t>
            </a:r>
            <a:r>
              <a:rPr lang="uk-UA" sz="1800" dirty="0">
                <a:solidFill>
                  <a:srgbClr val="202124"/>
                </a:solidFill>
                <a:effectLst/>
                <a:latin typeface="Calibri" panose="020F0502020204030204" pitchFamily="34" charset="0"/>
              </a:rPr>
              <a:t> переведено в </a:t>
            </a:r>
            <a:r>
              <a:rPr lang="uk-UA" sz="1800" dirty="0" err="1">
                <a:solidFill>
                  <a:srgbClr val="202124"/>
                </a:solidFill>
                <a:effectLst/>
                <a:latin typeface="Calibri" panose="020F0502020204030204" pitchFamily="34" charset="0"/>
              </a:rPr>
              <a:t>зіверт</a:t>
            </a:r>
            <a:r>
              <a:rPr lang="uk-UA" sz="1800" dirty="0">
                <a:solidFill>
                  <a:srgbClr val="202124"/>
                </a:solidFill>
                <a:effectLst/>
                <a:latin typeface="Calibri" panose="020F0502020204030204" pitchFamily="34"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pPr>
              <a:defRPr/>
            </a:pPr>
            <a:fld id="{E7AF4750-435A-4B5B-927E-8492C90C57BC}" type="slidenum">
              <a:rPr lang="en-US" smtClean="0"/>
              <a:pPr>
                <a:defRPr/>
              </a:pPr>
              <a:t>21</a:t>
            </a:fld>
            <a:endParaRPr lang="en-US" dirty="0"/>
          </a:p>
        </p:txBody>
      </p:sp>
    </p:spTree>
    <p:extLst>
      <p:ext uri="{BB962C8B-B14F-4D97-AF65-F5344CB8AC3E}">
        <p14:creationId xmlns:p14="http://schemas.microsoft.com/office/powerpoint/2010/main" val="426994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Ці коефіцієнти якості або радіаційні вагові коефіцієнти пов'язані в основному зі стохастичним або статистичним ризиком виникнення раку або спадкових </a:t>
            </a:r>
            <a:r>
              <a:rPr lang="uk-UA" sz="1800" dirty="0" err="1">
                <a:solidFill>
                  <a:srgbClr val="202124"/>
                </a:solidFill>
                <a:effectLst/>
                <a:latin typeface="Calibri" panose="020F0502020204030204" pitchFamily="34" charset="0"/>
              </a:rPr>
              <a:t>хвороб</a:t>
            </a:r>
            <a:r>
              <a:rPr lang="uk-UA" sz="1800" dirty="0">
                <a:solidFill>
                  <a:srgbClr val="202124"/>
                </a:solidFill>
                <a:effectLst/>
                <a:latin typeface="Calibri" panose="020F0502020204030204" pitchFamily="34" charset="0"/>
              </a:rPr>
              <a:t>.</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pPr>
              <a:defRPr/>
            </a:pPr>
            <a:fld id="{E7AF4750-435A-4B5B-927E-8492C90C57BC}" type="slidenum">
              <a:rPr lang="en-US" smtClean="0"/>
              <a:pPr>
                <a:defRPr/>
              </a:pPr>
              <a:t>22</a:t>
            </a:fld>
            <a:endParaRPr lang="en-US" dirty="0"/>
          </a:p>
        </p:txBody>
      </p:sp>
    </p:spTree>
    <p:extLst>
      <p:ext uri="{BB962C8B-B14F-4D97-AF65-F5344CB8AC3E}">
        <p14:creationId xmlns:p14="http://schemas.microsoft.com/office/powerpoint/2010/main" val="2708453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Давайте підсумуємо розгляд наших основних одиниць вимірювання випромінювання та того, що вони собою представляють. Активність — це кількість присутнього радіоактивного матеріалу, експозиція описує інтенсивність поля випромінювання, поглинена доза — це кількість енергії випромінювання в об’ємі речовини, а еквівалентна доза кількісно описує ймовірний біологічний вплив від поглиненої дози.</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23</a:t>
            </a:fld>
            <a:endParaRPr lang="en-US"/>
          </a:p>
        </p:txBody>
      </p:sp>
    </p:spTree>
    <p:extLst>
      <p:ext uri="{BB962C8B-B14F-4D97-AF65-F5344CB8AC3E}">
        <p14:creationId xmlns:p14="http://schemas.microsoft.com/office/powerpoint/2010/main" val="2265094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71183" y="8830627"/>
            <a:ext cx="3037628" cy="464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lvl1pPr defTabSz="931670" eaLnBrk="0" hangingPunct="0">
              <a:spcBef>
                <a:spcPct val="30000"/>
              </a:spcBef>
              <a:defRPr sz="1200">
                <a:solidFill>
                  <a:schemeClr val="tx1"/>
                </a:solidFill>
                <a:latin typeface="Arial" pitchFamily="34" charset="0"/>
              </a:defRPr>
            </a:lvl1pPr>
            <a:lvl2pPr marL="744064" indent="-286179" defTabSz="931670" eaLnBrk="0" hangingPunct="0">
              <a:spcBef>
                <a:spcPct val="30000"/>
              </a:spcBef>
              <a:defRPr sz="1200">
                <a:solidFill>
                  <a:schemeClr val="tx1"/>
                </a:solidFill>
                <a:latin typeface="Arial" pitchFamily="34" charset="0"/>
              </a:defRPr>
            </a:lvl2pPr>
            <a:lvl3pPr marL="1144715" indent="-228943" defTabSz="931670" eaLnBrk="0" hangingPunct="0">
              <a:spcBef>
                <a:spcPct val="30000"/>
              </a:spcBef>
              <a:defRPr sz="1200">
                <a:solidFill>
                  <a:schemeClr val="tx1"/>
                </a:solidFill>
                <a:latin typeface="Arial" pitchFamily="34" charset="0"/>
              </a:defRPr>
            </a:lvl3pPr>
            <a:lvl4pPr marL="1602600" indent="-228943" defTabSz="931670" eaLnBrk="0" hangingPunct="0">
              <a:spcBef>
                <a:spcPct val="30000"/>
              </a:spcBef>
              <a:defRPr sz="1200">
                <a:solidFill>
                  <a:schemeClr val="tx1"/>
                </a:solidFill>
                <a:latin typeface="Arial" pitchFamily="34" charset="0"/>
              </a:defRPr>
            </a:lvl4pPr>
            <a:lvl5pPr marL="2060486" indent="-228943" defTabSz="931670" eaLnBrk="0" hangingPunct="0">
              <a:spcBef>
                <a:spcPct val="30000"/>
              </a:spcBef>
              <a:defRPr sz="1200">
                <a:solidFill>
                  <a:schemeClr val="tx1"/>
                </a:solidFill>
                <a:latin typeface="Arial" pitchFamily="34" charset="0"/>
              </a:defRPr>
            </a:lvl5pPr>
            <a:lvl6pPr marL="2518372" indent="-228943" defTabSz="931670" eaLnBrk="0" fontAlgn="base" hangingPunct="0">
              <a:spcBef>
                <a:spcPct val="30000"/>
              </a:spcBef>
              <a:spcAft>
                <a:spcPct val="0"/>
              </a:spcAft>
              <a:defRPr sz="1200">
                <a:solidFill>
                  <a:schemeClr val="tx1"/>
                </a:solidFill>
                <a:latin typeface="Arial" pitchFamily="34" charset="0"/>
              </a:defRPr>
            </a:lvl6pPr>
            <a:lvl7pPr marL="2976258" indent="-228943" defTabSz="931670" eaLnBrk="0" fontAlgn="base" hangingPunct="0">
              <a:spcBef>
                <a:spcPct val="30000"/>
              </a:spcBef>
              <a:spcAft>
                <a:spcPct val="0"/>
              </a:spcAft>
              <a:defRPr sz="1200">
                <a:solidFill>
                  <a:schemeClr val="tx1"/>
                </a:solidFill>
                <a:latin typeface="Arial" pitchFamily="34" charset="0"/>
              </a:defRPr>
            </a:lvl7pPr>
            <a:lvl8pPr marL="3434144" indent="-228943" defTabSz="931670" eaLnBrk="0" fontAlgn="base" hangingPunct="0">
              <a:spcBef>
                <a:spcPct val="30000"/>
              </a:spcBef>
              <a:spcAft>
                <a:spcPct val="0"/>
              </a:spcAft>
              <a:defRPr sz="1200">
                <a:solidFill>
                  <a:schemeClr val="tx1"/>
                </a:solidFill>
                <a:latin typeface="Arial" pitchFamily="34" charset="0"/>
              </a:defRPr>
            </a:lvl8pPr>
            <a:lvl9pPr marL="3892029" indent="-228943" defTabSz="93167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2A2513-7A79-472C-978F-C8AB460B59AC}" type="slidenum">
              <a:rPr lang="en-US" altLang="en-US" smtClean="0"/>
              <a:pPr eaLnBrk="1" hangingPunct="1">
                <a:spcBef>
                  <a:spcPct val="0"/>
                </a:spcBef>
              </a:pPr>
              <a:t>24</a:t>
            </a:fld>
            <a:endParaRPr lang="en-US" altLang="en-US"/>
          </a:p>
        </p:txBody>
      </p:sp>
      <p:sp>
        <p:nvSpPr>
          <p:cNvPr id="61443" name="Rectangle 2"/>
          <p:cNvSpPr>
            <a:spLocks noGrp="1" noRot="1" noChangeAspect="1" noChangeArrowheads="1" noTextEdit="1"/>
          </p:cNvSpPr>
          <p:nvPr>
            <p:ph type="sldImg"/>
          </p:nvPr>
        </p:nvSpPr>
        <p:spPr>
          <a:xfrm>
            <a:off x="419100" y="704850"/>
            <a:ext cx="6173788" cy="3473450"/>
          </a:xfrm>
          <a:prstGeom prst="rect">
            <a:avLst/>
          </a:prstGeom>
          <a:ln/>
        </p:spPr>
      </p:sp>
      <p:sp>
        <p:nvSpPr>
          <p:cNvPr id="61444" name="Rectangle 3"/>
          <p:cNvSpPr>
            <a:spLocks noGrp="1" noChangeArrowheads="1"/>
          </p:cNvSpPr>
          <p:nvPr>
            <p:ph type="body" idx="1"/>
          </p:nvPr>
        </p:nvSpPr>
        <p:spPr>
          <a:xfrm>
            <a:off x="935144" y="4416108"/>
            <a:ext cx="5140112" cy="418242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p>
            <a:pPr>
              <a:lnSpc>
                <a:spcPct val="107000"/>
              </a:lnSpc>
              <a:spcAft>
                <a:spcPts val="800"/>
              </a:spcAft>
            </a:pPr>
            <a:r>
              <a:rPr lang="uk-UA" sz="1800" dirty="0">
                <a:solidFill>
                  <a:srgbClr val="202124"/>
                </a:solidFill>
                <a:effectLst/>
                <a:latin typeface="Calibri" panose="020F0502020204030204" pitchFamily="34" charset="0"/>
              </a:rPr>
              <a:t>Тепер обговоримо різницю між радіацією та забрудненням. У дуже загальному сенсі забруднення - це присутність певного матеріалу там, де це небажано. Радіоактивне забруднення - це присутність радіоактивного матеріалу там, де це небажано, особливо там, де його присутність може бути шкідливою. Радіоактивне забруднення може бути у вигляді порошків, газів, рідин або фіксованим. Нефіксоване забруднення може передаватися повітряно-крапельним шляхом, роблячи вплив на людину інгаляційним шляхом.</a:t>
            </a:r>
            <a:r>
              <a:rPr lang="en-UA" sz="2800" dirty="0">
                <a:effectLst/>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285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406400" y="696913"/>
            <a:ext cx="61976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Опромінення – це просто поглинання енергії від радіоактивного джерела або пристрою, що генерує випромінювання. Жодне забруднення не передається з випромінюванням, і опромінений пацієнт не є радіоактивним і не може передати цю енергію тому, хто надає медичну допомогу, друзям або родині.</a:t>
            </a:r>
            <a:r>
              <a:rPr lang="en-UA" sz="2800" dirty="0">
                <a:effectLst/>
              </a:rPr>
              <a:t> </a:t>
            </a:r>
            <a:endParaRPr lang="en-US" altLang="en-US" dirty="0"/>
          </a:p>
        </p:txBody>
      </p:sp>
    </p:spTree>
    <p:extLst>
      <p:ext uri="{BB962C8B-B14F-4D97-AF65-F5344CB8AC3E}">
        <p14:creationId xmlns:p14="http://schemas.microsoft.com/office/powerpoint/2010/main" val="1769008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420688" y="703263"/>
            <a:ext cx="6173787" cy="3473450"/>
          </a:xfrm>
          <a:prstGeom prst="rect">
            <a:avLst/>
          </a:prstGeom>
          <a:ln/>
        </p:spPr>
      </p:sp>
      <p:sp>
        <p:nvSpPr>
          <p:cNvPr id="67587" name="Rectangle 3"/>
          <p:cNvSpPr>
            <a:spLocks noGrp="1" noChangeArrowheads="1"/>
          </p:cNvSpPr>
          <p:nvPr>
            <p:ph type="body" idx="1"/>
          </p:nvPr>
        </p:nvSpPr>
        <p:spPr>
          <a:xfrm>
            <a:off x="701359" y="4416108"/>
            <a:ext cx="5607684" cy="418242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89" rIns="91577" bIns="45789"/>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Коротко опишемо деякі методи, якими можна захистити людей від надлишкової дози радіації. Ці захисні заходи можна просто описати в поняттях часу, відстані та захисті (екрануванні). Коли нам потрібно працювати біля радіоактивних матеріалів або пристроїв, що генерують випромінювання, ми хочемо поспішати, але при цьому бути уважними. Ми не хочемо поспішати до міри, щоб спричинити аварію чи травму, але в той же час ми хочемо мінімізувати кількість часу, що ми перебуваємо біля радіоактивного джерела. Ми плануємо наш захід і вихід, і, якщо можливо, ми </a:t>
            </a:r>
            <a:r>
              <a:rPr lang="uk-UA" sz="1800" dirty="0" err="1">
                <a:solidFill>
                  <a:srgbClr val="202124"/>
                </a:solidFill>
                <a:effectLst/>
                <a:latin typeface="Calibri" panose="020F0502020204030204" pitchFamily="34" charset="0"/>
              </a:rPr>
              <a:t>дистанціюємо</a:t>
            </a:r>
            <a:r>
              <a:rPr lang="uk-UA" sz="1800" dirty="0">
                <a:solidFill>
                  <a:srgbClr val="202124"/>
                </a:solidFill>
                <a:effectLst/>
                <a:latin typeface="Calibri" panose="020F0502020204030204" pitchFamily="34" charset="0"/>
              </a:rPr>
              <a:t> наших пацієнтів та будь-який інший персонал від зон високої радіації. Ми тренуємо навички використовуючи нерадіоактивні джерела, щоб, коли ми нарешті потрапили в зону дії радіоактивних матеріалів, ми були ефективніші в роботі, яку виконуємо. Якщо ми максимізуємо відстань між собою та джерелом радіації, ми мінімізуємо наше опромінення від цього джерела. Ми можемо зробити це, використовуючи інструменти з довгою рукояткою, такі як щипці, або відійшовши від радіоактивного джерела, якщо нам не потрібно бути прямо біля нього в цей момент. І звісно, належне використання засобів захисту може зменшити поглинену дозу радіації. Захист має відповідати очікуваному типу випромінювання, а також енергії випромінювання, пам’ятаючи, що неналежне використання захисту може бути більш небезпечним, ніж невикористання захисту взагалі, адже неправильне використання може потенційно знизити ефективність роботи, що, як наслідок, потребуватиме додаткового часу перебування під впливом джерела.</a:t>
            </a:r>
            <a:r>
              <a:rPr lang="en-UA" sz="2800" dirty="0">
                <a:effectLst/>
              </a:rPr>
              <a:t> </a:t>
            </a:r>
            <a:endParaRPr lang="en-US" altLang="en-US" dirty="0">
              <a:latin typeface="Arial" pitchFamily="34" charset="0"/>
            </a:endParaRPr>
          </a:p>
        </p:txBody>
      </p:sp>
    </p:spTree>
    <p:extLst>
      <p:ext uri="{BB962C8B-B14F-4D97-AF65-F5344CB8AC3E}">
        <p14:creationId xmlns:p14="http://schemas.microsoft.com/office/powerpoint/2010/main" val="427806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Виявлення радіації може бути складним завданням, оскільки ми не можемо виявити її звичайними людськими органами чуття; ми не можемо її побачити, понюхати, почути, відчути або спробувати на смак, замість цього ми використовуємо факт, що випромінювання здатне передавати свою енергію атомам. Випромінювання може взаємодіяти з атомом або шляхом збудження, коли електрон поглинає певну енергію та піднімається на вищий енергетичний рівень, або шляхом іонізації, коли поглинається достатньо енергії, щоб фізично електрон відділився від атома. Ми можемо використати ці властивості для створення детекторів для виявлення випромінювання.</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27</a:t>
            </a:fld>
            <a:endParaRPr lang="en-US"/>
          </a:p>
        </p:txBody>
      </p:sp>
    </p:spTree>
    <p:extLst>
      <p:ext uri="{BB962C8B-B14F-4D97-AF65-F5344CB8AC3E}">
        <p14:creationId xmlns:p14="http://schemas.microsoft.com/office/powerpoint/2010/main" val="3075007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solidFill>
                  <a:srgbClr val="202124"/>
                </a:solidFill>
                <a:effectLst/>
                <a:latin typeface="Calibri" panose="020F0502020204030204" pitchFamily="34" charset="0"/>
              </a:rPr>
              <a:t>Загалом в радіаційних детекторах використовують один із наступних принципів; іонізація газу, збудження атомів твердих тіл і рідин або зміни в хімічних системах, таких як дозиметричні гелі та радіографічні плівки.</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28</a:t>
            </a:fld>
            <a:endParaRPr lang="en-US"/>
          </a:p>
        </p:txBody>
      </p:sp>
    </p:spTree>
    <p:extLst>
      <p:ext uri="{BB962C8B-B14F-4D97-AF65-F5344CB8AC3E}">
        <p14:creationId xmlns:p14="http://schemas.microsoft.com/office/powerpoint/2010/main" val="1542350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Готуючись до проведення огляду, необхідно виконати певні кроки. Спочатку ми перевіряємо інструмент радіаційного дослідження на наявність будь-яких очевидних ознак пошкодження, таких як тріщини на поверхні вимірювача, сліди корозії всередині відділу для батареї, защемлення, перегини або потертості кабелів, явне пошкодження поверхні зонда або будь-які інші пошкодження. Ми також повинні переконатися, що ми встановили елементи</a:t>
            </a:r>
            <a:r>
              <a:rPr lang="uk-UA" sz="1800" baseline="0" dirty="0">
                <a:solidFill>
                  <a:srgbClr val="202124"/>
                </a:solidFill>
                <a:effectLst/>
                <a:latin typeface="Calibri" panose="020F0502020204030204" pitchFamily="34" charset="0"/>
              </a:rPr>
              <a:t> живлення</a:t>
            </a:r>
            <a:r>
              <a:rPr lang="uk-UA" sz="1800" dirty="0">
                <a:solidFill>
                  <a:srgbClr val="202124"/>
                </a:solidFill>
                <a:effectLst/>
                <a:latin typeface="Calibri" panose="020F0502020204030204" pitchFamily="34" charset="0"/>
              </a:rPr>
              <a:t> в детектор і, що всі кабелі надійно закріплені. Далі нам потрібно перевірити сертифікат калібрування. Для більшості пристроїв це наклейка на зовнішній стороні корпусу пристрою. Подивіться на наклейку, щоб переконатись, що прилад був повірений протягом останнього року. Якщо прилад не був повірений протягом останнього року, це не означає, що прилад не можна використовувати, особливо в екстрених випадках. Але це означає, що результати, отримані за допомогою цього приладу, потребують підтвердження.</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29</a:t>
            </a:fld>
            <a:endParaRPr lang="en-US"/>
          </a:p>
        </p:txBody>
      </p:sp>
    </p:spTree>
    <p:extLst>
      <p:ext uri="{BB962C8B-B14F-4D97-AF65-F5344CB8AC3E}">
        <p14:creationId xmlns:p14="http://schemas.microsoft.com/office/powerpoint/2010/main" val="117563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uk-UA" sz="1800" dirty="0">
                <a:solidFill>
                  <a:srgbClr val="202124"/>
                </a:solidFill>
                <a:effectLst/>
                <a:latin typeface="Calibri" panose="020F0502020204030204" pitchFamily="34" charset="0"/>
              </a:rPr>
              <a:t>Щоб досягти навчальних цілей цієї лекції, ми:</a:t>
            </a:r>
          </a:p>
          <a:p>
            <a:pPr marL="285750" indent="-285750" eaLnBrk="1" hangingPunct="1">
              <a:buFont typeface="Arial" panose="020B0604020202020204" pitchFamily="34" charset="0"/>
              <a:buChar char="•"/>
            </a:pPr>
            <a:r>
              <a:rPr lang="uk-UA" sz="1800" dirty="0">
                <a:solidFill>
                  <a:srgbClr val="202124"/>
                </a:solidFill>
                <a:effectLst/>
                <a:latin typeface="Calibri" panose="020F0502020204030204" pitchFamily="34" charset="0"/>
              </a:rPr>
              <a:t>Обговоримо основну радіаційну термінологію</a:t>
            </a:r>
          </a:p>
          <a:p>
            <a:pPr marL="285750" indent="-285750" eaLnBrk="1" hangingPunct="1">
              <a:buFont typeface="Arial" panose="020B0604020202020204" pitchFamily="34" charset="0"/>
              <a:buChar char="•"/>
            </a:pPr>
            <a:r>
              <a:rPr lang="uk-UA" sz="1800" dirty="0">
                <a:solidFill>
                  <a:srgbClr val="202124"/>
                </a:solidFill>
                <a:effectLst/>
                <a:latin typeface="Calibri" panose="020F0502020204030204" pitchFamily="34" charset="0"/>
              </a:rPr>
              <a:t>Охарактеризуємо різні види іонізуючого випромінювання</a:t>
            </a:r>
          </a:p>
          <a:p>
            <a:pPr marL="285750" indent="-285750" eaLnBrk="1" hangingPunct="1">
              <a:buFont typeface="Arial" panose="020B0604020202020204" pitchFamily="34" charset="0"/>
              <a:buChar char="•"/>
            </a:pPr>
            <a:r>
              <a:rPr lang="uk-UA" sz="1800" dirty="0">
                <a:solidFill>
                  <a:srgbClr val="202124"/>
                </a:solidFill>
                <a:effectLst/>
                <a:latin typeface="Calibri" panose="020F0502020204030204" pitchFamily="34" charset="0"/>
              </a:rPr>
              <a:t>Пояснимо різницю між опроміненням і радіоактивним забрудненням</a:t>
            </a:r>
          </a:p>
          <a:p>
            <a:pPr marL="285750" indent="-285750" eaLnBrk="1" hangingPunct="1">
              <a:buFont typeface="Arial" panose="020B0604020202020204" pitchFamily="34" charset="0"/>
              <a:buChar char="•"/>
            </a:pPr>
            <a:r>
              <a:rPr lang="uk-UA" sz="1800" dirty="0">
                <a:solidFill>
                  <a:srgbClr val="202124"/>
                </a:solidFill>
                <a:effectLst/>
                <a:latin typeface="Calibri" panose="020F0502020204030204" pitchFamily="34" charset="0"/>
              </a:rPr>
              <a:t>Визначимо основні принципи радіаційного захисту</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3</a:t>
            </a:fld>
            <a:endParaRPr lang="en-US"/>
          </a:p>
        </p:txBody>
      </p:sp>
    </p:spTree>
    <p:extLst>
      <p:ext uri="{BB962C8B-B14F-4D97-AF65-F5344CB8AC3E}">
        <p14:creationId xmlns:p14="http://schemas.microsoft.com/office/powerpoint/2010/main" val="142154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Далі включаємо прилад і проводимо перевірку елементів живлення. У деяких приладів є кнопка, а інші мають перемикач на селекторному перемикачі. Якщо це кнопка, поверніть перемикач до упору вправо до позначки 0,1 або будь-якого найнижчого значення. Натискання кнопки батареї з лівого боку панелі повинно спричинити відхилення стрілки в зону тестування елемента живлення. Якщо стрілка не відхиляється до зони тестування, замініть елемент живлення в детекторі. Якщо заміни елемент живлення недостатньо, детектор, можливо, необхідно зняти з експлуатації.</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30</a:t>
            </a:fld>
            <a:endParaRPr lang="en-US"/>
          </a:p>
        </p:txBody>
      </p:sp>
    </p:spTree>
    <p:extLst>
      <p:ext uri="{BB962C8B-B14F-4D97-AF65-F5344CB8AC3E}">
        <p14:creationId xmlns:p14="http://schemas.microsoft.com/office/powerpoint/2010/main" val="314805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solidFill>
                  <a:srgbClr val="202124"/>
                </a:solidFill>
                <a:effectLst/>
                <a:latin typeface="Calibri" panose="020F0502020204030204" pitchFamily="34" charset="0"/>
              </a:rPr>
              <a:t>Далі ми виконуємо перевірку працездатності, розташувавши головку датчика детектора близько до визначеного джерела радіоактивного матеріалу. Це необхідно, щоб переконатись, що детектор належним чином реагує на радіоактивний матеріал. Це слід робити, коли пристрій знаходиться на найнижчих можливих налаштуваннях рівня. Після цього потрібно виміряти фонове вимірювання. Це робиться якомога далі від будь-яких відомих джерел радіації. Зчитування повинно проводитись на найнижчому коефіцієнті та вимірюватись протягом однієї-двох хвилин. Готуючись до фактичного огляду, нам потрібно переконатися, що прилад </a:t>
            </a:r>
            <a:r>
              <a:rPr lang="uk-UA" sz="1800" dirty="0" err="1">
                <a:solidFill>
                  <a:srgbClr val="202124"/>
                </a:solidFill>
                <a:effectLst/>
                <a:latin typeface="Calibri" panose="020F0502020204030204" pitchFamily="34" charset="0"/>
              </a:rPr>
              <a:t>увімкнено</a:t>
            </a:r>
            <a:r>
              <a:rPr lang="uk-UA" sz="1800" dirty="0">
                <a:solidFill>
                  <a:srgbClr val="202124"/>
                </a:solidFill>
                <a:effectLst/>
                <a:latin typeface="Calibri" panose="020F0502020204030204" pitchFamily="34" charset="0"/>
              </a:rPr>
              <a:t>, і ми починаємо з </a:t>
            </a:r>
            <a:r>
              <a:rPr lang="uk-UA" sz="1800" dirty="0" err="1">
                <a:solidFill>
                  <a:srgbClr val="202124"/>
                </a:solidFill>
                <a:effectLst/>
                <a:latin typeface="Calibri" panose="020F0502020204030204" pitchFamily="34" charset="0"/>
              </a:rPr>
              <a:t>найчутливішого</a:t>
            </a:r>
            <a:r>
              <a:rPr lang="uk-UA" sz="1800" dirty="0">
                <a:solidFill>
                  <a:srgbClr val="202124"/>
                </a:solidFill>
                <a:effectLst/>
                <a:latin typeface="Calibri" panose="020F0502020204030204" pitchFamily="34" charset="0"/>
              </a:rPr>
              <a:t> рівня шкали. За потреби його можна відвести вгору, якщо стрілка починає виходити за шкалу. Завжди звертайте увагу на те, який коефіцієнт використовується, і будьте обережні, щоб не забруднити детектор.</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31</a:t>
            </a:fld>
            <a:endParaRPr lang="en-US"/>
          </a:p>
        </p:txBody>
      </p:sp>
    </p:spTree>
    <p:extLst>
      <p:ext uri="{BB962C8B-B14F-4D97-AF65-F5344CB8AC3E}">
        <p14:creationId xmlns:p14="http://schemas.microsoft.com/office/powerpoint/2010/main" val="2765248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solidFill>
                  <a:srgbClr val="202124"/>
                </a:solidFill>
                <a:effectLst/>
                <a:latin typeface="Calibri" panose="020F0502020204030204" pitchFamily="34" charset="0"/>
              </a:rPr>
              <a:t>Якщо ви шукаєте радіонукліди, що випромінюють бета- або гамма-випромінювання, ви можете накрити зонд гумовою рукавичкою або невеликим шматочком пластику. Огляд слід проводити ретельно, звертаючи особливу увагу на те, наскільки далеко зонд знаходиться від поверхні, також зонд має рухатися з контрольованою швидкістю 5-8 см або 2-3 дюймів на секунду. Альфа-частинки мають дуже обмежений радіус дії в повітрі, тому ми повинні переконатися, що детектор знаходиться на відстані не більше 2 сантиметрів від поверхні. Бета-частинки також мають обмежений радіус дії в повітрі, тому потрібно переконатися, що лицьова сторона детектора знаходиться на відстані не більше 3 сантиметрів від поверхні. Гамма-фотони мають набагато більший радіус дії, тому ми маємо переконатися, що детектор знаходиться в радіусі приблизно чотирьох сантиметрів від поверхні, щоб ми могли виявити будь-які фотони з нижчою енергією.</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32</a:t>
            </a:fld>
            <a:endParaRPr lang="en-US"/>
          </a:p>
        </p:txBody>
      </p:sp>
    </p:spTree>
    <p:extLst>
      <p:ext uri="{BB962C8B-B14F-4D97-AF65-F5344CB8AC3E}">
        <p14:creationId xmlns:p14="http://schemas.microsoft.com/office/powerpoint/2010/main" val="3702976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Простий тест із застосуванням детектора радіоактивного випромінювання на основі іонізаційної камери може допомогти нам визначити, чи випромінює джерело альфа-, бета- чи гамма-випромінювання. Якщо джерело дає імпульси із детектора в межах приблизно 2 см від джерела, можливий будь-який тип випромінювання від зразка. Якщо ми перемістимо зонд детектора ще на кілька сантиметрів від джерела, і реакція припиниться, ми можемо бути достатньо впевнені, що джерело випромінює альфа-частинки (пам’ятайте, що альфа-частинки мають дуже обмежений радіус дії в повітрі). Якщо детектор все ще реагує на цій збільшеній відстані, то джерело, ймовірно, випромінює бета-частинки або гамма-фотони. Деякі детектори мають тонку металеву пластину на задній стороні зонда. Більшість бета-частинок не здатні проникнути через цю пластину, тому ми можемо перевернути зонд, щоб визначити, чи це бета- чи гамма-випромінювання. Якщо детектор перестає реагувати, коли зонд перевернутий, ми можемо бути досить впевнені, що джерело випромінює бета-частинки. Якщо детектор продовжує реагувати, то, швидше за все, джерело випромінює гамма-фотони.</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33</a:t>
            </a:fld>
            <a:endParaRPr lang="en-US"/>
          </a:p>
        </p:txBody>
      </p:sp>
    </p:spTree>
    <p:extLst>
      <p:ext uri="{BB962C8B-B14F-4D97-AF65-F5344CB8AC3E}">
        <p14:creationId xmlns:p14="http://schemas.microsoft.com/office/powerpoint/2010/main" val="2405120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Зверніть увагу на те, де знаходиться головка зонда відносно поверхні, що оглядається. Якщо головка зонда надто далеко від поверхні, є ризик пропустити присутність альфа- та/або </a:t>
            </a:r>
            <a:r>
              <a:rPr lang="uk-UA" sz="1800" dirty="0" err="1">
                <a:solidFill>
                  <a:srgbClr val="202124"/>
                </a:solidFill>
                <a:effectLst/>
                <a:latin typeface="Calibri" panose="020F0502020204030204" pitchFamily="34" charset="0"/>
              </a:rPr>
              <a:t>низькоенергетичних</a:t>
            </a:r>
            <a:r>
              <a:rPr lang="uk-UA" sz="1800" dirty="0">
                <a:solidFill>
                  <a:srgbClr val="202124"/>
                </a:solidFill>
                <a:effectLst/>
                <a:latin typeface="Calibri" panose="020F0502020204030204" pitchFamily="34" charset="0"/>
              </a:rPr>
              <a:t> радіонуклідів, що випромінюють бета.</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34</a:t>
            </a:fld>
            <a:endParaRPr lang="en-US"/>
          </a:p>
        </p:txBody>
      </p:sp>
    </p:spTree>
    <p:extLst>
      <p:ext uri="{BB962C8B-B14F-4D97-AF65-F5344CB8AC3E}">
        <p14:creationId xmlns:p14="http://schemas.microsoft.com/office/powerpoint/2010/main" val="4089450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Рухайте зонд детектора зі швидкістю приблизно 5-8 сантиметрів (або приблизно на ширину головки зонда) за секунду. Це дасть детектору можливість зреагувати, коли він проходить над будь-якими невеликими ділянками забруднення. Якщо виявлено пляму забруднення, перейдіть за межі області підвищених показників, доки показники підрахунку не повернуться до фону. Зверніть увагу на розмір забрудненої ділянки. Поверніться до забрудненої ділянки, тримайте зонд нерухомо над цією ділянкою, доки показники не стабілізуються. Запишіть це значення як показники для зони забруднення.</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35</a:t>
            </a:fld>
            <a:endParaRPr lang="en-US"/>
          </a:p>
        </p:txBody>
      </p:sp>
    </p:spTree>
    <p:extLst>
      <p:ext uri="{BB962C8B-B14F-4D97-AF65-F5344CB8AC3E}">
        <p14:creationId xmlns:p14="http://schemas.microsoft.com/office/powerpoint/2010/main" val="53063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uk-UA" sz="1800" dirty="0">
                <a:solidFill>
                  <a:srgbClr val="202124"/>
                </a:solidFill>
                <a:effectLst/>
                <a:latin typeface="Calibri" panose="020F0502020204030204" pitchFamily="34" charset="0"/>
              </a:rPr>
              <a:t>Дякуємо за перегляд цього матеріалу з практичної радіаційної фізики, наданого </a:t>
            </a:r>
            <a:r>
              <a:rPr lang="en-US" sz="1800" kern="1200" dirty="0" err="1">
                <a:solidFill>
                  <a:srgbClr val="000000"/>
                </a:solidFill>
                <a:effectLst/>
                <a:latin typeface="Calibri" panose="020F0502020204030204" pitchFamily="34" charset="0"/>
              </a:rPr>
              <a:t>Центром</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допомоги</a:t>
            </a:r>
            <a:r>
              <a:rPr lang="uk-UA" sz="1800" kern="1200" dirty="0">
                <a:solidFill>
                  <a:srgbClr val="000000"/>
                </a:solidFill>
                <a:effectLst/>
                <a:latin typeface="Calibri" panose="020F0502020204030204" pitchFamily="34" charset="0"/>
              </a:rPr>
              <a:t> та навчання із радіаційних </a:t>
            </a:r>
            <a:r>
              <a:rPr lang="en-US" sz="1800" kern="1200" dirty="0" err="1">
                <a:solidFill>
                  <a:srgbClr val="000000"/>
                </a:solidFill>
                <a:effectLst/>
                <a:latin typeface="Calibri" panose="020F0502020204030204" pitchFamily="34" charset="0"/>
              </a:rPr>
              <a:t>надзвичайних</a:t>
            </a:r>
            <a:r>
              <a:rPr lang="en-US" sz="1800" kern="1200" dirty="0">
                <a:solidFill>
                  <a:srgbClr val="000000"/>
                </a:solidFill>
                <a:effectLst/>
                <a:latin typeface="Calibri" panose="020F0502020204030204" pitchFamily="34" charset="0"/>
              </a:rPr>
              <a:t> </a:t>
            </a:r>
            <a:r>
              <a:rPr lang="en-US" sz="1800" kern="1200" dirty="0" err="1">
                <a:solidFill>
                  <a:srgbClr val="000000"/>
                </a:solidFill>
                <a:effectLst/>
                <a:latin typeface="Calibri" panose="020F0502020204030204" pitchFamily="34" charset="0"/>
              </a:rPr>
              <a:t>ситуаці</a:t>
            </a:r>
            <a:r>
              <a:rPr lang="uk-UA" sz="1800" kern="1200" dirty="0">
                <a:solidFill>
                  <a:srgbClr val="000000"/>
                </a:solidFill>
                <a:effectLst/>
                <a:latin typeface="Calibri" panose="020F0502020204030204" pitchFamily="34" charset="0"/>
              </a:rPr>
              <a:t>й</a:t>
            </a:r>
            <a:r>
              <a:rPr lang="en-US" sz="1800" kern="1200" dirty="0">
                <a:solidFill>
                  <a:srgbClr val="000000"/>
                </a:solidFill>
                <a:effectLst/>
                <a:latin typeface="Calibri" panose="020F0502020204030204" pitchFamily="34" charset="0"/>
              </a:rPr>
              <a:t> (REAC/TS)</a:t>
            </a:r>
            <a:r>
              <a:rPr lang="uk-UA" sz="1800" kern="1200" dirty="0">
                <a:solidFill>
                  <a:srgbClr val="000000"/>
                </a:solidFill>
                <a:effectLst/>
                <a:latin typeface="Calibri" panose="020F0502020204030204" pitchFamily="34" charset="0"/>
              </a:rPr>
              <a:t>.</a:t>
            </a:r>
            <a:r>
              <a:rPr lang="uk-UA" sz="1800" dirty="0">
                <a:solidFill>
                  <a:srgbClr val="202124"/>
                </a:solidFill>
                <a:effectLst/>
                <a:latin typeface="Calibri" panose="020F0502020204030204" pitchFamily="34" charset="0"/>
              </a:rPr>
              <a:t> </a:t>
            </a:r>
            <a:r>
              <a:rPr lang="en-UA" sz="2800" dirty="0">
                <a:effectLst/>
              </a:rPr>
              <a:t> </a:t>
            </a:r>
            <a:endParaRPr lang="uk-UA" sz="2800" dirty="0">
              <a:effectLst/>
            </a:endParaRPr>
          </a:p>
          <a:p>
            <a:pPr>
              <a:lnSpc>
                <a:spcPct val="107000"/>
              </a:lnSpc>
              <a:spcAft>
                <a:spcPts val="800"/>
              </a:spcAft>
            </a:pPr>
            <a:endParaRPr lang="uk-UA" sz="280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uk-UA" sz="18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Будь ласка, пам’ятайте,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що</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ключові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матеріали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цієї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презентації</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знайти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двосторінковій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Інформаційній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картці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для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надавачів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медичних</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послуг</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веб-сайту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Додаткова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інформація</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та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вказівки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доступні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в</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додатку</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REAC/TS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RadMed</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який</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можна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завантажити</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на</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Android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і</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Apple.</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D42DB3-639D-4A04-BA9B-2E6A11246FC9}" type="slidenum">
              <a:rPr lang="en-US" smtClean="0"/>
              <a:t>36</a:t>
            </a:fld>
            <a:endParaRPr lang="en-US"/>
          </a:p>
        </p:txBody>
      </p:sp>
    </p:spTree>
    <p:extLst>
      <p:ext uri="{BB962C8B-B14F-4D97-AF65-F5344CB8AC3E}">
        <p14:creationId xmlns:p14="http://schemas.microsoft.com/office/powerpoint/2010/main" val="8048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Times New Roman" pitchFamily="18" charset="0"/>
              </a:defRPr>
            </a:lvl1pPr>
            <a:lvl2pPr marL="742950" indent="-285750" defTabSz="958850" eaLnBrk="0" hangingPunct="0">
              <a:spcBef>
                <a:spcPct val="30000"/>
              </a:spcBef>
              <a:defRPr sz="1200">
                <a:solidFill>
                  <a:schemeClr val="tx1"/>
                </a:solidFill>
                <a:latin typeface="Times New Roman" pitchFamily="18" charset="0"/>
              </a:defRPr>
            </a:lvl2pPr>
            <a:lvl3pPr marL="1143000" indent="-228600" defTabSz="958850" eaLnBrk="0" hangingPunct="0">
              <a:spcBef>
                <a:spcPct val="30000"/>
              </a:spcBef>
              <a:defRPr sz="1200">
                <a:solidFill>
                  <a:schemeClr val="tx1"/>
                </a:solidFill>
                <a:latin typeface="Times New Roman" pitchFamily="18" charset="0"/>
              </a:defRPr>
            </a:lvl3pPr>
            <a:lvl4pPr marL="1600200" indent="-228600" defTabSz="958850" eaLnBrk="0" hangingPunct="0">
              <a:spcBef>
                <a:spcPct val="30000"/>
              </a:spcBef>
              <a:defRPr sz="1200">
                <a:solidFill>
                  <a:schemeClr val="tx1"/>
                </a:solidFill>
                <a:latin typeface="Times New Roman" pitchFamily="18" charset="0"/>
              </a:defRPr>
            </a:lvl4pPr>
            <a:lvl5pPr marL="2057400" indent="-228600" defTabSz="958850" eaLnBrk="0" hangingPunct="0">
              <a:spcBef>
                <a:spcPct val="30000"/>
              </a:spcBef>
              <a:defRPr sz="1200">
                <a:solidFill>
                  <a:schemeClr val="tx1"/>
                </a:solidFill>
                <a:latin typeface="Times New Roman" pitchFamily="18" charset="0"/>
              </a:defRPr>
            </a:lvl5pPr>
            <a:lvl6pPr marL="2514600" indent="-228600" defTabSz="958850" eaLnBrk="0" fontAlgn="base" hangingPunct="0">
              <a:spcBef>
                <a:spcPct val="30000"/>
              </a:spcBef>
              <a:spcAft>
                <a:spcPct val="0"/>
              </a:spcAft>
              <a:defRPr sz="1200">
                <a:solidFill>
                  <a:schemeClr val="tx1"/>
                </a:solidFill>
                <a:latin typeface="Times New Roman" pitchFamily="18" charset="0"/>
              </a:defRPr>
            </a:lvl6pPr>
            <a:lvl7pPr marL="2971800" indent="-228600" defTabSz="958850" eaLnBrk="0" fontAlgn="base" hangingPunct="0">
              <a:spcBef>
                <a:spcPct val="30000"/>
              </a:spcBef>
              <a:spcAft>
                <a:spcPct val="0"/>
              </a:spcAft>
              <a:defRPr sz="1200">
                <a:solidFill>
                  <a:schemeClr val="tx1"/>
                </a:solidFill>
                <a:latin typeface="Times New Roman" pitchFamily="18" charset="0"/>
              </a:defRPr>
            </a:lvl7pPr>
            <a:lvl8pPr marL="3429000" indent="-228600" defTabSz="958850" eaLnBrk="0" fontAlgn="base" hangingPunct="0">
              <a:spcBef>
                <a:spcPct val="30000"/>
              </a:spcBef>
              <a:spcAft>
                <a:spcPct val="0"/>
              </a:spcAft>
              <a:defRPr sz="1200">
                <a:solidFill>
                  <a:schemeClr val="tx1"/>
                </a:solidFill>
                <a:latin typeface="Times New Roman" pitchFamily="18" charset="0"/>
              </a:defRPr>
            </a:lvl8pPr>
            <a:lvl9pPr marL="3886200" indent="-228600" defTabSz="9588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AC38AC-4438-42BD-9FB7-2FF45F749C1A}" type="slidenum">
              <a:rPr lang="en-US" altLang="en-US" smtClean="0"/>
              <a:pPr eaLnBrk="1" hangingPunct="1">
                <a:spcBef>
                  <a:spcPct val="0"/>
                </a:spcBef>
              </a:pPr>
              <a:t>4</a:t>
            </a:fld>
            <a:endParaRPr lang="en-US" alt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solidFill>
                  <a:srgbClr val="202124"/>
                </a:solidFill>
                <a:effectLst/>
                <a:latin typeface="Calibri" panose="020F0502020204030204" pitchFamily="34" charset="0"/>
              </a:rPr>
              <a:t>Для початку необхідно визначити що ж таке випромінювання. Простими словами, випромінювання - це енергія. У контексті здоров'я та фізики - це енергія, що виділяється атомами у вигляді частинок або променів. Існує багато різних типів випромінювання, включаючи радіохвилі, видиме світло, мікрохвилі та тепло. Медично значимими формами випромінювання є іонізуюче випромінювання. Це випромінювання, яке несе достатньо енергії, щоб фізично прибрати один або більше електронів з іншого нейтрального атома.</a:t>
            </a:r>
            <a:r>
              <a:rPr lang="en-UA" sz="2800" dirty="0">
                <a:effectLst/>
              </a:rPr>
              <a:t> </a:t>
            </a:r>
            <a:endParaRPr lang="en-US" altLang="en-US" dirty="0"/>
          </a:p>
        </p:txBody>
      </p:sp>
    </p:spTree>
    <p:extLst>
      <p:ext uri="{BB962C8B-B14F-4D97-AF65-F5344CB8AC3E}">
        <p14:creationId xmlns:p14="http://schemas.microsoft.com/office/powerpoint/2010/main" val="34746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428625" y="695325"/>
            <a:ext cx="6153150" cy="34623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35038" y="4389438"/>
            <a:ext cx="5140325" cy="4235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56" tIns="46729" rIns="93456" bIns="46729"/>
          <a:lstStyle/>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Іонізуюче випромінювання можна розділити на дві загальні категорії: електромагнітні хвилі та частинки. Електромагнітні хвилі включають рентгенівські та гамма-промені, а частинки включають альфа-частинки, бета-частинки та нейтрони. Існують інші типи частинок, але ці три є основними в контексті радіаційної медицини.</a:t>
            </a:r>
            <a:r>
              <a:rPr lang="en-UA" dirty="0">
                <a:effectLst/>
              </a:rPr>
              <a:t> </a:t>
            </a:r>
            <a:endParaRPr lang="en-US" altLang="en-US" i="1" dirty="0"/>
          </a:p>
        </p:txBody>
      </p:sp>
    </p:spTree>
    <p:extLst>
      <p:ext uri="{BB962C8B-B14F-4D97-AF65-F5344CB8AC3E}">
        <p14:creationId xmlns:p14="http://schemas.microsoft.com/office/powerpoint/2010/main" val="265398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Багато великих важких нуклідів, таких як полоній, уран, радій і торій, розпадаються, випускаючи відносно велику альфа-частинку зі свого ядра. Альфа-частинка - це ядро ​​гелію, або два протони та два нейтрони, які відділились з ядра атома під час розпаду. Великий розмір і подвійний позитивний заряд альфа-частинок не дають їм віддалятись дуже далеко після випромінювання. Альфа-частинки мають діапазон руху в повітрі лише від трьох до п’яти сантиметрів та діапазон від 20 до 80 мікрон, або діаметр в одну чи дві клітини в тканині.</a:t>
            </a:r>
            <a:r>
              <a:rPr lang="en-UA" sz="2800" dirty="0">
                <a:effectLst/>
              </a:rPr>
              <a:t> </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71FB8267-6EB1-4D3A-B19B-C5EF7292BDB7}" type="slidenum">
              <a:rPr lang="en-US" smtClean="0"/>
              <a:pPr>
                <a:defRPr/>
              </a:pPr>
              <a:t>6</a:t>
            </a:fld>
            <a:endParaRPr lang="en-US" dirty="0"/>
          </a:p>
        </p:txBody>
      </p:sp>
    </p:spTree>
    <p:extLst>
      <p:ext uri="{BB962C8B-B14F-4D97-AF65-F5344CB8AC3E}">
        <p14:creationId xmlns:p14="http://schemas.microsoft.com/office/powerpoint/2010/main" val="10266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xfrm>
            <a:off x="3970734" y="8830659"/>
            <a:ext cx="3038145" cy="464205"/>
          </a:xfrm>
          <a:prstGeom prst="rect">
            <a:avLst/>
          </a:prstGeom>
          <a:noFill/>
        </p:spPr>
        <p:txBody>
          <a:bodyPr lIns="88139" tIns="44070" rIns="88139" bIns="44070"/>
          <a:lstStyle>
            <a:lvl1pPr eaLnBrk="0" hangingPunct="0">
              <a:spcBef>
                <a:spcPct val="30000"/>
              </a:spcBef>
              <a:defRPr sz="1200">
                <a:solidFill>
                  <a:schemeClr val="tx1"/>
                </a:solidFill>
                <a:latin typeface="Arial" charset="0"/>
              </a:defRPr>
            </a:lvl1pPr>
            <a:lvl2pPr marL="755914" indent="-290736" eaLnBrk="0" hangingPunct="0">
              <a:spcBef>
                <a:spcPct val="30000"/>
              </a:spcBef>
              <a:defRPr sz="1200">
                <a:solidFill>
                  <a:schemeClr val="tx1"/>
                </a:solidFill>
                <a:latin typeface="Arial" charset="0"/>
              </a:defRPr>
            </a:lvl2pPr>
            <a:lvl3pPr marL="1162945" indent="-232589" eaLnBrk="0" hangingPunct="0">
              <a:spcBef>
                <a:spcPct val="30000"/>
              </a:spcBef>
              <a:defRPr sz="1200">
                <a:solidFill>
                  <a:schemeClr val="tx1"/>
                </a:solidFill>
                <a:latin typeface="Arial" charset="0"/>
              </a:defRPr>
            </a:lvl3pPr>
            <a:lvl4pPr marL="1629654" indent="-232589" eaLnBrk="0" hangingPunct="0">
              <a:spcBef>
                <a:spcPct val="30000"/>
              </a:spcBef>
              <a:defRPr sz="1200">
                <a:solidFill>
                  <a:schemeClr val="tx1"/>
                </a:solidFill>
                <a:latin typeface="Arial" charset="0"/>
              </a:defRPr>
            </a:lvl4pPr>
            <a:lvl5pPr marL="2094832" indent="-232589" eaLnBrk="0" hangingPunct="0">
              <a:spcBef>
                <a:spcPct val="30000"/>
              </a:spcBef>
              <a:defRPr sz="1200">
                <a:solidFill>
                  <a:schemeClr val="tx1"/>
                </a:solidFill>
                <a:latin typeface="Arial" charset="0"/>
              </a:defRPr>
            </a:lvl5pPr>
            <a:lvl6pPr marL="2535527" indent="-232589" eaLnBrk="0" fontAlgn="base" hangingPunct="0">
              <a:spcBef>
                <a:spcPct val="30000"/>
              </a:spcBef>
              <a:spcAft>
                <a:spcPct val="0"/>
              </a:spcAft>
              <a:defRPr sz="1200">
                <a:solidFill>
                  <a:schemeClr val="tx1"/>
                </a:solidFill>
                <a:latin typeface="Arial" charset="0"/>
              </a:defRPr>
            </a:lvl6pPr>
            <a:lvl7pPr marL="2976222" indent="-232589" eaLnBrk="0" fontAlgn="base" hangingPunct="0">
              <a:spcBef>
                <a:spcPct val="30000"/>
              </a:spcBef>
              <a:spcAft>
                <a:spcPct val="0"/>
              </a:spcAft>
              <a:defRPr sz="1200">
                <a:solidFill>
                  <a:schemeClr val="tx1"/>
                </a:solidFill>
                <a:latin typeface="Arial" charset="0"/>
              </a:defRPr>
            </a:lvl7pPr>
            <a:lvl8pPr marL="3416918" indent="-232589" eaLnBrk="0" fontAlgn="base" hangingPunct="0">
              <a:spcBef>
                <a:spcPct val="30000"/>
              </a:spcBef>
              <a:spcAft>
                <a:spcPct val="0"/>
              </a:spcAft>
              <a:defRPr sz="1200">
                <a:solidFill>
                  <a:schemeClr val="tx1"/>
                </a:solidFill>
                <a:latin typeface="Arial" charset="0"/>
              </a:defRPr>
            </a:lvl8pPr>
            <a:lvl9pPr marL="3857613" indent="-23258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0E7F44-7751-43E4-BD8A-0E447ABBF94D}" type="slidenum">
              <a:rPr lang="en-US" altLang="en-US" sz="1300"/>
              <a:pPr eaLnBrk="1" hangingPunct="1">
                <a:spcBef>
                  <a:spcPct val="0"/>
                </a:spcBef>
              </a:pPr>
              <a:t>7</a:t>
            </a:fld>
            <a:endParaRPr lang="en-US" altLang="en-US" sz="1300"/>
          </a:p>
        </p:txBody>
      </p:sp>
      <p:sp>
        <p:nvSpPr>
          <p:cNvPr id="111619" name="Rectangle 2"/>
          <p:cNvSpPr>
            <a:spLocks noGrp="1" noRot="1" noChangeAspect="1" noChangeArrowheads="1" noTextEdit="1"/>
          </p:cNvSpPr>
          <p:nvPr>
            <p:ph type="sldImg"/>
          </p:nvPr>
        </p:nvSpPr>
        <p:spPr>
          <a:xfrm>
            <a:off x="406400" y="698500"/>
            <a:ext cx="6197600" cy="3486150"/>
          </a:xfrm>
          <a:prstGeom prst="rect">
            <a:avLst/>
          </a:prstGeom>
          <a:ln/>
        </p:spPr>
      </p:sp>
      <p:sp>
        <p:nvSpPr>
          <p:cNvPr id="111620" name="Rectangle 3"/>
          <p:cNvSpPr>
            <a:spLocks noGrp="1" noChangeArrowheads="1"/>
          </p:cNvSpPr>
          <p:nvPr>
            <p:ph type="body" idx="1"/>
          </p:nvPr>
        </p:nvSpPr>
        <p:spPr>
          <a:xfrm>
            <a:off x="701345" y="4416099"/>
            <a:ext cx="5607711" cy="4182457"/>
          </a:xfrm>
          <a:prstGeom prst="rect">
            <a:avLst/>
          </a:prstGeom>
          <a:noFill/>
        </p:spPr>
        <p:txBody>
          <a:bodyPr lIns="88139" tIns="44070" rIns="88139" bIns="44070"/>
          <a:lstStyle/>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Вони не можуть проникнути через аркуш паперу або мертвий шар шкіри назовні тіла. Однак їх короткий радіус дії також означає, що альфа-частинки можуть передати значну енергію в одну або дві клітини, в які вони проникають. Це робить радіонукліди, що випромінюють альфа-частинки, серйозною небезпекою, якщо вони потраплять в організм.</a:t>
            </a:r>
            <a:r>
              <a:rPr lang="en-UA" sz="2800" dirty="0">
                <a:effectLst/>
              </a:rPr>
              <a:t> </a:t>
            </a:r>
            <a:endParaRPr lang="en-US" altLang="en-US" dirty="0"/>
          </a:p>
        </p:txBody>
      </p:sp>
    </p:spTree>
    <p:extLst>
      <p:ext uri="{BB962C8B-B14F-4D97-AF65-F5344CB8AC3E}">
        <p14:creationId xmlns:p14="http://schemas.microsoft.com/office/powerpoint/2010/main" val="84975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Times New Roman" pitchFamily="18" charset="0"/>
              </a:defRPr>
            </a:lvl1pPr>
            <a:lvl2pPr marL="742950" indent="-285750" defTabSz="958850" eaLnBrk="0" hangingPunct="0">
              <a:spcBef>
                <a:spcPct val="30000"/>
              </a:spcBef>
              <a:defRPr sz="1200">
                <a:solidFill>
                  <a:schemeClr val="tx1"/>
                </a:solidFill>
                <a:latin typeface="Times New Roman" pitchFamily="18" charset="0"/>
              </a:defRPr>
            </a:lvl2pPr>
            <a:lvl3pPr marL="1143000" indent="-228600" defTabSz="958850" eaLnBrk="0" hangingPunct="0">
              <a:spcBef>
                <a:spcPct val="30000"/>
              </a:spcBef>
              <a:defRPr sz="1200">
                <a:solidFill>
                  <a:schemeClr val="tx1"/>
                </a:solidFill>
                <a:latin typeface="Times New Roman" pitchFamily="18" charset="0"/>
              </a:defRPr>
            </a:lvl3pPr>
            <a:lvl4pPr marL="1600200" indent="-228600" defTabSz="958850" eaLnBrk="0" hangingPunct="0">
              <a:spcBef>
                <a:spcPct val="30000"/>
              </a:spcBef>
              <a:defRPr sz="1200">
                <a:solidFill>
                  <a:schemeClr val="tx1"/>
                </a:solidFill>
                <a:latin typeface="Times New Roman" pitchFamily="18" charset="0"/>
              </a:defRPr>
            </a:lvl4pPr>
            <a:lvl5pPr marL="2057400" indent="-228600" defTabSz="958850" eaLnBrk="0" hangingPunct="0">
              <a:spcBef>
                <a:spcPct val="30000"/>
              </a:spcBef>
              <a:defRPr sz="1200">
                <a:solidFill>
                  <a:schemeClr val="tx1"/>
                </a:solidFill>
                <a:latin typeface="Times New Roman" pitchFamily="18" charset="0"/>
              </a:defRPr>
            </a:lvl5pPr>
            <a:lvl6pPr marL="2514600" indent="-228600" defTabSz="958850" eaLnBrk="0" fontAlgn="base" hangingPunct="0">
              <a:spcBef>
                <a:spcPct val="30000"/>
              </a:spcBef>
              <a:spcAft>
                <a:spcPct val="0"/>
              </a:spcAft>
              <a:defRPr sz="1200">
                <a:solidFill>
                  <a:schemeClr val="tx1"/>
                </a:solidFill>
                <a:latin typeface="Times New Roman" pitchFamily="18" charset="0"/>
              </a:defRPr>
            </a:lvl6pPr>
            <a:lvl7pPr marL="2971800" indent="-228600" defTabSz="958850" eaLnBrk="0" fontAlgn="base" hangingPunct="0">
              <a:spcBef>
                <a:spcPct val="30000"/>
              </a:spcBef>
              <a:spcAft>
                <a:spcPct val="0"/>
              </a:spcAft>
              <a:defRPr sz="1200">
                <a:solidFill>
                  <a:schemeClr val="tx1"/>
                </a:solidFill>
                <a:latin typeface="Times New Roman" pitchFamily="18" charset="0"/>
              </a:defRPr>
            </a:lvl7pPr>
            <a:lvl8pPr marL="3429000" indent="-228600" defTabSz="958850" eaLnBrk="0" fontAlgn="base" hangingPunct="0">
              <a:spcBef>
                <a:spcPct val="30000"/>
              </a:spcBef>
              <a:spcAft>
                <a:spcPct val="0"/>
              </a:spcAft>
              <a:defRPr sz="1200">
                <a:solidFill>
                  <a:schemeClr val="tx1"/>
                </a:solidFill>
                <a:latin typeface="Times New Roman" pitchFamily="18" charset="0"/>
              </a:defRPr>
            </a:lvl8pPr>
            <a:lvl9pPr marL="3886200" indent="-228600" defTabSz="9588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62337DD-C9E8-4DF8-B3ED-D36B4FD8B1CA}" type="slidenum">
              <a:rPr lang="en-US" altLang="en-US" smtClean="0"/>
              <a:pPr eaLnBrk="1" hangingPunct="1">
                <a:spcBef>
                  <a:spcPct val="0"/>
                </a:spcBef>
              </a:pPr>
              <a:t>8</a:t>
            </a:fld>
            <a:endParaRPr lang="en-US" alt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800" dirty="0">
                <a:solidFill>
                  <a:srgbClr val="202124"/>
                </a:solidFill>
                <a:effectLst/>
                <a:latin typeface="Calibri" panose="020F0502020204030204" pitchFamily="34" charset="0"/>
              </a:rPr>
              <a:t>Нестабільні ядра з надто великою кількістю нейтронів можуть розпадатися шляхом перетворення нейтрона на протон з подальшим випромінюванням із ядра дуже маленької негативно зарядженої частинки, яка називається бета-частинкою та антинейтрино. Коли бета-частинки діють на зовнішню частину тіла, вони віддають всю свою енергію в області 10 міліметрів ззовні. Це достатньо глибоко, щоб досягти базального шару клітин шкіри, які активно діляться. Це означає, що велика кількість може завдати серйозної шкоди шкірі. Бета-частинки, які потрапляють всередину тіла, також можуть становити небезпеку, оскільки вони накопичують всю свою енергію в 10 мм тканини.</a:t>
            </a:r>
            <a:r>
              <a:rPr lang="en-UA" sz="2800" dirty="0">
                <a:effectLst/>
              </a:rPr>
              <a:t> </a:t>
            </a:r>
            <a:endParaRPr lang="en-US" altLang="en-US" dirty="0"/>
          </a:p>
          <a:p>
            <a:pPr eaLnBrk="1" hangingPunct="1"/>
            <a:endParaRPr lang="en-US" altLang="en-US" dirty="0"/>
          </a:p>
        </p:txBody>
      </p:sp>
    </p:spTree>
    <p:extLst>
      <p:ext uri="{BB962C8B-B14F-4D97-AF65-F5344CB8AC3E}">
        <p14:creationId xmlns:p14="http://schemas.microsoft.com/office/powerpoint/2010/main" val="1193403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Times New Roman" pitchFamily="18" charset="0"/>
              </a:defRPr>
            </a:lvl1pPr>
            <a:lvl2pPr marL="742950" indent="-285750" defTabSz="958850" eaLnBrk="0" hangingPunct="0">
              <a:spcBef>
                <a:spcPct val="30000"/>
              </a:spcBef>
              <a:defRPr sz="1200">
                <a:solidFill>
                  <a:schemeClr val="tx1"/>
                </a:solidFill>
                <a:latin typeface="Times New Roman" pitchFamily="18" charset="0"/>
              </a:defRPr>
            </a:lvl2pPr>
            <a:lvl3pPr marL="1143000" indent="-228600" defTabSz="958850" eaLnBrk="0" hangingPunct="0">
              <a:spcBef>
                <a:spcPct val="30000"/>
              </a:spcBef>
              <a:defRPr sz="1200">
                <a:solidFill>
                  <a:schemeClr val="tx1"/>
                </a:solidFill>
                <a:latin typeface="Times New Roman" pitchFamily="18" charset="0"/>
              </a:defRPr>
            </a:lvl3pPr>
            <a:lvl4pPr marL="1600200" indent="-228600" defTabSz="958850" eaLnBrk="0" hangingPunct="0">
              <a:spcBef>
                <a:spcPct val="30000"/>
              </a:spcBef>
              <a:defRPr sz="1200">
                <a:solidFill>
                  <a:schemeClr val="tx1"/>
                </a:solidFill>
                <a:latin typeface="Times New Roman" pitchFamily="18" charset="0"/>
              </a:defRPr>
            </a:lvl4pPr>
            <a:lvl5pPr marL="2057400" indent="-228600" defTabSz="958850" eaLnBrk="0" hangingPunct="0">
              <a:spcBef>
                <a:spcPct val="30000"/>
              </a:spcBef>
              <a:defRPr sz="1200">
                <a:solidFill>
                  <a:schemeClr val="tx1"/>
                </a:solidFill>
                <a:latin typeface="Times New Roman" pitchFamily="18" charset="0"/>
              </a:defRPr>
            </a:lvl5pPr>
            <a:lvl6pPr marL="2514600" indent="-228600" defTabSz="958850" eaLnBrk="0" fontAlgn="base" hangingPunct="0">
              <a:spcBef>
                <a:spcPct val="30000"/>
              </a:spcBef>
              <a:spcAft>
                <a:spcPct val="0"/>
              </a:spcAft>
              <a:defRPr sz="1200">
                <a:solidFill>
                  <a:schemeClr val="tx1"/>
                </a:solidFill>
                <a:latin typeface="Times New Roman" pitchFamily="18" charset="0"/>
              </a:defRPr>
            </a:lvl6pPr>
            <a:lvl7pPr marL="2971800" indent="-228600" defTabSz="958850" eaLnBrk="0" fontAlgn="base" hangingPunct="0">
              <a:spcBef>
                <a:spcPct val="30000"/>
              </a:spcBef>
              <a:spcAft>
                <a:spcPct val="0"/>
              </a:spcAft>
              <a:defRPr sz="1200">
                <a:solidFill>
                  <a:schemeClr val="tx1"/>
                </a:solidFill>
                <a:latin typeface="Times New Roman" pitchFamily="18" charset="0"/>
              </a:defRPr>
            </a:lvl7pPr>
            <a:lvl8pPr marL="3429000" indent="-228600" defTabSz="958850" eaLnBrk="0" fontAlgn="base" hangingPunct="0">
              <a:spcBef>
                <a:spcPct val="30000"/>
              </a:spcBef>
              <a:spcAft>
                <a:spcPct val="0"/>
              </a:spcAft>
              <a:defRPr sz="1200">
                <a:solidFill>
                  <a:schemeClr val="tx1"/>
                </a:solidFill>
                <a:latin typeface="Times New Roman" pitchFamily="18" charset="0"/>
              </a:defRPr>
            </a:lvl8pPr>
            <a:lvl9pPr marL="3886200" indent="-228600" defTabSz="9588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11D26F-D93D-4181-A62F-DA98190755E6}" type="slidenum">
              <a:rPr lang="en-US" altLang="en-US" smtClean="0"/>
              <a:pPr eaLnBrk="1" hangingPunct="1">
                <a:spcBef>
                  <a:spcPct val="0"/>
                </a:spcBef>
              </a:pPr>
              <a:t>9</a:t>
            </a:fld>
            <a:endParaRPr lang="en-US" alt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nSpc>
                <a:spcPct val="200000"/>
              </a:lnSpc>
              <a:spcBef>
                <a:spcPts val="0"/>
              </a:spcBef>
              <a:spcAft>
                <a:spcPts val="800"/>
              </a:spcAft>
              <a:buFont typeface="+mj-lt"/>
              <a:buNone/>
            </a:pPr>
            <a:r>
              <a:rPr lang="uk-UA" sz="1800" dirty="0">
                <a:solidFill>
                  <a:srgbClr val="202124"/>
                </a:solidFill>
                <a:effectLst/>
                <a:latin typeface="Calibri" panose="020F0502020204030204" pitchFamily="34" charset="0"/>
              </a:rPr>
              <a:t>Гамма-промені насправді не є формою радіоактивного розпаду, натомість іноді атоми при радіоактивному розпаді залишають надлишкову енергію, і залишаються у збудженому стані. Ядро продукту розпаду далі розпадається, вивільняючи цю надлишкову енергію у формі електромагнітних хвиль. Рентгенівські промені - це електромагнітні промені, які випромінюються з електронних орбіталей атома. Це походження електромагнітних променів є визначальною відмінністю між рентгенівськими та гамма-променями. Гамма-промені випромінюються з ядра, а рентгенівські промені з електронних орбіталей.</a:t>
            </a:r>
            <a:r>
              <a:rPr lang="en-UA" sz="2800" dirty="0">
                <a:effectLst/>
              </a:rPr>
              <a:t> </a:t>
            </a:r>
            <a:endParaRPr lang="en-US" altLang="en-US" dirty="0"/>
          </a:p>
        </p:txBody>
      </p:sp>
    </p:spTree>
    <p:extLst>
      <p:ext uri="{BB962C8B-B14F-4D97-AF65-F5344CB8AC3E}">
        <p14:creationId xmlns:p14="http://schemas.microsoft.com/office/powerpoint/2010/main" val="2099101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2228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4265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311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8"/>
            <a:ext cx="10361588"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3"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3" y="3858611"/>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055385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2"/>
          </p:nvPr>
        </p:nvSpPr>
        <p:spPr>
          <a:xfrm>
            <a:off x="353395" y="857253"/>
            <a:ext cx="11485217" cy="5500688"/>
          </a:xfrm>
        </p:spPr>
        <p:txBody>
          <a:bodyPr>
            <a:normAutofit/>
          </a:bodyPr>
          <a:lstStyle>
            <a:lvl1pPr marL="0" indent="0">
              <a:spcBef>
                <a:spcPts val="1842"/>
              </a:spcBef>
              <a:buFontTx/>
              <a:buNone/>
              <a:defRPr sz="2857"/>
            </a:lvl1pPr>
            <a:lvl2pPr marL="421223" indent="-291505">
              <a:spcBef>
                <a:spcPts val="1228"/>
              </a:spcBef>
              <a:buFont typeface="Arial" pitchFamily="34" charset="0"/>
              <a:buChar char="•"/>
              <a:tabLst/>
              <a:defRPr sz="2666"/>
            </a:lvl2pPr>
            <a:lvl3pPr marL="900748" indent="-317740">
              <a:spcBef>
                <a:spcPts val="1228"/>
              </a:spcBef>
              <a:buFont typeface="Calibri" pitchFamily="34" charset="0"/>
              <a:buChar char="–"/>
              <a:defRPr sz="2476"/>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3"/>
          </p:nvPr>
        </p:nvSpPr>
        <p:spPr/>
        <p:txBody>
          <a:bodyPr/>
          <a:lstStyle>
            <a:lvl1pPr>
              <a:defRPr/>
            </a:lvl1pPr>
          </a:lstStyle>
          <a:p>
            <a:pPr>
              <a:defRPr/>
            </a:pP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D8E1C3CD-F22F-4D84-A171-E8BA4389B2E1}" type="slidenum">
              <a:rPr lang="en-US" altLang="en-US"/>
              <a:pPr>
                <a:defRPr/>
              </a:pPr>
              <a:t>‹#›</a:t>
            </a:fld>
            <a:endParaRPr lang="en-US" altLang="en-US" dirty="0"/>
          </a:p>
        </p:txBody>
      </p:sp>
    </p:spTree>
    <p:extLst>
      <p:ext uri="{BB962C8B-B14F-4D97-AF65-F5344CB8AC3E}">
        <p14:creationId xmlns:p14="http://schemas.microsoft.com/office/powerpoint/2010/main" val="149201616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653466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576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9519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07079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3/27/24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252065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18000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28DBA06-4DCE-5687-8E21-3CCE77887C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6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
        <p:nvSpPr>
          <p:cNvPr id="5" name="Rectangle 4">
            <a:extLst>
              <a:ext uri="{FF2B5EF4-FFF2-40B4-BE49-F238E27FC236}">
                <a16:creationId xmlns:a16="http://schemas.microsoft.com/office/drawing/2014/main" id="{D6843298-9603-9101-23D8-3D63D89E6DC4}"/>
              </a:ext>
            </a:extLst>
          </p:cNvPr>
          <p:cNvSpPr/>
          <p:nvPr userDrawn="1"/>
        </p:nvSpPr>
        <p:spPr>
          <a:xfrm>
            <a:off x="2450237" y="6560598"/>
            <a:ext cx="630314" cy="160877"/>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0074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47063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368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58006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829609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8"/>
            <a:ext cx="10361588"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3"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3" y="3858611"/>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540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6"/>
            <a:ext cx="10361587"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2764" y="1714142"/>
            <a:ext cx="5084032" cy="4152668"/>
          </a:xfrm>
        </p:spPr>
        <p:txBody>
          <a:bodyPr/>
          <a:lstStyle/>
          <a:p>
            <a:pPr lvl="0"/>
            <a:endParaRPr lang="en-US" noProof="0"/>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35622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74642"/>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1"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B348F86-DF68-4E0E-B98E-770AB98F6723}" type="slidenum">
              <a:rPr lang="en-US" altLang="en-US"/>
              <a:pPr/>
              <a:t>‹#›</a:t>
            </a:fld>
            <a:endParaRPr lang="en-US" altLang="en-US"/>
          </a:p>
        </p:txBody>
      </p:sp>
    </p:spTree>
    <p:extLst>
      <p:ext uri="{BB962C8B-B14F-4D97-AF65-F5344CB8AC3E}">
        <p14:creationId xmlns:p14="http://schemas.microsoft.com/office/powerpoint/2010/main" val="99589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2450511"/>
            <a:ext cx="10363200" cy="1362075"/>
          </a:xfrm>
        </p:spPr>
        <p:txBody>
          <a:bodyPr anchorCtr="1">
            <a:noAutofit/>
          </a:bodyPr>
          <a:lstStyle>
            <a:lvl1pPr algn="ctr">
              <a:defRPr sz="4214" b="0" cap="none" baseline="0">
                <a:solidFill>
                  <a:schemeClr val="tx1"/>
                </a:solidFill>
                <a:latin typeface="+mj-lt"/>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48260917-AB9A-4A0E-9662-8871F52BF99A}" type="slidenum">
              <a:rPr lang="en-US" altLang="en-US"/>
              <a:pPr>
                <a:defRPr/>
              </a:pPr>
              <a:t>‹#›</a:t>
            </a:fld>
            <a:endParaRPr lang="en-US" altLang="en-US" dirty="0"/>
          </a:p>
        </p:txBody>
      </p:sp>
    </p:spTree>
    <p:extLst>
      <p:ext uri="{BB962C8B-B14F-4D97-AF65-F5344CB8AC3E}">
        <p14:creationId xmlns:p14="http://schemas.microsoft.com/office/powerpoint/2010/main" val="139372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2"/>
          </p:nvPr>
        </p:nvSpPr>
        <p:spPr>
          <a:xfrm>
            <a:off x="353396" y="857254"/>
            <a:ext cx="11485217" cy="5500688"/>
          </a:xfrm>
        </p:spPr>
        <p:txBody>
          <a:bodyPr>
            <a:normAutofit/>
          </a:bodyPr>
          <a:lstStyle>
            <a:lvl1pPr marL="0" indent="0">
              <a:spcBef>
                <a:spcPts val="1382"/>
              </a:spcBef>
              <a:buFontTx/>
              <a:buNone/>
              <a:defRPr sz="2143"/>
            </a:lvl1pPr>
            <a:lvl2pPr marL="315953" indent="-218653">
              <a:spcBef>
                <a:spcPts val="921"/>
              </a:spcBef>
              <a:buFont typeface="Arial" pitchFamily="34" charset="0"/>
              <a:buChar char="•"/>
              <a:tabLst/>
              <a:defRPr sz="2000"/>
            </a:lvl2pPr>
            <a:lvl3pPr marL="675636" indent="-238332">
              <a:spcBef>
                <a:spcPts val="921"/>
              </a:spcBef>
              <a:buFont typeface="Calibri" pitchFamily="34" charset="0"/>
              <a:buChar char="–"/>
              <a:defRPr sz="1858"/>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3"/>
          </p:nvPr>
        </p:nvSpPr>
        <p:spPr/>
        <p:txBody>
          <a:bodyPr/>
          <a:lstStyle>
            <a:lvl1pPr>
              <a:defRPr/>
            </a:lvl1pPr>
          </a:lstStyle>
          <a:p>
            <a:pPr>
              <a:defRPr/>
            </a:pP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D8E1C3CD-F22F-4D84-A171-E8BA4389B2E1}" type="slidenum">
              <a:rPr lang="en-US" altLang="en-US"/>
              <a:pPr>
                <a:defRPr/>
              </a:pPr>
              <a:t>‹#›</a:t>
            </a:fld>
            <a:endParaRPr lang="en-US" altLang="en-US" dirty="0"/>
          </a:p>
        </p:txBody>
      </p:sp>
    </p:spTree>
    <p:extLst>
      <p:ext uri="{BB962C8B-B14F-4D97-AF65-F5344CB8AC3E}">
        <p14:creationId xmlns:p14="http://schemas.microsoft.com/office/powerpoint/2010/main" val="4455061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4304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81419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3/27/24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99738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7867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C942B-EEA3-427F-8388-6C1AB51CEF95}" type="datetimeFigureOut">
              <a:rPr lang="en-US" smtClean="0"/>
              <a:t>3/27/24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5933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26529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792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3/27/24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45527" y="6478795"/>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Footer Placeholder 4"/>
          <p:cNvSpPr txBox="1">
            <a:spLocks/>
          </p:cNvSpPr>
          <p:nvPr userDrawn="1"/>
        </p:nvSpPr>
        <p:spPr>
          <a:xfrm>
            <a:off x="3671887" y="6454400"/>
            <a:ext cx="4848225" cy="305550"/>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Practical Radiation Physics and Instrumentation</a:t>
            </a:r>
          </a:p>
        </p:txBody>
      </p:sp>
      <p:pic>
        <p:nvPicPr>
          <p:cNvPr id="14" name="Picture 4"/>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Minus 14"/>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31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3/27/24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83239"/>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I-MED</a:t>
            </a:r>
          </a:p>
        </p:txBody>
      </p:sp>
      <p:sp>
        <p:nvSpPr>
          <p:cNvPr id="13" name="Footer Placeholder 4"/>
          <p:cNvSpPr txBox="1">
            <a:spLocks/>
          </p:cNvSpPr>
          <p:nvPr userDrawn="1"/>
        </p:nvSpPr>
        <p:spPr>
          <a:xfrm>
            <a:off x="4267200" y="6483239"/>
            <a:ext cx="41148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Basic Radiation Physics</a:t>
            </a:r>
          </a:p>
        </p:txBody>
      </p:sp>
      <p:pic>
        <p:nvPicPr>
          <p:cNvPr id="14" name="Picture 4"/>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7E652D69-23EC-25B5-FC77-C9E351166C8C}"/>
              </a:ext>
            </a:extLst>
          </p:cNvPr>
          <p:cNvSpPr/>
          <p:nvPr userDrawn="1"/>
        </p:nvSpPr>
        <p:spPr>
          <a:xfrm>
            <a:off x="2325950" y="6483239"/>
            <a:ext cx="736846" cy="254434"/>
          </a:xfrm>
          <a:prstGeom prst="rect">
            <a:avLst/>
          </a:prstGeom>
          <a:solidFill>
            <a:srgbClr val="92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671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17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8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70.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0.png"/><Relationship Id="rId5" Type="http://schemas.openxmlformats.org/officeDocument/2006/relationships/image" Target="../media/image1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1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oleObject" Target="../embeddings/oleObject13.bin"/><Relationship Id="rId2" Type="http://schemas.openxmlformats.org/officeDocument/2006/relationships/audio" Target="../media/media24.mp3"/><Relationship Id="rId16" Type="http://schemas.openxmlformats.org/officeDocument/2006/relationships/oleObject" Target="../embeddings/oleObject12.bin"/><Relationship Id="rId1" Type="http://schemas.microsoft.com/office/2007/relationships/media" Target="../media/media24.mp3"/><Relationship Id="rId6" Type="http://schemas.openxmlformats.org/officeDocument/2006/relationships/image" Target="../media/image26.wmf"/><Relationship Id="rId11" Type="http://schemas.openxmlformats.org/officeDocument/2006/relationships/oleObject" Target="../embeddings/oleObject7.bin"/><Relationship Id="rId5" Type="http://schemas.openxmlformats.org/officeDocument/2006/relationships/oleObject" Target="../embeddings/oleObject2.bin"/><Relationship Id="rId15" Type="http://schemas.openxmlformats.org/officeDocument/2006/relationships/oleObject" Target="../embeddings/oleObject11.bin"/><Relationship Id="rId10" Type="http://schemas.openxmlformats.org/officeDocument/2006/relationships/oleObject" Target="../embeddings/oleObject6.bin"/><Relationship Id="rId4" Type="http://schemas.openxmlformats.org/officeDocument/2006/relationships/notesSlide" Target="../notesSlides/notesSlide24.xml"/><Relationship Id="rId9" Type="http://schemas.openxmlformats.org/officeDocument/2006/relationships/oleObject" Target="../embeddings/oleObject5.bin"/><Relationship Id="rId1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0.xml"/><Relationship Id="rId7" Type="http://schemas.openxmlformats.org/officeDocument/2006/relationships/image" Target="../media/image38.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34.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2.jpe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13.xml"/><Relationship Id="rId7" Type="http://schemas.openxmlformats.org/officeDocument/2006/relationships/image" Target="../media/image90.png"/><Relationship Id="rId12"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0.png"/><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customXml" Target="../ink/ink2.xml"/><Relationship Id="rId4" Type="http://schemas.openxmlformats.org/officeDocument/2006/relationships/notesSlide" Target="../notesSlides/notesSlide6.xml"/><Relationship Id="rId9"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customXml" Target="../ink/ink3.xml"/><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customXml" Target="../ink/ink5.xml"/><Relationship Id="rId4" Type="http://schemas.openxmlformats.org/officeDocument/2006/relationships/notesSlide" Target="../notesSlides/notesSlide8.xml"/><Relationship Id="rId9"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31752"/>
            <a:ext cx="9424924" cy="1259756"/>
          </a:xfrm>
        </p:spPr>
        <p:txBody>
          <a:bodyPr>
            <a:normAutofit fontScale="90000"/>
          </a:bodyPr>
          <a:lstStyle/>
          <a:p>
            <a:r>
              <a:rPr lang="uk-UA" dirty="0"/>
              <a:t>Практична радіаційна фізика та</a:t>
            </a:r>
            <a:r>
              <a:rPr lang="en-US" dirty="0"/>
              <a:t> </a:t>
            </a:r>
            <a:r>
              <a:rPr lang="uk-UA" dirty="0"/>
              <a:t>застосування</a:t>
            </a:r>
            <a:endParaRPr lang="en-US" dirty="0"/>
          </a:p>
        </p:txBody>
      </p:sp>
      <p:pic>
        <p:nvPicPr>
          <p:cNvPr id="3" name="1.mp3">
            <a:hlinkClick r:id="" action="ppaction://media"/>
            <a:extLst>
              <a:ext uri="{FF2B5EF4-FFF2-40B4-BE49-F238E27FC236}">
                <a16:creationId xmlns:a16="http://schemas.microsoft.com/office/drawing/2014/main" id="{82B786D6-A244-133D-C16E-AF888C1738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10837"/>
            <a:ext cx="812800" cy="812800"/>
          </a:xfrm>
          <a:prstGeom prst="rect">
            <a:avLst/>
          </a:prstGeom>
        </p:spPr>
      </p:pic>
    </p:spTree>
    <p:extLst>
      <p:ext uri="{BB962C8B-B14F-4D97-AF65-F5344CB8AC3E}">
        <p14:creationId xmlns:p14="http://schemas.microsoft.com/office/powerpoint/2010/main" val="1576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 y="441089"/>
            <a:ext cx="11618259" cy="1325563"/>
          </a:xfrm>
        </p:spPr>
        <p:txBody>
          <a:bodyPr/>
          <a:lstStyle/>
          <a:p>
            <a:pPr eaLnBrk="1" hangingPunct="1"/>
            <a:r>
              <a:rPr lang="uk-UA" altLang="en-US" dirty="0">
                <a:latin typeface="+mn-lt"/>
              </a:rPr>
              <a:t>Типи радіаційного випро</a:t>
            </a:r>
            <a:r>
              <a:rPr lang="uk-UA" altLang="en-US" dirty="0"/>
              <a:t>мінювання</a:t>
            </a:r>
            <a:r>
              <a:rPr lang="en-US" altLang="en-US" dirty="0">
                <a:latin typeface="+mn-lt"/>
              </a:rPr>
              <a:t> - </a:t>
            </a:r>
            <a:r>
              <a:rPr lang="uk-UA" altLang="en-US" dirty="0"/>
              <a:t>Нейтрони</a:t>
            </a:r>
            <a:endParaRPr lang="en-US" altLang="en-US" dirty="0">
              <a:latin typeface="+mn-lt"/>
            </a:endParaRPr>
          </a:p>
        </p:txBody>
      </p:sp>
      <p:sp>
        <p:nvSpPr>
          <p:cNvPr id="70659" name="Content Placeholder 5"/>
          <p:cNvSpPr>
            <a:spLocks noGrp="1"/>
          </p:cNvSpPr>
          <p:nvPr>
            <p:ph idx="1"/>
          </p:nvPr>
        </p:nvSpPr>
        <p:spPr/>
        <p:txBody>
          <a:bodyPr>
            <a:normAutofit lnSpcReduction="10000"/>
          </a:bodyPr>
          <a:lstStyle/>
          <a:p>
            <a:pPr>
              <a:buClr>
                <a:schemeClr val="tx1"/>
              </a:buClr>
            </a:pPr>
            <a:r>
              <a:rPr lang="uk-UA" altLang="en-US" sz="3199" dirty="0">
                <a:solidFill>
                  <a:schemeClr val="accent1"/>
                </a:solidFill>
              </a:rPr>
              <a:t>Нейтрони </a:t>
            </a:r>
            <a:r>
              <a:rPr lang="uk-UA" sz="3200" dirty="0"/>
              <a:t>можуть виділятися під час розпаду</a:t>
            </a:r>
            <a:r>
              <a:rPr lang="en-US" altLang="en-US" sz="3200" dirty="0"/>
              <a:t> </a:t>
            </a:r>
            <a:endParaRPr lang="en-US" altLang="en-US" sz="3199" dirty="0">
              <a:solidFill>
                <a:schemeClr val="accent1"/>
              </a:solidFill>
            </a:endParaRPr>
          </a:p>
          <a:p>
            <a:pPr eaLnBrk="1" hangingPunct="1">
              <a:buClr>
                <a:schemeClr val="tx1"/>
              </a:buClr>
            </a:pPr>
            <a:r>
              <a:rPr lang="uk-UA" altLang="en-US" sz="3199" dirty="0">
                <a:solidFill>
                  <a:schemeClr val="accent1"/>
                </a:solidFill>
              </a:rPr>
              <a:t>Нейтрони</a:t>
            </a:r>
            <a:r>
              <a:rPr lang="en-US" altLang="en-US" sz="3199" dirty="0"/>
              <a:t> </a:t>
            </a:r>
            <a:r>
              <a:rPr lang="uk-UA" sz="3200" dirty="0"/>
              <a:t>не мають електричного заряду, але мають масу</a:t>
            </a:r>
          </a:p>
          <a:p>
            <a:pPr eaLnBrk="1" hangingPunct="1">
              <a:buClr>
                <a:schemeClr val="tx1"/>
              </a:buClr>
            </a:pPr>
            <a:r>
              <a:rPr lang="uk-UA" altLang="en-US" sz="3199" dirty="0">
                <a:solidFill>
                  <a:schemeClr val="accent1"/>
                </a:solidFill>
              </a:rPr>
              <a:t>Нейтрони</a:t>
            </a:r>
            <a:r>
              <a:rPr lang="en-US" altLang="en-US" sz="3200" dirty="0">
                <a:solidFill>
                  <a:schemeClr val="accent1"/>
                </a:solidFill>
              </a:rPr>
              <a:t>,</a:t>
            </a:r>
            <a:r>
              <a:rPr lang="en-US" altLang="en-US" sz="3200" dirty="0"/>
              <a:t> </a:t>
            </a:r>
            <a:r>
              <a:rPr lang="uk-UA" sz="3200" dirty="0"/>
              <a:t>як гамма-промені та рентгенівські промені, можуть переміщуватись на великі відстані в повітрі</a:t>
            </a:r>
          </a:p>
          <a:p>
            <a:pPr marL="0" indent="0" eaLnBrk="1" hangingPunct="1">
              <a:buClr>
                <a:schemeClr val="tx1"/>
              </a:buClr>
              <a:buNone/>
            </a:pPr>
            <a:r>
              <a:rPr lang="uk-UA" altLang="en-US" dirty="0"/>
              <a:t>Типові джерела нейтронів</a:t>
            </a:r>
            <a:r>
              <a:rPr lang="en-US" altLang="en-US" sz="3600" dirty="0"/>
              <a:t>:</a:t>
            </a:r>
          </a:p>
          <a:p>
            <a:pPr lvl="2">
              <a:spcBef>
                <a:spcPts val="571"/>
              </a:spcBef>
            </a:pPr>
            <a:r>
              <a:rPr lang="en-US" altLang="en-US" sz="3500" dirty="0"/>
              <a:t>Cf-252</a:t>
            </a:r>
          </a:p>
          <a:p>
            <a:pPr lvl="2">
              <a:spcBef>
                <a:spcPts val="571"/>
              </a:spcBef>
            </a:pPr>
            <a:r>
              <a:rPr lang="en-US" altLang="en-US" sz="3500" dirty="0"/>
              <a:t>Am-Be </a:t>
            </a:r>
          </a:p>
          <a:p>
            <a:pPr lvl="2">
              <a:spcBef>
                <a:spcPts val="571"/>
              </a:spcBef>
            </a:pPr>
            <a:r>
              <a:rPr lang="en-US" altLang="en-US" sz="3500" dirty="0"/>
              <a:t>Pu-Be</a:t>
            </a:r>
          </a:p>
          <a:p>
            <a:pPr>
              <a:spcBef>
                <a:spcPts val="3070"/>
              </a:spcBef>
            </a:pPr>
            <a:endParaRPr lang="en-US" altLang="en-US" sz="3200" dirty="0"/>
          </a:p>
          <a:p>
            <a:pPr>
              <a:spcBef>
                <a:spcPts val="3070"/>
              </a:spcBef>
            </a:pPr>
            <a:endParaRPr lang="en-US" altLang="en-US" sz="3199" dirty="0"/>
          </a:p>
        </p:txBody>
      </p:sp>
      <p:pic>
        <p:nvPicPr>
          <p:cNvPr id="3" name="10">
            <a:hlinkClick r:id="" action="ppaction://media"/>
            <a:extLst>
              <a:ext uri="{FF2B5EF4-FFF2-40B4-BE49-F238E27FC236}">
                <a16:creationId xmlns:a16="http://schemas.microsoft.com/office/drawing/2014/main" id="{13E78B52-1ACA-B655-B496-C01CA81E05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6483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5527-E86F-4CD8-A805-6B848744C5FD}"/>
              </a:ext>
            </a:extLst>
          </p:cNvPr>
          <p:cNvSpPr>
            <a:spLocks noGrp="1"/>
          </p:cNvSpPr>
          <p:nvPr>
            <p:ph type="title"/>
          </p:nvPr>
        </p:nvSpPr>
        <p:spPr>
          <a:xfrm>
            <a:off x="39278" y="440708"/>
            <a:ext cx="10515600" cy="1325563"/>
          </a:xfrm>
        </p:spPr>
        <p:txBody>
          <a:bodyPr/>
          <a:lstStyle/>
          <a:p>
            <a:r>
              <a:rPr lang="uk-UA" dirty="0"/>
              <a:t>Одиниці вимірювання</a:t>
            </a:r>
            <a:endParaRPr lang="en-US" dirty="0"/>
          </a:p>
        </p:txBody>
      </p:sp>
      <p:sp>
        <p:nvSpPr>
          <p:cNvPr id="4" name="Slide Number Placeholder 3">
            <a:extLst>
              <a:ext uri="{FF2B5EF4-FFF2-40B4-BE49-F238E27FC236}">
                <a16:creationId xmlns:a16="http://schemas.microsoft.com/office/drawing/2014/main" id="{A7B2E92E-3DA3-4CFE-9D07-AAF9A5E4CC2C}"/>
              </a:ext>
            </a:extLst>
          </p:cNvPr>
          <p:cNvSpPr>
            <a:spLocks noGrp="1"/>
          </p:cNvSpPr>
          <p:nvPr>
            <p:ph type="sldNum" sz="quarter" idx="14"/>
          </p:nvPr>
        </p:nvSpPr>
        <p:spPr/>
        <p:txBody>
          <a:bodyPr/>
          <a:lstStyle/>
          <a:p>
            <a:pPr>
              <a:defRPr/>
            </a:pPr>
            <a:fld id="{D8E1C3CD-F22F-4D84-A171-E8BA4389B2E1}" type="slidenum">
              <a:rPr lang="en-US" altLang="en-US" smtClean="0"/>
              <a:pPr>
                <a:defRPr/>
              </a:pPr>
              <a:t>11</a:t>
            </a:fld>
            <a:endParaRPr lang="en-US" altLang="en-US" dirty="0"/>
          </a:p>
        </p:txBody>
      </p:sp>
      <p:graphicFrame>
        <p:nvGraphicFramePr>
          <p:cNvPr id="5" name="Object 10">
            <a:extLst>
              <a:ext uri="{FF2B5EF4-FFF2-40B4-BE49-F238E27FC236}">
                <a16:creationId xmlns:a16="http://schemas.microsoft.com/office/drawing/2014/main" id="{9B96C898-3B26-45B2-871F-933B6147988C}"/>
              </a:ext>
            </a:extLst>
          </p:cNvPr>
          <p:cNvGraphicFramePr>
            <a:graphicFrameLocks noChangeAspect="1"/>
          </p:cNvGraphicFramePr>
          <p:nvPr/>
        </p:nvGraphicFramePr>
        <p:xfrm>
          <a:off x="4988567" y="1209270"/>
          <a:ext cx="2568249" cy="3995738"/>
        </p:xfrm>
        <a:graphic>
          <a:graphicData uri="http://schemas.openxmlformats.org/presentationml/2006/ole">
            <mc:AlternateContent xmlns:mc="http://schemas.openxmlformats.org/markup-compatibility/2006">
              <mc:Choice xmlns:v="urn:schemas-microsoft-com:vml" Requires="v">
                <p:oleObj name="Clip" r:id="rId5" imgW="1857600" imgH="3995640" progId="">
                  <p:embed/>
                </p:oleObj>
              </mc:Choice>
              <mc:Fallback>
                <p:oleObj name="Clip" r:id="rId5" imgW="1857600" imgH="3995640" progId="">
                  <p:embed/>
                  <p:pic>
                    <p:nvPicPr>
                      <p:cNvPr id="5" name="Object 10">
                        <a:extLst>
                          <a:ext uri="{FF2B5EF4-FFF2-40B4-BE49-F238E27FC236}">
                            <a16:creationId xmlns:a16="http://schemas.microsoft.com/office/drawing/2014/main" id="{9B96C898-3B26-45B2-871F-933B61479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8567" y="1209270"/>
                        <a:ext cx="2568249" cy="3995738"/>
                      </a:xfrm>
                      <a:prstGeom prst="rect">
                        <a:avLst/>
                      </a:prstGeom>
                      <a:noFill/>
                    </p:spPr>
                  </p:pic>
                </p:oleObj>
              </mc:Fallback>
            </mc:AlternateContent>
          </a:graphicData>
        </a:graphic>
      </p:graphicFrame>
      <p:sp>
        <p:nvSpPr>
          <p:cNvPr id="6" name="Arc 11">
            <a:extLst>
              <a:ext uri="{FF2B5EF4-FFF2-40B4-BE49-F238E27FC236}">
                <a16:creationId xmlns:a16="http://schemas.microsoft.com/office/drawing/2014/main" id="{6D6FC6DD-1DAF-4F3C-9160-7DF13027327C}"/>
              </a:ext>
            </a:extLst>
          </p:cNvPr>
          <p:cNvSpPr>
            <a:spLocks/>
          </p:cNvSpPr>
          <p:nvPr/>
        </p:nvSpPr>
        <p:spPr bwMode="auto">
          <a:xfrm rot="18660000">
            <a:off x="4255252" y="2992252"/>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 name="Arc 12">
            <a:extLst>
              <a:ext uri="{FF2B5EF4-FFF2-40B4-BE49-F238E27FC236}">
                <a16:creationId xmlns:a16="http://schemas.microsoft.com/office/drawing/2014/main" id="{8D93E5E6-A0DF-4FF8-91F2-A093D5D2CCA4}"/>
              </a:ext>
            </a:extLst>
          </p:cNvPr>
          <p:cNvSpPr>
            <a:spLocks/>
          </p:cNvSpPr>
          <p:nvPr/>
        </p:nvSpPr>
        <p:spPr bwMode="auto">
          <a:xfrm rot="18660000">
            <a:off x="4433530" y="2927165"/>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8" name="Arc 13">
            <a:extLst>
              <a:ext uri="{FF2B5EF4-FFF2-40B4-BE49-F238E27FC236}">
                <a16:creationId xmlns:a16="http://schemas.microsoft.com/office/drawing/2014/main" id="{75F67ED3-7DB7-41DB-A7E6-867B68FC20D3}"/>
              </a:ext>
            </a:extLst>
          </p:cNvPr>
          <p:cNvSpPr>
            <a:spLocks/>
          </p:cNvSpPr>
          <p:nvPr/>
        </p:nvSpPr>
        <p:spPr bwMode="auto">
          <a:xfrm rot="18660000">
            <a:off x="4615300" y="291684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9" name="Arc 14">
            <a:extLst>
              <a:ext uri="{FF2B5EF4-FFF2-40B4-BE49-F238E27FC236}">
                <a16:creationId xmlns:a16="http://schemas.microsoft.com/office/drawing/2014/main" id="{3A76B87E-3514-457D-8F0D-AC381EA942E5}"/>
              </a:ext>
            </a:extLst>
          </p:cNvPr>
          <p:cNvSpPr>
            <a:spLocks/>
          </p:cNvSpPr>
          <p:nvPr/>
        </p:nvSpPr>
        <p:spPr bwMode="auto">
          <a:xfrm rot="18660000">
            <a:off x="4801830" y="2850964"/>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0" name="Arc 15">
            <a:extLst>
              <a:ext uri="{FF2B5EF4-FFF2-40B4-BE49-F238E27FC236}">
                <a16:creationId xmlns:a16="http://schemas.microsoft.com/office/drawing/2014/main" id="{0F26E6E0-2C2D-4CA9-AE3E-8E778F5D38EF}"/>
              </a:ext>
            </a:extLst>
          </p:cNvPr>
          <p:cNvSpPr>
            <a:spLocks/>
          </p:cNvSpPr>
          <p:nvPr/>
        </p:nvSpPr>
        <p:spPr bwMode="auto">
          <a:xfrm rot="18660000">
            <a:off x="4985187" y="2840645"/>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1" name="Arc 16">
            <a:extLst>
              <a:ext uri="{FF2B5EF4-FFF2-40B4-BE49-F238E27FC236}">
                <a16:creationId xmlns:a16="http://schemas.microsoft.com/office/drawing/2014/main" id="{7FBD6A58-075A-4897-B3E9-4501FA7CE33A}"/>
              </a:ext>
            </a:extLst>
          </p:cNvPr>
          <p:cNvSpPr>
            <a:spLocks/>
          </p:cNvSpPr>
          <p:nvPr/>
        </p:nvSpPr>
        <p:spPr bwMode="auto">
          <a:xfrm rot="18660000">
            <a:off x="5172512" y="2777146"/>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2" name="Arc 17">
            <a:extLst>
              <a:ext uri="{FF2B5EF4-FFF2-40B4-BE49-F238E27FC236}">
                <a16:creationId xmlns:a16="http://schemas.microsoft.com/office/drawing/2014/main" id="{1897C802-51B5-4900-825D-0C9B6ECB6827}"/>
              </a:ext>
            </a:extLst>
          </p:cNvPr>
          <p:cNvSpPr>
            <a:spLocks/>
          </p:cNvSpPr>
          <p:nvPr/>
        </p:nvSpPr>
        <p:spPr bwMode="auto">
          <a:xfrm rot="18660000">
            <a:off x="5353487" y="276444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13" name="Arc 18">
            <a:extLst>
              <a:ext uri="{FF2B5EF4-FFF2-40B4-BE49-F238E27FC236}">
                <a16:creationId xmlns:a16="http://schemas.microsoft.com/office/drawing/2014/main" id="{4CD337BA-6EA2-440E-9544-E2E9CDB96D4A}"/>
              </a:ext>
            </a:extLst>
          </p:cNvPr>
          <p:cNvSpPr>
            <a:spLocks/>
          </p:cNvSpPr>
          <p:nvPr/>
        </p:nvSpPr>
        <p:spPr bwMode="auto">
          <a:xfrm rot="18660000">
            <a:off x="5543987" y="2700945"/>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4" name="Arc 19">
            <a:extLst>
              <a:ext uri="{FF2B5EF4-FFF2-40B4-BE49-F238E27FC236}">
                <a16:creationId xmlns:a16="http://schemas.microsoft.com/office/drawing/2014/main" id="{4976388E-94AD-40F3-8459-293EBBD7DE8F}"/>
              </a:ext>
            </a:extLst>
          </p:cNvPr>
          <p:cNvSpPr>
            <a:spLocks/>
          </p:cNvSpPr>
          <p:nvPr/>
        </p:nvSpPr>
        <p:spPr bwMode="auto">
          <a:xfrm rot="18660000">
            <a:off x="5739251" y="2673958"/>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5" name="Arc 20">
            <a:extLst>
              <a:ext uri="{FF2B5EF4-FFF2-40B4-BE49-F238E27FC236}">
                <a16:creationId xmlns:a16="http://schemas.microsoft.com/office/drawing/2014/main" id="{8DC2D4A3-4598-46AA-A2C1-D0E479920FED}"/>
              </a:ext>
            </a:extLst>
          </p:cNvPr>
          <p:cNvSpPr>
            <a:spLocks/>
          </p:cNvSpPr>
          <p:nvPr/>
        </p:nvSpPr>
        <p:spPr bwMode="auto">
          <a:xfrm rot="18660000">
            <a:off x="5924987" y="2608871"/>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6" name="Arc 21">
            <a:extLst>
              <a:ext uri="{FF2B5EF4-FFF2-40B4-BE49-F238E27FC236}">
                <a16:creationId xmlns:a16="http://schemas.microsoft.com/office/drawing/2014/main" id="{F6698089-DA52-4459-84D9-AA7173948AD1}"/>
              </a:ext>
            </a:extLst>
          </p:cNvPr>
          <p:cNvSpPr>
            <a:spLocks/>
          </p:cNvSpPr>
          <p:nvPr/>
        </p:nvSpPr>
        <p:spPr bwMode="auto">
          <a:xfrm rot="18660000">
            <a:off x="6109137" y="2596170"/>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17" name="Arc 22">
            <a:extLst>
              <a:ext uri="{FF2B5EF4-FFF2-40B4-BE49-F238E27FC236}">
                <a16:creationId xmlns:a16="http://schemas.microsoft.com/office/drawing/2014/main" id="{F6F425AD-F1B5-44DE-872A-E67A852254B7}"/>
              </a:ext>
            </a:extLst>
          </p:cNvPr>
          <p:cNvSpPr>
            <a:spLocks/>
          </p:cNvSpPr>
          <p:nvPr/>
        </p:nvSpPr>
        <p:spPr bwMode="auto">
          <a:xfrm rot="18660000">
            <a:off x="6294874" y="2534259"/>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8" name="Arc 23">
            <a:extLst>
              <a:ext uri="{FF2B5EF4-FFF2-40B4-BE49-F238E27FC236}">
                <a16:creationId xmlns:a16="http://schemas.microsoft.com/office/drawing/2014/main" id="{7D680591-A455-4F61-BF90-7F88CCC3E635}"/>
              </a:ext>
            </a:extLst>
          </p:cNvPr>
          <p:cNvSpPr>
            <a:spLocks/>
          </p:cNvSpPr>
          <p:nvPr/>
        </p:nvSpPr>
        <p:spPr bwMode="auto">
          <a:xfrm rot="18660000">
            <a:off x="6475056" y="2520763"/>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9" name="Arc 24">
            <a:extLst>
              <a:ext uri="{FF2B5EF4-FFF2-40B4-BE49-F238E27FC236}">
                <a16:creationId xmlns:a16="http://schemas.microsoft.com/office/drawing/2014/main" id="{764E40FF-95A9-4957-A30E-E2F84F24D5A9}"/>
              </a:ext>
            </a:extLst>
          </p:cNvPr>
          <p:cNvSpPr>
            <a:spLocks/>
          </p:cNvSpPr>
          <p:nvPr/>
        </p:nvSpPr>
        <p:spPr bwMode="auto">
          <a:xfrm rot="18660000">
            <a:off x="6663968" y="2455678"/>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0" name="Arc 25">
            <a:extLst>
              <a:ext uri="{FF2B5EF4-FFF2-40B4-BE49-F238E27FC236}">
                <a16:creationId xmlns:a16="http://schemas.microsoft.com/office/drawing/2014/main" id="{DDA34CF1-8D2A-4BDA-9135-3CB9A26A7541}"/>
              </a:ext>
            </a:extLst>
          </p:cNvPr>
          <p:cNvSpPr>
            <a:spLocks/>
          </p:cNvSpPr>
          <p:nvPr/>
        </p:nvSpPr>
        <p:spPr bwMode="auto">
          <a:xfrm rot="18660000">
            <a:off x="6845737" y="2443770"/>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1" name="Arc 26">
            <a:extLst>
              <a:ext uri="{FF2B5EF4-FFF2-40B4-BE49-F238E27FC236}">
                <a16:creationId xmlns:a16="http://schemas.microsoft.com/office/drawing/2014/main" id="{31D6F593-C0C7-4256-A88F-41FBB109B706}"/>
              </a:ext>
            </a:extLst>
          </p:cNvPr>
          <p:cNvSpPr>
            <a:spLocks/>
          </p:cNvSpPr>
          <p:nvPr/>
        </p:nvSpPr>
        <p:spPr bwMode="auto">
          <a:xfrm rot="18660000">
            <a:off x="7031474" y="2381859"/>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type="triangle" w="med" len="me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2" name="Arc 27">
            <a:extLst>
              <a:ext uri="{FF2B5EF4-FFF2-40B4-BE49-F238E27FC236}">
                <a16:creationId xmlns:a16="http://schemas.microsoft.com/office/drawing/2014/main" id="{B08F1F54-E9B4-4F16-8436-F094051C4E65}"/>
              </a:ext>
            </a:extLst>
          </p:cNvPr>
          <p:cNvSpPr>
            <a:spLocks/>
          </p:cNvSpPr>
          <p:nvPr/>
        </p:nvSpPr>
        <p:spPr bwMode="auto">
          <a:xfrm rot="19020000">
            <a:off x="4309227" y="3073214"/>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3" name="Arc 28">
            <a:extLst>
              <a:ext uri="{FF2B5EF4-FFF2-40B4-BE49-F238E27FC236}">
                <a16:creationId xmlns:a16="http://schemas.microsoft.com/office/drawing/2014/main" id="{5325CB82-A1FA-4447-ACD8-634CE0B1E98C}"/>
              </a:ext>
            </a:extLst>
          </p:cNvPr>
          <p:cNvSpPr>
            <a:spLocks/>
          </p:cNvSpPr>
          <p:nvPr/>
        </p:nvSpPr>
        <p:spPr bwMode="auto">
          <a:xfrm rot="19020000">
            <a:off x="4490680" y="3028765"/>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4" name="Arc 29">
            <a:extLst>
              <a:ext uri="{FF2B5EF4-FFF2-40B4-BE49-F238E27FC236}">
                <a16:creationId xmlns:a16="http://schemas.microsoft.com/office/drawing/2014/main" id="{2225830C-697F-4E22-9865-B25B1A062614}"/>
              </a:ext>
            </a:extLst>
          </p:cNvPr>
          <p:cNvSpPr>
            <a:spLocks/>
          </p:cNvSpPr>
          <p:nvPr/>
        </p:nvSpPr>
        <p:spPr bwMode="auto">
          <a:xfrm rot="19020000">
            <a:off x="4563608" y="3049929"/>
            <a:ext cx="206142" cy="107442"/>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5" name="Arc 30">
            <a:extLst>
              <a:ext uri="{FF2B5EF4-FFF2-40B4-BE49-F238E27FC236}">
                <a16:creationId xmlns:a16="http://schemas.microsoft.com/office/drawing/2014/main" id="{CA7EC580-CF3D-4E61-9B4D-A2E09ECCFB1C}"/>
              </a:ext>
            </a:extLst>
          </p:cNvPr>
          <p:cNvSpPr>
            <a:spLocks/>
          </p:cNvSpPr>
          <p:nvPr/>
        </p:nvSpPr>
        <p:spPr bwMode="auto">
          <a:xfrm rot="19020000">
            <a:off x="4820624" y="2947598"/>
            <a:ext cx="192843" cy="181326"/>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6" name="Arc 31">
            <a:extLst>
              <a:ext uri="{FF2B5EF4-FFF2-40B4-BE49-F238E27FC236}">
                <a16:creationId xmlns:a16="http://schemas.microsoft.com/office/drawing/2014/main" id="{68552B10-58C9-4B1F-8AE0-DF96D0FE3CE6}"/>
              </a:ext>
            </a:extLst>
          </p:cNvPr>
          <p:cNvSpPr>
            <a:spLocks/>
          </p:cNvSpPr>
          <p:nvPr/>
        </p:nvSpPr>
        <p:spPr bwMode="auto">
          <a:xfrm rot="19020000">
            <a:off x="5047893" y="3000189"/>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7" name="Arc 32">
            <a:extLst>
              <a:ext uri="{FF2B5EF4-FFF2-40B4-BE49-F238E27FC236}">
                <a16:creationId xmlns:a16="http://schemas.microsoft.com/office/drawing/2014/main" id="{49E5082D-6741-400E-B1FD-FD4CD200EC72}"/>
              </a:ext>
            </a:extLst>
          </p:cNvPr>
          <p:cNvSpPr>
            <a:spLocks/>
          </p:cNvSpPr>
          <p:nvPr/>
        </p:nvSpPr>
        <p:spPr bwMode="auto">
          <a:xfrm rot="19020000">
            <a:off x="5241568" y="29557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8" name="Arc 33">
            <a:extLst>
              <a:ext uri="{FF2B5EF4-FFF2-40B4-BE49-F238E27FC236}">
                <a16:creationId xmlns:a16="http://schemas.microsoft.com/office/drawing/2014/main" id="{C8EF3D5F-E961-47E5-8217-D2F1B186EC1F}"/>
              </a:ext>
            </a:extLst>
          </p:cNvPr>
          <p:cNvSpPr>
            <a:spLocks/>
          </p:cNvSpPr>
          <p:nvPr/>
        </p:nvSpPr>
        <p:spPr bwMode="auto">
          <a:xfrm rot="19020000">
            <a:off x="5425718" y="2962088"/>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9" name="Arc 34">
            <a:extLst>
              <a:ext uri="{FF2B5EF4-FFF2-40B4-BE49-F238E27FC236}">
                <a16:creationId xmlns:a16="http://schemas.microsoft.com/office/drawing/2014/main" id="{DA3FCFA1-8A4A-44A4-BA08-C52D6ACD8A6B}"/>
              </a:ext>
            </a:extLst>
          </p:cNvPr>
          <p:cNvSpPr>
            <a:spLocks/>
          </p:cNvSpPr>
          <p:nvPr/>
        </p:nvSpPr>
        <p:spPr bwMode="auto">
          <a:xfrm rot="19020000">
            <a:off x="5617805" y="2917639"/>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0" name="Arc 35">
            <a:extLst>
              <a:ext uri="{FF2B5EF4-FFF2-40B4-BE49-F238E27FC236}">
                <a16:creationId xmlns:a16="http://schemas.microsoft.com/office/drawing/2014/main" id="{E3C0FD77-4A68-490D-92C5-B2C4B2ADB086}"/>
              </a:ext>
            </a:extLst>
          </p:cNvPr>
          <p:cNvSpPr>
            <a:spLocks/>
          </p:cNvSpPr>
          <p:nvPr/>
        </p:nvSpPr>
        <p:spPr bwMode="auto">
          <a:xfrm rot="19020000">
            <a:off x="5816243" y="2911288"/>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1" name="Arc 36">
            <a:extLst>
              <a:ext uri="{FF2B5EF4-FFF2-40B4-BE49-F238E27FC236}">
                <a16:creationId xmlns:a16="http://schemas.microsoft.com/office/drawing/2014/main" id="{38A4D654-9C1D-45AC-9EEB-A9AAD40BD22E}"/>
              </a:ext>
            </a:extLst>
          </p:cNvPr>
          <p:cNvSpPr>
            <a:spLocks/>
          </p:cNvSpPr>
          <p:nvPr/>
        </p:nvSpPr>
        <p:spPr bwMode="auto">
          <a:xfrm rot="19020000">
            <a:off x="6008330" y="2866839"/>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2" name="Arc 37">
            <a:extLst>
              <a:ext uri="{FF2B5EF4-FFF2-40B4-BE49-F238E27FC236}">
                <a16:creationId xmlns:a16="http://schemas.microsoft.com/office/drawing/2014/main" id="{C5E56F95-EA1E-4722-9FC8-EDBA9BFA747D}"/>
              </a:ext>
            </a:extLst>
          </p:cNvPr>
          <p:cNvSpPr>
            <a:spLocks/>
          </p:cNvSpPr>
          <p:nvPr/>
        </p:nvSpPr>
        <p:spPr bwMode="auto">
          <a:xfrm rot="19020000">
            <a:off x="6192482" y="2873188"/>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3" name="Arc 39">
            <a:extLst>
              <a:ext uri="{FF2B5EF4-FFF2-40B4-BE49-F238E27FC236}">
                <a16:creationId xmlns:a16="http://schemas.microsoft.com/office/drawing/2014/main" id="{2FA51614-C4EA-492B-B524-0842E14A8EA6}"/>
              </a:ext>
            </a:extLst>
          </p:cNvPr>
          <p:cNvSpPr>
            <a:spLocks/>
          </p:cNvSpPr>
          <p:nvPr/>
        </p:nvSpPr>
        <p:spPr bwMode="auto">
          <a:xfrm rot="19380000">
            <a:off x="4301289" y="3152588"/>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4" name="Arc 40">
            <a:extLst>
              <a:ext uri="{FF2B5EF4-FFF2-40B4-BE49-F238E27FC236}">
                <a16:creationId xmlns:a16="http://schemas.microsoft.com/office/drawing/2014/main" id="{DAA1E001-61D2-4E4D-B7BB-225F636C90B1}"/>
              </a:ext>
            </a:extLst>
          </p:cNvPr>
          <p:cNvSpPr>
            <a:spLocks/>
          </p:cNvSpPr>
          <p:nvPr/>
        </p:nvSpPr>
        <p:spPr bwMode="auto">
          <a:xfrm rot="19380000">
            <a:off x="4484330" y="3127190"/>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5" name="Arc 41">
            <a:extLst>
              <a:ext uri="{FF2B5EF4-FFF2-40B4-BE49-F238E27FC236}">
                <a16:creationId xmlns:a16="http://schemas.microsoft.com/office/drawing/2014/main" id="{77CBA09B-3389-4780-A04D-8487933775D4}"/>
              </a:ext>
            </a:extLst>
          </p:cNvPr>
          <p:cNvSpPr>
            <a:spLocks/>
          </p:cNvSpPr>
          <p:nvPr/>
        </p:nvSpPr>
        <p:spPr bwMode="auto">
          <a:xfrm rot="19380000">
            <a:off x="4666893" y="315576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6" name="Arc 42">
            <a:extLst>
              <a:ext uri="{FF2B5EF4-FFF2-40B4-BE49-F238E27FC236}">
                <a16:creationId xmlns:a16="http://schemas.microsoft.com/office/drawing/2014/main" id="{F3EF5A97-44C8-404D-9C5D-F4A349D4FC26}"/>
              </a:ext>
            </a:extLst>
          </p:cNvPr>
          <p:cNvSpPr>
            <a:spLocks/>
          </p:cNvSpPr>
          <p:nvPr/>
        </p:nvSpPr>
        <p:spPr bwMode="auto">
          <a:xfrm rot="19380000">
            <a:off x="4862155" y="3128777"/>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7" name="Arc 43">
            <a:extLst>
              <a:ext uri="{FF2B5EF4-FFF2-40B4-BE49-F238E27FC236}">
                <a16:creationId xmlns:a16="http://schemas.microsoft.com/office/drawing/2014/main" id="{5D0F9B87-E426-4513-B0EB-FAA853D873A4}"/>
              </a:ext>
            </a:extLst>
          </p:cNvPr>
          <p:cNvSpPr>
            <a:spLocks/>
          </p:cNvSpPr>
          <p:nvPr/>
        </p:nvSpPr>
        <p:spPr bwMode="auto">
          <a:xfrm rot="19380000">
            <a:off x="5044718" y="3157351"/>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8" name="Arc 44">
            <a:extLst>
              <a:ext uri="{FF2B5EF4-FFF2-40B4-BE49-F238E27FC236}">
                <a16:creationId xmlns:a16="http://schemas.microsoft.com/office/drawing/2014/main" id="{1DB38048-0EB0-4DE7-BAAE-4C61C0B0C397}"/>
              </a:ext>
            </a:extLst>
          </p:cNvPr>
          <p:cNvSpPr>
            <a:spLocks/>
          </p:cNvSpPr>
          <p:nvPr/>
        </p:nvSpPr>
        <p:spPr bwMode="auto">
          <a:xfrm rot="19380000">
            <a:off x="5238393" y="31335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9" name="Arc 45">
            <a:extLst>
              <a:ext uri="{FF2B5EF4-FFF2-40B4-BE49-F238E27FC236}">
                <a16:creationId xmlns:a16="http://schemas.microsoft.com/office/drawing/2014/main" id="{1BD0A6BF-B381-4765-9F81-620097D95316}"/>
              </a:ext>
            </a:extLst>
          </p:cNvPr>
          <p:cNvSpPr>
            <a:spLocks/>
          </p:cNvSpPr>
          <p:nvPr/>
        </p:nvSpPr>
        <p:spPr bwMode="auto">
          <a:xfrm rot="19380000">
            <a:off x="5422543" y="3158939"/>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0" name="Arc 46">
            <a:extLst>
              <a:ext uri="{FF2B5EF4-FFF2-40B4-BE49-F238E27FC236}">
                <a16:creationId xmlns:a16="http://schemas.microsoft.com/office/drawing/2014/main" id="{D53929B4-22CB-4999-BBCA-72274BA8BFCB}"/>
              </a:ext>
            </a:extLst>
          </p:cNvPr>
          <p:cNvSpPr>
            <a:spLocks/>
          </p:cNvSpPr>
          <p:nvPr/>
        </p:nvSpPr>
        <p:spPr bwMode="auto">
          <a:xfrm rot="19380000">
            <a:off x="5617805" y="3135127"/>
            <a:ext cx="165100" cy="119062"/>
          </a:xfrm>
          <a:custGeom>
            <a:avLst/>
            <a:gdLst>
              <a:gd name="T0" fmla="*/ 163503 w 21600"/>
              <a:gd name="T1" fmla="*/ 119062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1" name="Arc 47">
            <a:extLst>
              <a:ext uri="{FF2B5EF4-FFF2-40B4-BE49-F238E27FC236}">
                <a16:creationId xmlns:a16="http://schemas.microsoft.com/office/drawing/2014/main" id="{506BE077-AAE9-4762-9D34-936930E16637}"/>
              </a:ext>
            </a:extLst>
          </p:cNvPr>
          <p:cNvSpPr>
            <a:spLocks/>
          </p:cNvSpPr>
          <p:nvPr/>
        </p:nvSpPr>
        <p:spPr bwMode="auto">
          <a:xfrm rot="19380000">
            <a:off x="5817832" y="3149413"/>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2" name="Arc 48">
            <a:extLst>
              <a:ext uri="{FF2B5EF4-FFF2-40B4-BE49-F238E27FC236}">
                <a16:creationId xmlns:a16="http://schemas.microsoft.com/office/drawing/2014/main" id="{24E210D8-C984-4764-9DFB-E9A4B6825276}"/>
              </a:ext>
            </a:extLst>
          </p:cNvPr>
          <p:cNvSpPr>
            <a:spLocks/>
          </p:cNvSpPr>
          <p:nvPr/>
        </p:nvSpPr>
        <p:spPr bwMode="auto">
          <a:xfrm rot="19380000">
            <a:off x="6009918" y="3125603"/>
            <a:ext cx="165100" cy="119062"/>
          </a:xfrm>
          <a:custGeom>
            <a:avLst/>
            <a:gdLst>
              <a:gd name="T0" fmla="*/ 163503 w 21600"/>
              <a:gd name="T1" fmla="*/ 119062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3" name="Arc 49">
            <a:extLst>
              <a:ext uri="{FF2B5EF4-FFF2-40B4-BE49-F238E27FC236}">
                <a16:creationId xmlns:a16="http://schemas.microsoft.com/office/drawing/2014/main" id="{C584CD97-BC3F-4B92-B357-6C14381D00A2}"/>
              </a:ext>
            </a:extLst>
          </p:cNvPr>
          <p:cNvSpPr>
            <a:spLocks/>
          </p:cNvSpPr>
          <p:nvPr/>
        </p:nvSpPr>
        <p:spPr bwMode="auto">
          <a:xfrm rot="19380000">
            <a:off x="6194068" y="3151002"/>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4" name="Arc 50">
            <a:extLst>
              <a:ext uri="{FF2B5EF4-FFF2-40B4-BE49-F238E27FC236}">
                <a16:creationId xmlns:a16="http://schemas.microsoft.com/office/drawing/2014/main" id="{6BB300DA-28A4-4226-A3D0-DDB09F337646}"/>
              </a:ext>
            </a:extLst>
          </p:cNvPr>
          <p:cNvSpPr>
            <a:spLocks/>
          </p:cNvSpPr>
          <p:nvPr/>
        </p:nvSpPr>
        <p:spPr bwMode="auto">
          <a:xfrm rot="19380000">
            <a:off x="6387743" y="3128778"/>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5" name="Arc 51">
            <a:extLst>
              <a:ext uri="{FF2B5EF4-FFF2-40B4-BE49-F238E27FC236}">
                <a16:creationId xmlns:a16="http://schemas.microsoft.com/office/drawing/2014/main" id="{21B04813-94CC-4141-A7A9-14BE5331F30B}"/>
              </a:ext>
            </a:extLst>
          </p:cNvPr>
          <p:cNvSpPr>
            <a:spLocks/>
          </p:cNvSpPr>
          <p:nvPr/>
        </p:nvSpPr>
        <p:spPr bwMode="auto">
          <a:xfrm rot="19380000">
            <a:off x="6568719" y="3152588"/>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46" name="Arc 52">
            <a:extLst>
              <a:ext uri="{FF2B5EF4-FFF2-40B4-BE49-F238E27FC236}">
                <a16:creationId xmlns:a16="http://schemas.microsoft.com/office/drawing/2014/main" id="{8B6ADE4E-B601-48B9-9288-E61609EE549B}"/>
              </a:ext>
            </a:extLst>
          </p:cNvPr>
          <p:cNvSpPr>
            <a:spLocks/>
          </p:cNvSpPr>
          <p:nvPr/>
        </p:nvSpPr>
        <p:spPr bwMode="auto">
          <a:xfrm rot="19380000">
            <a:off x="6763980" y="3128777"/>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7" name="Arc 53">
            <a:extLst>
              <a:ext uri="{FF2B5EF4-FFF2-40B4-BE49-F238E27FC236}">
                <a16:creationId xmlns:a16="http://schemas.microsoft.com/office/drawing/2014/main" id="{2EA3BCDB-FDCB-4E07-813F-9B07652B2A60}"/>
              </a:ext>
            </a:extLst>
          </p:cNvPr>
          <p:cNvSpPr>
            <a:spLocks/>
          </p:cNvSpPr>
          <p:nvPr/>
        </p:nvSpPr>
        <p:spPr bwMode="auto">
          <a:xfrm rot="19380000">
            <a:off x="6948132" y="3155764"/>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48" name="Arc 54">
            <a:extLst>
              <a:ext uri="{FF2B5EF4-FFF2-40B4-BE49-F238E27FC236}">
                <a16:creationId xmlns:a16="http://schemas.microsoft.com/office/drawing/2014/main" id="{85C9242C-6AD6-4D3A-B3E4-966E722EAA00}"/>
              </a:ext>
            </a:extLst>
          </p:cNvPr>
          <p:cNvSpPr>
            <a:spLocks/>
          </p:cNvSpPr>
          <p:nvPr/>
        </p:nvSpPr>
        <p:spPr bwMode="auto">
          <a:xfrm rot="19380000">
            <a:off x="7140218" y="31335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type="triangle" w="med" len="me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grpSp>
        <p:nvGrpSpPr>
          <p:cNvPr id="49" name="Group 84">
            <a:extLst>
              <a:ext uri="{FF2B5EF4-FFF2-40B4-BE49-F238E27FC236}">
                <a16:creationId xmlns:a16="http://schemas.microsoft.com/office/drawing/2014/main" id="{26F7C5D4-0A87-4654-B9C5-54F1114546D4}"/>
              </a:ext>
            </a:extLst>
          </p:cNvPr>
          <p:cNvGrpSpPr>
            <a:grpSpLocks/>
          </p:cNvGrpSpPr>
          <p:nvPr/>
        </p:nvGrpSpPr>
        <p:grpSpPr bwMode="auto">
          <a:xfrm>
            <a:off x="3498054" y="2904938"/>
            <a:ext cx="778315" cy="604838"/>
            <a:chOff x="4607" y="379"/>
            <a:chExt cx="1153" cy="926"/>
          </a:xfrm>
        </p:grpSpPr>
        <p:sp>
          <p:nvSpPr>
            <p:cNvPr id="50" name="Rectangle 85">
              <a:extLst>
                <a:ext uri="{FF2B5EF4-FFF2-40B4-BE49-F238E27FC236}">
                  <a16:creationId xmlns:a16="http://schemas.microsoft.com/office/drawing/2014/main" id="{CB75A74E-C388-4278-96A7-29735B955662}"/>
                </a:ext>
              </a:extLst>
            </p:cNvPr>
            <p:cNvSpPr>
              <a:spLocks noChangeArrowheads="1"/>
            </p:cNvSpPr>
            <p:nvPr/>
          </p:nvSpPr>
          <p:spPr bwMode="auto">
            <a:xfrm>
              <a:off x="4703" y="422"/>
              <a:ext cx="941" cy="883"/>
            </a:xfrm>
            <a:prstGeom prst="rect">
              <a:avLst/>
            </a:prstGeom>
            <a:solidFill>
              <a:schemeClr val="tx1"/>
            </a:solidFill>
            <a:ln w="12700">
              <a:solidFill>
                <a:schemeClr val="bg2"/>
              </a:solidFill>
              <a:miter lim="800000"/>
              <a:headEnd/>
              <a:tailEnd/>
            </a:ln>
          </p:spPr>
          <p:txBody>
            <a:bodyPr wrap="none" anchor="ctr"/>
            <a:lstStyle/>
            <a:p>
              <a:endParaRPr lang="en-US" sz="2500">
                <a:solidFill>
                  <a:schemeClr val="bg1"/>
                </a:solidFill>
              </a:endParaRPr>
            </a:p>
          </p:txBody>
        </p:sp>
        <p:pic>
          <p:nvPicPr>
            <p:cNvPr id="51" name="Picture 86" descr="nuc symbol 5">
              <a:extLst>
                <a:ext uri="{FF2B5EF4-FFF2-40B4-BE49-F238E27FC236}">
                  <a16:creationId xmlns:a16="http://schemas.microsoft.com/office/drawing/2014/main" id="{D0008738-A538-4039-94E4-4F818DE8F76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07" y="379"/>
              <a:ext cx="1153" cy="886"/>
            </a:xfrm>
            <a:prstGeom prst="rect">
              <a:avLst/>
            </a:prstGeom>
            <a:noFill/>
            <a:ln w="9525">
              <a:noFill/>
              <a:miter lim="800000"/>
              <a:headEnd/>
              <a:tailEnd/>
            </a:ln>
          </p:spPr>
        </p:pic>
      </p:grpSp>
      <p:sp>
        <p:nvSpPr>
          <p:cNvPr id="52" name="Rectangle 5">
            <a:extLst>
              <a:ext uri="{FF2B5EF4-FFF2-40B4-BE49-F238E27FC236}">
                <a16:creationId xmlns:a16="http://schemas.microsoft.com/office/drawing/2014/main" id="{9BC95995-A689-481A-B0C0-97732D0E8718}"/>
              </a:ext>
            </a:extLst>
          </p:cNvPr>
          <p:cNvSpPr>
            <a:spLocks noChangeArrowheads="1"/>
          </p:cNvSpPr>
          <p:nvPr/>
        </p:nvSpPr>
        <p:spPr bwMode="auto">
          <a:xfrm>
            <a:off x="7172619" y="4775494"/>
            <a:ext cx="3489285" cy="951543"/>
          </a:xfrm>
          <a:prstGeom prst="rect">
            <a:avLst/>
          </a:prstGeom>
          <a:noFill/>
          <a:ln w="12700">
            <a:noFill/>
            <a:miter lim="800000"/>
            <a:headEnd/>
            <a:tailEnd/>
          </a:ln>
          <a:effectLst/>
        </p:spPr>
        <p:txBody>
          <a:bodyPr wrap="square" lIns="90488" tIns="44450" rIns="90488" bIns="44450">
            <a:spAutoFit/>
          </a:bodyPr>
          <a:lstStyle/>
          <a:p>
            <a:pPr algn="ctr">
              <a:defRPr/>
            </a:pPr>
            <a:r>
              <a:rPr lang="uk-UA" sz="3200" dirty="0"/>
              <a:t>Поглинена доза </a:t>
            </a:r>
            <a:endParaRPr lang="en-US" sz="3200" dirty="0"/>
          </a:p>
          <a:p>
            <a:pPr algn="ctr">
              <a:defRPr/>
            </a:pPr>
            <a:r>
              <a:rPr lang="uk-UA" sz="2400" dirty="0"/>
              <a:t>Рад (</a:t>
            </a:r>
            <a:r>
              <a:rPr lang="en-US" sz="2400" dirty="0"/>
              <a:t>rad</a:t>
            </a:r>
            <a:r>
              <a:rPr lang="uk-UA" sz="2400" dirty="0"/>
              <a:t>)</a:t>
            </a:r>
            <a:r>
              <a:rPr lang="en-US" sz="2400" dirty="0"/>
              <a:t>; </a:t>
            </a:r>
            <a:r>
              <a:rPr lang="uk-UA" sz="2400" dirty="0" err="1"/>
              <a:t>Грей</a:t>
            </a:r>
            <a:r>
              <a:rPr lang="en-US" sz="2400" dirty="0"/>
              <a:t> (</a:t>
            </a:r>
            <a:r>
              <a:rPr lang="en-US" sz="2400" dirty="0" err="1"/>
              <a:t>Gy</a:t>
            </a:r>
            <a:r>
              <a:rPr lang="en-US" sz="2400" dirty="0"/>
              <a:t>)</a:t>
            </a:r>
          </a:p>
        </p:txBody>
      </p:sp>
      <p:sp>
        <p:nvSpPr>
          <p:cNvPr id="53" name="Rectangle 6">
            <a:extLst>
              <a:ext uri="{FF2B5EF4-FFF2-40B4-BE49-F238E27FC236}">
                <a16:creationId xmlns:a16="http://schemas.microsoft.com/office/drawing/2014/main" id="{F0A4D228-D0C1-4064-AE5A-49F22EDA0F5A}"/>
              </a:ext>
            </a:extLst>
          </p:cNvPr>
          <p:cNvSpPr>
            <a:spLocks noChangeArrowheads="1"/>
          </p:cNvSpPr>
          <p:nvPr/>
        </p:nvSpPr>
        <p:spPr bwMode="auto">
          <a:xfrm>
            <a:off x="7230517" y="2318963"/>
            <a:ext cx="3373489" cy="951543"/>
          </a:xfrm>
          <a:prstGeom prst="rect">
            <a:avLst/>
          </a:prstGeom>
          <a:noFill/>
          <a:ln w="12700">
            <a:noFill/>
            <a:miter lim="800000"/>
            <a:headEnd/>
            <a:tailEnd/>
          </a:ln>
          <a:effectLst/>
        </p:spPr>
        <p:txBody>
          <a:bodyPr wrap="none" lIns="90488" tIns="44450" rIns="90488" bIns="44450">
            <a:spAutoFit/>
          </a:bodyPr>
          <a:lstStyle/>
          <a:p>
            <a:pPr algn="ctr">
              <a:defRPr/>
            </a:pPr>
            <a:r>
              <a:rPr lang="uk-UA" sz="3200" dirty="0"/>
              <a:t>Еквівалентна доза</a:t>
            </a:r>
          </a:p>
          <a:p>
            <a:pPr algn="ctr">
              <a:defRPr/>
            </a:pPr>
            <a:r>
              <a:rPr lang="uk-UA" sz="2400" dirty="0"/>
              <a:t>Бер (</a:t>
            </a:r>
            <a:r>
              <a:rPr lang="en-US" sz="2400" dirty="0"/>
              <a:t>rem</a:t>
            </a:r>
            <a:r>
              <a:rPr lang="uk-UA" sz="2400" dirty="0"/>
              <a:t>)</a:t>
            </a:r>
            <a:r>
              <a:rPr lang="en-US" sz="2400" dirty="0"/>
              <a:t>; </a:t>
            </a:r>
            <a:r>
              <a:rPr lang="uk-UA" sz="2400" dirty="0" err="1"/>
              <a:t>Зіверт</a:t>
            </a:r>
            <a:r>
              <a:rPr lang="en-US" sz="2400" dirty="0"/>
              <a:t> (</a:t>
            </a:r>
            <a:r>
              <a:rPr lang="en-US" sz="2400" dirty="0" err="1"/>
              <a:t>Sv</a:t>
            </a:r>
            <a:r>
              <a:rPr lang="en-US" sz="2400" dirty="0"/>
              <a:t>)</a:t>
            </a:r>
          </a:p>
        </p:txBody>
      </p:sp>
      <p:sp>
        <p:nvSpPr>
          <p:cNvPr id="54" name="Arc 55">
            <a:extLst>
              <a:ext uri="{FF2B5EF4-FFF2-40B4-BE49-F238E27FC236}">
                <a16:creationId xmlns:a16="http://schemas.microsoft.com/office/drawing/2014/main" id="{B47C13EA-31B6-4F7C-BB0E-3B259AE44745}"/>
              </a:ext>
            </a:extLst>
          </p:cNvPr>
          <p:cNvSpPr>
            <a:spLocks/>
          </p:cNvSpPr>
          <p:nvPr/>
        </p:nvSpPr>
        <p:spPr bwMode="auto">
          <a:xfrm rot="13740000">
            <a:off x="4327961" y="3375632"/>
            <a:ext cx="142875" cy="96838"/>
          </a:xfrm>
          <a:custGeom>
            <a:avLst/>
            <a:gdLst>
              <a:gd name="T0" fmla="*/ 0 w 21597"/>
              <a:gd name="T1" fmla="*/ 95264 h 21599"/>
              <a:gd name="T2" fmla="*/ 141301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5" name="Arc 56">
            <a:extLst>
              <a:ext uri="{FF2B5EF4-FFF2-40B4-BE49-F238E27FC236}">
                <a16:creationId xmlns:a16="http://schemas.microsoft.com/office/drawing/2014/main" id="{DE1DFED2-EDFD-4507-A7BA-505899FE07A0}"/>
              </a:ext>
            </a:extLst>
          </p:cNvPr>
          <p:cNvSpPr>
            <a:spLocks/>
          </p:cNvSpPr>
          <p:nvPr/>
        </p:nvSpPr>
        <p:spPr bwMode="auto">
          <a:xfrm rot="13740000">
            <a:off x="4501793" y="3421505"/>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ln>
                <a:solidFill>
                  <a:sysClr val="windowText" lastClr="000000"/>
                </a:solidFill>
              </a:ln>
              <a:solidFill>
                <a:schemeClr val="bg1"/>
              </a:solidFill>
            </a:endParaRPr>
          </a:p>
        </p:txBody>
      </p:sp>
      <p:sp>
        <p:nvSpPr>
          <p:cNvPr id="56" name="Arc 57">
            <a:extLst>
              <a:ext uri="{FF2B5EF4-FFF2-40B4-BE49-F238E27FC236}">
                <a16:creationId xmlns:a16="http://schemas.microsoft.com/office/drawing/2014/main" id="{3C0F3A46-6B39-410F-9F7B-7BDACE784029}"/>
              </a:ext>
            </a:extLst>
          </p:cNvPr>
          <p:cNvSpPr>
            <a:spLocks/>
          </p:cNvSpPr>
          <p:nvPr/>
        </p:nvSpPr>
        <p:spPr bwMode="auto">
          <a:xfrm rot="13740000">
            <a:off x="4697850" y="3450247"/>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7" name="Arc 58">
            <a:extLst>
              <a:ext uri="{FF2B5EF4-FFF2-40B4-BE49-F238E27FC236}">
                <a16:creationId xmlns:a16="http://schemas.microsoft.com/office/drawing/2014/main" id="{F5D1B925-D76D-48A8-882B-5D291D3CDAF4}"/>
              </a:ext>
            </a:extLst>
          </p:cNvPr>
          <p:cNvSpPr>
            <a:spLocks/>
          </p:cNvSpPr>
          <p:nvPr/>
        </p:nvSpPr>
        <p:spPr bwMode="auto">
          <a:xfrm rot="13740000">
            <a:off x="4870093" y="3476439"/>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8" name="Arc 59">
            <a:extLst>
              <a:ext uri="{FF2B5EF4-FFF2-40B4-BE49-F238E27FC236}">
                <a16:creationId xmlns:a16="http://schemas.microsoft.com/office/drawing/2014/main" id="{4513CDA1-A275-4452-A708-038F393B8ADB}"/>
              </a:ext>
            </a:extLst>
          </p:cNvPr>
          <p:cNvSpPr>
            <a:spLocks/>
          </p:cNvSpPr>
          <p:nvPr/>
        </p:nvSpPr>
        <p:spPr bwMode="auto">
          <a:xfrm rot="13740000">
            <a:off x="5067737" y="3526445"/>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9" name="Arc 60">
            <a:extLst>
              <a:ext uri="{FF2B5EF4-FFF2-40B4-BE49-F238E27FC236}">
                <a16:creationId xmlns:a16="http://schemas.microsoft.com/office/drawing/2014/main" id="{F58607E1-970C-4B61-AF61-F83D2343C4B4}"/>
              </a:ext>
            </a:extLst>
          </p:cNvPr>
          <p:cNvSpPr>
            <a:spLocks/>
          </p:cNvSpPr>
          <p:nvPr/>
        </p:nvSpPr>
        <p:spPr bwMode="auto">
          <a:xfrm rot="13740000">
            <a:off x="5242363" y="3551846"/>
            <a:ext cx="166687" cy="120650"/>
          </a:xfrm>
          <a:custGeom>
            <a:avLst/>
            <a:gdLst>
              <a:gd name="T0" fmla="*/ 166672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0" name="Arc 61">
            <a:extLst>
              <a:ext uri="{FF2B5EF4-FFF2-40B4-BE49-F238E27FC236}">
                <a16:creationId xmlns:a16="http://schemas.microsoft.com/office/drawing/2014/main" id="{57105266-7EF1-435A-8AF0-166D58907849}"/>
              </a:ext>
            </a:extLst>
          </p:cNvPr>
          <p:cNvSpPr>
            <a:spLocks/>
          </p:cNvSpPr>
          <p:nvPr/>
        </p:nvSpPr>
        <p:spPr bwMode="auto">
          <a:xfrm rot="13740000">
            <a:off x="5436037" y="3602645"/>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1" name="Arc 62">
            <a:extLst>
              <a:ext uri="{FF2B5EF4-FFF2-40B4-BE49-F238E27FC236}">
                <a16:creationId xmlns:a16="http://schemas.microsoft.com/office/drawing/2014/main" id="{98464054-54B3-446A-99B1-188B9D066673}"/>
              </a:ext>
            </a:extLst>
          </p:cNvPr>
          <p:cNvSpPr>
            <a:spLocks/>
          </p:cNvSpPr>
          <p:nvPr/>
        </p:nvSpPr>
        <p:spPr bwMode="auto">
          <a:xfrm rot="13740000">
            <a:off x="5613043" y="3637885"/>
            <a:ext cx="166688" cy="119063"/>
          </a:xfrm>
          <a:custGeom>
            <a:avLst/>
            <a:gdLst>
              <a:gd name="T0" fmla="*/ 166688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2" name="Arc 63">
            <a:extLst>
              <a:ext uri="{FF2B5EF4-FFF2-40B4-BE49-F238E27FC236}">
                <a16:creationId xmlns:a16="http://schemas.microsoft.com/office/drawing/2014/main" id="{CA35691F-2AE2-4709-882D-70DE382C9428}"/>
              </a:ext>
            </a:extLst>
          </p:cNvPr>
          <p:cNvSpPr>
            <a:spLocks/>
          </p:cNvSpPr>
          <p:nvPr/>
        </p:nvSpPr>
        <p:spPr bwMode="auto">
          <a:xfrm rot="13740000">
            <a:off x="5821800" y="3693134"/>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3" name="Arc 64">
            <a:extLst>
              <a:ext uri="{FF2B5EF4-FFF2-40B4-BE49-F238E27FC236}">
                <a16:creationId xmlns:a16="http://schemas.microsoft.com/office/drawing/2014/main" id="{5BE2526D-AECB-4121-8A39-4C021498D258}"/>
              </a:ext>
            </a:extLst>
          </p:cNvPr>
          <p:cNvSpPr>
            <a:spLocks/>
          </p:cNvSpPr>
          <p:nvPr/>
        </p:nvSpPr>
        <p:spPr bwMode="auto">
          <a:xfrm rot="13740000">
            <a:off x="5994043" y="3719327"/>
            <a:ext cx="166688" cy="119063"/>
          </a:xfrm>
          <a:custGeom>
            <a:avLst/>
            <a:gdLst>
              <a:gd name="T0" fmla="*/ 166688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4" name="Arc 65">
            <a:extLst>
              <a:ext uri="{FF2B5EF4-FFF2-40B4-BE49-F238E27FC236}">
                <a16:creationId xmlns:a16="http://schemas.microsoft.com/office/drawing/2014/main" id="{3DCC241B-D6E7-4378-BBB0-E72B7C313556}"/>
              </a:ext>
            </a:extLst>
          </p:cNvPr>
          <p:cNvSpPr>
            <a:spLocks/>
          </p:cNvSpPr>
          <p:nvPr/>
        </p:nvSpPr>
        <p:spPr bwMode="auto">
          <a:xfrm rot="13740000">
            <a:off x="6191687" y="3770920"/>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5" name="Arc 66">
            <a:extLst>
              <a:ext uri="{FF2B5EF4-FFF2-40B4-BE49-F238E27FC236}">
                <a16:creationId xmlns:a16="http://schemas.microsoft.com/office/drawing/2014/main" id="{547AE4AD-4733-4FD5-969D-6739C11528F0}"/>
              </a:ext>
            </a:extLst>
          </p:cNvPr>
          <p:cNvSpPr>
            <a:spLocks/>
          </p:cNvSpPr>
          <p:nvPr/>
        </p:nvSpPr>
        <p:spPr bwMode="auto">
          <a:xfrm rot="13740000">
            <a:off x="6364724" y="3794733"/>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6" name="Arc 67">
            <a:extLst>
              <a:ext uri="{FF2B5EF4-FFF2-40B4-BE49-F238E27FC236}">
                <a16:creationId xmlns:a16="http://schemas.microsoft.com/office/drawing/2014/main" id="{CB353D52-8C35-48B8-BF6B-A8B97DB0BDAE}"/>
              </a:ext>
            </a:extLst>
          </p:cNvPr>
          <p:cNvSpPr>
            <a:spLocks/>
          </p:cNvSpPr>
          <p:nvPr/>
        </p:nvSpPr>
        <p:spPr bwMode="auto">
          <a:xfrm rot="13740000">
            <a:off x="6558400" y="3847122"/>
            <a:ext cx="142875" cy="96837"/>
          </a:xfrm>
          <a:custGeom>
            <a:avLst/>
            <a:gdLst>
              <a:gd name="T0" fmla="*/ 0 w 21597"/>
              <a:gd name="T1" fmla="*/ 95263 h 21599"/>
              <a:gd name="T2" fmla="*/ 141301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67" name="Arc 68">
            <a:extLst>
              <a:ext uri="{FF2B5EF4-FFF2-40B4-BE49-F238E27FC236}">
                <a16:creationId xmlns:a16="http://schemas.microsoft.com/office/drawing/2014/main" id="{FCA85878-87A3-4A68-A078-A8221EFA3FA7}"/>
              </a:ext>
            </a:extLst>
          </p:cNvPr>
          <p:cNvSpPr>
            <a:spLocks/>
          </p:cNvSpPr>
          <p:nvPr/>
        </p:nvSpPr>
        <p:spPr bwMode="auto">
          <a:xfrm rot="13740000">
            <a:off x="6732230" y="3871728"/>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8" name="Arc 69">
            <a:extLst>
              <a:ext uri="{FF2B5EF4-FFF2-40B4-BE49-F238E27FC236}">
                <a16:creationId xmlns:a16="http://schemas.microsoft.com/office/drawing/2014/main" id="{627313B7-0934-4A38-A5D8-1BD7870F3102}"/>
              </a:ext>
            </a:extLst>
          </p:cNvPr>
          <p:cNvSpPr>
            <a:spLocks/>
          </p:cNvSpPr>
          <p:nvPr/>
        </p:nvSpPr>
        <p:spPr bwMode="auto">
          <a:xfrm rot="13740000">
            <a:off x="6928286" y="3923320"/>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9" name="Arc 70">
            <a:extLst>
              <a:ext uri="{FF2B5EF4-FFF2-40B4-BE49-F238E27FC236}">
                <a16:creationId xmlns:a16="http://schemas.microsoft.com/office/drawing/2014/main" id="{D8DAF8CC-D58C-4501-B6BF-197650746BF4}"/>
              </a:ext>
            </a:extLst>
          </p:cNvPr>
          <p:cNvSpPr>
            <a:spLocks/>
          </p:cNvSpPr>
          <p:nvPr/>
        </p:nvSpPr>
        <p:spPr bwMode="auto">
          <a:xfrm rot="13740000">
            <a:off x="7101324" y="3947133"/>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noFill/>
          <a:ln>
            <a:solidFill>
              <a:schemeClr val="tx1"/>
            </a:solidFill>
            <a:headEnd/>
            <a:tailEnd type="triangle" w="med" len="me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0" name="Arc 71">
            <a:extLst>
              <a:ext uri="{FF2B5EF4-FFF2-40B4-BE49-F238E27FC236}">
                <a16:creationId xmlns:a16="http://schemas.microsoft.com/office/drawing/2014/main" id="{E8472F13-B1ED-4711-9B38-503E2F7C30F1}"/>
              </a:ext>
            </a:extLst>
          </p:cNvPr>
          <p:cNvSpPr>
            <a:spLocks/>
          </p:cNvSpPr>
          <p:nvPr/>
        </p:nvSpPr>
        <p:spPr bwMode="auto">
          <a:xfrm rot="13380000">
            <a:off x="4306530" y="3293878"/>
            <a:ext cx="142875" cy="96837"/>
          </a:xfrm>
          <a:custGeom>
            <a:avLst/>
            <a:gdLst>
              <a:gd name="T0" fmla="*/ 0 w 21597"/>
              <a:gd name="T1" fmla="*/ 95263 h 21599"/>
              <a:gd name="T2" fmla="*/ 141301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1" name="Arc 72">
            <a:extLst>
              <a:ext uri="{FF2B5EF4-FFF2-40B4-BE49-F238E27FC236}">
                <a16:creationId xmlns:a16="http://schemas.microsoft.com/office/drawing/2014/main" id="{77792057-4407-4A1D-9094-596A0E52006E}"/>
              </a:ext>
            </a:extLst>
          </p:cNvPr>
          <p:cNvSpPr>
            <a:spLocks/>
          </p:cNvSpPr>
          <p:nvPr/>
        </p:nvSpPr>
        <p:spPr bwMode="auto">
          <a:xfrm rot="13380000">
            <a:off x="4482743" y="3298640"/>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ln>
                <a:solidFill>
                  <a:sysClr val="windowText" lastClr="000000"/>
                </a:solidFill>
              </a:ln>
              <a:solidFill>
                <a:schemeClr val="bg1"/>
              </a:solidFill>
            </a:endParaRPr>
          </a:p>
        </p:txBody>
      </p:sp>
      <p:sp>
        <p:nvSpPr>
          <p:cNvPr id="72" name="Arc 73">
            <a:extLst>
              <a:ext uri="{FF2B5EF4-FFF2-40B4-BE49-F238E27FC236}">
                <a16:creationId xmlns:a16="http://schemas.microsoft.com/office/drawing/2014/main" id="{982BE23D-C9D4-48DC-B763-B1F1FFE5CD5E}"/>
              </a:ext>
            </a:extLst>
          </p:cNvPr>
          <p:cNvSpPr>
            <a:spLocks/>
          </p:cNvSpPr>
          <p:nvPr/>
        </p:nvSpPr>
        <p:spPr bwMode="auto">
          <a:xfrm rot="13380000">
            <a:off x="4681180" y="3330388"/>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73" name="Arc 74">
            <a:extLst>
              <a:ext uri="{FF2B5EF4-FFF2-40B4-BE49-F238E27FC236}">
                <a16:creationId xmlns:a16="http://schemas.microsoft.com/office/drawing/2014/main" id="{A668B6A6-026C-4FFE-B920-A7FF2985D766}"/>
              </a:ext>
            </a:extLst>
          </p:cNvPr>
          <p:cNvSpPr>
            <a:spLocks/>
          </p:cNvSpPr>
          <p:nvPr/>
        </p:nvSpPr>
        <p:spPr bwMode="auto">
          <a:xfrm rot="13380000">
            <a:off x="4857393" y="3336740"/>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4" name="Arc 75">
            <a:extLst>
              <a:ext uri="{FF2B5EF4-FFF2-40B4-BE49-F238E27FC236}">
                <a16:creationId xmlns:a16="http://schemas.microsoft.com/office/drawing/2014/main" id="{915331D9-D1C6-4E67-AEAB-032A82DDC720}"/>
              </a:ext>
            </a:extLst>
          </p:cNvPr>
          <p:cNvSpPr>
            <a:spLocks/>
          </p:cNvSpPr>
          <p:nvPr/>
        </p:nvSpPr>
        <p:spPr bwMode="auto">
          <a:xfrm rot="13380000">
            <a:off x="5055830" y="33669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5" name="Arc 76">
            <a:extLst>
              <a:ext uri="{FF2B5EF4-FFF2-40B4-BE49-F238E27FC236}">
                <a16:creationId xmlns:a16="http://schemas.microsoft.com/office/drawing/2014/main" id="{5A23AEF0-66FC-426D-9C68-22AAC3A97EA6}"/>
              </a:ext>
            </a:extLst>
          </p:cNvPr>
          <p:cNvSpPr>
            <a:spLocks/>
          </p:cNvSpPr>
          <p:nvPr/>
        </p:nvSpPr>
        <p:spPr bwMode="auto">
          <a:xfrm rot="13380000">
            <a:off x="5233630" y="3373252"/>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76" name="Arc 77">
            <a:extLst>
              <a:ext uri="{FF2B5EF4-FFF2-40B4-BE49-F238E27FC236}">
                <a16:creationId xmlns:a16="http://schemas.microsoft.com/office/drawing/2014/main" id="{C305A972-E273-4E14-830E-84B608BA0FCD}"/>
              </a:ext>
            </a:extLst>
          </p:cNvPr>
          <p:cNvSpPr>
            <a:spLocks/>
          </p:cNvSpPr>
          <p:nvPr/>
        </p:nvSpPr>
        <p:spPr bwMode="auto">
          <a:xfrm rot="13380000">
            <a:off x="5433656" y="34050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7" name="Arc 78">
            <a:extLst>
              <a:ext uri="{FF2B5EF4-FFF2-40B4-BE49-F238E27FC236}">
                <a16:creationId xmlns:a16="http://schemas.microsoft.com/office/drawing/2014/main" id="{A31182F2-2094-410B-8FE9-6E445FE6A63A}"/>
              </a:ext>
            </a:extLst>
          </p:cNvPr>
          <p:cNvSpPr>
            <a:spLocks/>
          </p:cNvSpPr>
          <p:nvPr/>
        </p:nvSpPr>
        <p:spPr bwMode="auto">
          <a:xfrm rot="13380000">
            <a:off x="5609870" y="3409765"/>
            <a:ext cx="166687" cy="119063"/>
          </a:xfrm>
          <a:custGeom>
            <a:avLst/>
            <a:gdLst>
              <a:gd name="T0" fmla="*/ 166687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8" name="Arc 79">
            <a:extLst>
              <a:ext uri="{FF2B5EF4-FFF2-40B4-BE49-F238E27FC236}">
                <a16:creationId xmlns:a16="http://schemas.microsoft.com/office/drawing/2014/main" id="{CBD7C7CC-9516-471E-A78F-B35852171F71}"/>
              </a:ext>
            </a:extLst>
          </p:cNvPr>
          <p:cNvSpPr>
            <a:spLocks/>
          </p:cNvSpPr>
          <p:nvPr/>
        </p:nvSpPr>
        <p:spPr bwMode="auto">
          <a:xfrm rot="13380000">
            <a:off x="5813547" y="34558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9" name="Arc 80">
            <a:extLst>
              <a:ext uri="{FF2B5EF4-FFF2-40B4-BE49-F238E27FC236}">
                <a16:creationId xmlns:a16="http://schemas.microsoft.com/office/drawing/2014/main" id="{35BC82C6-8A72-4C35-A9D6-1B7E0CBB56AF}"/>
              </a:ext>
            </a:extLst>
          </p:cNvPr>
          <p:cNvSpPr>
            <a:spLocks/>
          </p:cNvSpPr>
          <p:nvPr/>
        </p:nvSpPr>
        <p:spPr bwMode="auto">
          <a:xfrm rot="13380000">
            <a:off x="6000395" y="3460565"/>
            <a:ext cx="166687" cy="119063"/>
          </a:xfrm>
          <a:custGeom>
            <a:avLst/>
            <a:gdLst>
              <a:gd name="T0" fmla="*/ 166687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80" name="Arc 81">
            <a:extLst>
              <a:ext uri="{FF2B5EF4-FFF2-40B4-BE49-F238E27FC236}">
                <a16:creationId xmlns:a16="http://schemas.microsoft.com/office/drawing/2014/main" id="{C9449748-167B-45D1-97FD-11AC9ED85F15}"/>
              </a:ext>
            </a:extLst>
          </p:cNvPr>
          <p:cNvSpPr>
            <a:spLocks/>
          </p:cNvSpPr>
          <p:nvPr/>
        </p:nvSpPr>
        <p:spPr bwMode="auto">
          <a:xfrm rot="13380000">
            <a:off x="6200418" y="34939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81" name="Text Box 89">
            <a:extLst>
              <a:ext uri="{FF2B5EF4-FFF2-40B4-BE49-F238E27FC236}">
                <a16:creationId xmlns:a16="http://schemas.microsoft.com/office/drawing/2014/main" id="{F679E23A-A403-42F5-AC1D-5F9C5F20E5D8}"/>
              </a:ext>
            </a:extLst>
          </p:cNvPr>
          <p:cNvSpPr txBox="1">
            <a:spLocks noChangeArrowheads="1"/>
          </p:cNvSpPr>
          <p:nvPr/>
        </p:nvSpPr>
        <p:spPr bwMode="auto">
          <a:xfrm>
            <a:off x="7556816" y="5727037"/>
            <a:ext cx="2453682" cy="646331"/>
          </a:xfrm>
          <a:prstGeom prst="rect">
            <a:avLst/>
          </a:prstGeom>
          <a:noFill/>
          <a:ln w="12700">
            <a:noFill/>
            <a:miter lim="800000"/>
            <a:headEnd/>
            <a:tailEnd/>
          </a:ln>
        </p:spPr>
        <p:txBody>
          <a:bodyPr wrap="square">
            <a:spAutoFit/>
          </a:bodyPr>
          <a:lstStyle/>
          <a:p>
            <a:r>
              <a:rPr lang="uk-UA" dirty="0"/>
              <a:t>Поглинання енергії речовиною</a:t>
            </a:r>
            <a:endParaRPr lang="en-US" dirty="0"/>
          </a:p>
        </p:txBody>
      </p:sp>
      <p:sp>
        <p:nvSpPr>
          <p:cNvPr id="82" name="Text Box 90">
            <a:extLst>
              <a:ext uri="{FF2B5EF4-FFF2-40B4-BE49-F238E27FC236}">
                <a16:creationId xmlns:a16="http://schemas.microsoft.com/office/drawing/2014/main" id="{C493AA0C-F924-4789-92FF-A6F9101F8BD7}"/>
              </a:ext>
            </a:extLst>
          </p:cNvPr>
          <p:cNvSpPr txBox="1">
            <a:spLocks noChangeArrowheads="1"/>
          </p:cNvSpPr>
          <p:nvPr/>
        </p:nvSpPr>
        <p:spPr bwMode="auto">
          <a:xfrm>
            <a:off x="7837761" y="3299800"/>
            <a:ext cx="2594671" cy="646331"/>
          </a:xfrm>
          <a:prstGeom prst="rect">
            <a:avLst/>
          </a:prstGeom>
          <a:noFill/>
          <a:ln w="12700">
            <a:noFill/>
            <a:miter lim="800000"/>
            <a:headEnd/>
            <a:tailEnd/>
          </a:ln>
        </p:spPr>
        <p:txBody>
          <a:bodyPr wrap="square">
            <a:spAutoFit/>
          </a:bodyPr>
          <a:lstStyle/>
          <a:p>
            <a:r>
              <a:rPr lang="uk-UA" dirty="0"/>
              <a:t>Міра біологічного впливу</a:t>
            </a:r>
          </a:p>
        </p:txBody>
      </p:sp>
      <p:sp>
        <p:nvSpPr>
          <p:cNvPr id="83" name="TextBox 82">
            <a:extLst>
              <a:ext uri="{FF2B5EF4-FFF2-40B4-BE49-F238E27FC236}">
                <a16:creationId xmlns:a16="http://schemas.microsoft.com/office/drawing/2014/main" id="{C537F425-7F9F-44C4-852C-234B30908B7E}"/>
              </a:ext>
            </a:extLst>
          </p:cNvPr>
          <p:cNvSpPr txBox="1"/>
          <p:nvPr/>
        </p:nvSpPr>
        <p:spPr>
          <a:xfrm>
            <a:off x="4810698" y="3468820"/>
            <a:ext cx="397866" cy="477054"/>
          </a:xfrm>
          <a:prstGeom prst="rect">
            <a:avLst/>
          </a:prstGeom>
          <a:noFill/>
        </p:spPr>
        <p:txBody>
          <a:bodyPr wrap="none" rtlCol="0">
            <a:spAutoFit/>
          </a:bodyPr>
          <a:lstStyle/>
          <a:p>
            <a:r>
              <a:rPr lang="en-US" sz="2500" dirty="0"/>
              <a:t>+</a:t>
            </a:r>
          </a:p>
        </p:txBody>
      </p:sp>
      <p:sp>
        <p:nvSpPr>
          <p:cNvPr id="84" name="TextBox 83">
            <a:extLst>
              <a:ext uri="{FF2B5EF4-FFF2-40B4-BE49-F238E27FC236}">
                <a16:creationId xmlns:a16="http://schemas.microsoft.com/office/drawing/2014/main" id="{EA0D08EE-0AEB-4FE8-BCC7-9224677BB2CE}"/>
              </a:ext>
            </a:extLst>
          </p:cNvPr>
          <p:cNvSpPr txBox="1"/>
          <p:nvPr/>
        </p:nvSpPr>
        <p:spPr>
          <a:xfrm>
            <a:off x="4478053" y="3392067"/>
            <a:ext cx="397866" cy="477054"/>
          </a:xfrm>
          <a:prstGeom prst="rect">
            <a:avLst/>
          </a:prstGeom>
          <a:noFill/>
        </p:spPr>
        <p:txBody>
          <a:bodyPr wrap="none" rtlCol="0">
            <a:spAutoFit/>
          </a:bodyPr>
          <a:lstStyle/>
          <a:p>
            <a:r>
              <a:rPr lang="en-US" sz="2500" dirty="0"/>
              <a:t>+</a:t>
            </a:r>
          </a:p>
        </p:txBody>
      </p:sp>
      <p:sp>
        <p:nvSpPr>
          <p:cNvPr id="85" name="TextBox 84">
            <a:extLst>
              <a:ext uri="{FF2B5EF4-FFF2-40B4-BE49-F238E27FC236}">
                <a16:creationId xmlns:a16="http://schemas.microsoft.com/office/drawing/2014/main" id="{D4C036B9-2844-433A-A2FB-B76ED777A39F}"/>
              </a:ext>
            </a:extLst>
          </p:cNvPr>
          <p:cNvSpPr txBox="1"/>
          <p:nvPr/>
        </p:nvSpPr>
        <p:spPr>
          <a:xfrm>
            <a:off x="5143344" y="3529227"/>
            <a:ext cx="397866" cy="477054"/>
          </a:xfrm>
          <a:prstGeom prst="rect">
            <a:avLst/>
          </a:prstGeom>
          <a:noFill/>
        </p:spPr>
        <p:txBody>
          <a:bodyPr wrap="none" rtlCol="0">
            <a:spAutoFit/>
          </a:bodyPr>
          <a:lstStyle/>
          <a:p>
            <a:r>
              <a:rPr lang="en-US" sz="2500" dirty="0"/>
              <a:t>+</a:t>
            </a:r>
          </a:p>
        </p:txBody>
      </p:sp>
      <p:sp>
        <p:nvSpPr>
          <p:cNvPr id="86" name="TextBox 85">
            <a:extLst>
              <a:ext uri="{FF2B5EF4-FFF2-40B4-BE49-F238E27FC236}">
                <a16:creationId xmlns:a16="http://schemas.microsoft.com/office/drawing/2014/main" id="{582B85D6-C0BE-4235-B35A-6F544554A912}"/>
              </a:ext>
            </a:extLst>
          </p:cNvPr>
          <p:cNvSpPr txBox="1"/>
          <p:nvPr/>
        </p:nvSpPr>
        <p:spPr>
          <a:xfrm>
            <a:off x="5475988" y="3605486"/>
            <a:ext cx="397866" cy="477054"/>
          </a:xfrm>
          <a:prstGeom prst="rect">
            <a:avLst/>
          </a:prstGeom>
          <a:noFill/>
        </p:spPr>
        <p:txBody>
          <a:bodyPr wrap="none" rtlCol="0">
            <a:spAutoFit/>
          </a:bodyPr>
          <a:lstStyle/>
          <a:p>
            <a:r>
              <a:rPr lang="en-US" sz="2500" dirty="0"/>
              <a:t>+</a:t>
            </a:r>
          </a:p>
        </p:txBody>
      </p:sp>
      <p:sp>
        <p:nvSpPr>
          <p:cNvPr id="87" name="TextBox 86">
            <a:extLst>
              <a:ext uri="{FF2B5EF4-FFF2-40B4-BE49-F238E27FC236}">
                <a16:creationId xmlns:a16="http://schemas.microsoft.com/office/drawing/2014/main" id="{68377154-ADDC-4C75-8E89-DE1BCF75B985}"/>
              </a:ext>
            </a:extLst>
          </p:cNvPr>
          <p:cNvSpPr txBox="1"/>
          <p:nvPr/>
        </p:nvSpPr>
        <p:spPr>
          <a:xfrm>
            <a:off x="4632452" y="3262875"/>
            <a:ext cx="292068" cy="477054"/>
          </a:xfrm>
          <a:prstGeom prst="rect">
            <a:avLst/>
          </a:prstGeom>
          <a:noFill/>
        </p:spPr>
        <p:txBody>
          <a:bodyPr wrap="none" rtlCol="0">
            <a:spAutoFit/>
          </a:bodyPr>
          <a:lstStyle/>
          <a:p>
            <a:r>
              <a:rPr lang="en-US" sz="2500" dirty="0"/>
              <a:t>-</a:t>
            </a:r>
          </a:p>
        </p:txBody>
      </p:sp>
      <p:sp>
        <p:nvSpPr>
          <p:cNvPr id="88" name="TextBox 87">
            <a:extLst>
              <a:ext uri="{FF2B5EF4-FFF2-40B4-BE49-F238E27FC236}">
                <a16:creationId xmlns:a16="http://schemas.microsoft.com/office/drawing/2014/main" id="{4C8413E6-A29A-49EC-848F-0065A5F6D7E7}"/>
              </a:ext>
            </a:extLst>
          </p:cNvPr>
          <p:cNvSpPr txBox="1"/>
          <p:nvPr/>
        </p:nvSpPr>
        <p:spPr>
          <a:xfrm>
            <a:off x="4936384" y="3297847"/>
            <a:ext cx="292068" cy="477054"/>
          </a:xfrm>
          <a:prstGeom prst="rect">
            <a:avLst/>
          </a:prstGeom>
          <a:noFill/>
        </p:spPr>
        <p:txBody>
          <a:bodyPr wrap="none" rtlCol="0">
            <a:spAutoFit/>
          </a:bodyPr>
          <a:lstStyle/>
          <a:p>
            <a:r>
              <a:rPr lang="en-US" sz="2500" dirty="0"/>
              <a:t>-</a:t>
            </a:r>
          </a:p>
        </p:txBody>
      </p:sp>
      <p:sp>
        <p:nvSpPr>
          <p:cNvPr id="89" name="TextBox 88">
            <a:extLst>
              <a:ext uri="{FF2B5EF4-FFF2-40B4-BE49-F238E27FC236}">
                <a16:creationId xmlns:a16="http://schemas.microsoft.com/office/drawing/2014/main" id="{69E07966-A6F7-401C-94D5-46C6A59F2850}"/>
              </a:ext>
            </a:extLst>
          </p:cNvPr>
          <p:cNvSpPr txBox="1"/>
          <p:nvPr/>
        </p:nvSpPr>
        <p:spPr>
          <a:xfrm>
            <a:off x="5297078" y="3353291"/>
            <a:ext cx="292068" cy="477054"/>
          </a:xfrm>
          <a:prstGeom prst="rect">
            <a:avLst/>
          </a:prstGeom>
          <a:noFill/>
        </p:spPr>
        <p:txBody>
          <a:bodyPr wrap="none" rtlCol="0">
            <a:spAutoFit/>
          </a:bodyPr>
          <a:lstStyle/>
          <a:p>
            <a:r>
              <a:rPr lang="en-US" sz="2500" dirty="0"/>
              <a:t>-</a:t>
            </a:r>
          </a:p>
        </p:txBody>
      </p:sp>
      <p:sp>
        <p:nvSpPr>
          <p:cNvPr id="90" name="TextBox 89">
            <a:extLst>
              <a:ext uri="{FF2B5EF4-FFF2-40B4-BE49-F238E27FC236}">
                <a16:creationId xmlns:a16="http://schemas.microsoft.com/office/drawing/2014/main" id="{3A36A888-6562-401C-B5CC-B395593ED282}"/>
              </a:ext>
            </a:extLst>
          </p:cNvPr>
          <p:cNvSpPr txBox="1"/>
          <p:nvPr/>
        </p:nvSpPr>
        <p:spPr>
          <a:xfrm>
            <a:off x="5655649" y="3411912"/>
            <a:ext cx="292068" cy="477054"/>
          </a:xfrm>
          <a:prstGeom prst="rect">
            <a:avLst/>
          </a:prstGeom>
          <a:noFill/>
        </p:spPr>
        <p:txBody>
          <a:bodyPr wrap="none" rtlCol="0">
            <a:spAutoFit/>
          </a:bodyPr>
          <a:lstStyle/>
          <a:p>
            <a:r>
              <a:rPr lang="en-US" sz="2500" dirty="0"/>
              <a:t>-</a:t>
            </a:r>
          </a:p>
        </p:txBody>
      </p:sp>
      <p:sp>
        <p:nvSpPr>
          <p:cNvPr id="91" name="Rectangle 4">
            <a:extLst>
              <a:ext uri="{FF2B5EF4-FFF2-40B4-BE49-F238E27FC236}">
                <a16:creationId xmlns:a16="http://schemas.microsoft.com/office/drawing/2014/main" id="{51B821CA-98A8-4CC1-A04C-B1BBB2E6E12C}"/>
              </a:ext>
            </a:extLst>
          </p:cNvPr>
          <p:cNvSpPr>
            <a:spLocks noChangeArrowheads="1"/>
          </p:cNvSpPr>
          <p:nvPr/>
        </p:nvSpPr>
        <p:spPr bwMode="auto">
          <a:xfrm>
            <a:off x="2459117" y="4308678"/>
            <a:ext cx="2077878" cy="951543"/>
          </a:xfrm>
          <a:prstGeom prst="rect">
            <a:avLst/>
          </a:prstGeom>
          <a:noFill/>
          <a:ln w="12700">
            <a:noFill/>
            <a:miter lim="800000"/>
            <a:headEnd/>
            <a:tailEnd/>
          </a:ln>
          <a:effectLst/>
        </p:spPr>
        <p:txBody>
          <a:bodyPr wrap="none" lIns="90488" tIns="44450" rIns="90488" bIns="44450">
            <a:spAutoFit/>
          </a:bodyPr>
          <a:lstStyle/>
          <a:p>
            <a:pPr algn="ctr">
              <a:defRPr/>
            </a:pPr>
            <a:r>
              <a:rPr lang="uk-UA" sz="3200" dirty="0"/>
              <a:t>Експозиція</a:t>
            </a:r>
            <a:endParaRPr lang="en-US" sz="3200" dirty="0"/>
          </a:p>
          <a:p>
            <a:pPr algn="ctr">
              <a:defRPr/>
            </a:pPr>
            <a:r>
              <a:rPr lang="uk-UA" sz="2400" dirty="0"/>
              <a:t>Рентген</a:t>
            </a:r>
            <a:r>
              <a:rPr lang="en-US" sz="2400" dirty="0"/>
              <a:t> (R)</a:t>
            </a:r>
          </a:p>
        </p:txBody>
      </p:sp>
      <p:sp>
        <p:nvSpPr>
          <p:cNvPr id="92" name="Line 7">
            <a:extLst>
              <a:ext uri="{FF2B5EF4-FFF2-40B4-BE49-F238E27FC236}">
                <a16:creationId xmlns:a16="http://schemas.microsoft.com/office/drawing/2014/main" id="{5E62BFBF-B09B-4656-B2F0-A9E0CBDCE4C2}"/>
              </a:ext>
            </a:extLst>
          </p:cNvPr>
          <p:cNvSpPr>
            <a:spLocks noChangeShapeType="1"/>
          </p:cNvSpPr>
          <p:nvPr/>
        </p:nvSpPr>
        <p:spPr bwMode="auto">
          <a:xfrm flipV="1">
            <a:off x="4006361" y="3760939"/>
            <a:ext cx="906070" cy="485403"/>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sp>
        <p:nvSpPr>
          <p:cNvPr id="93" name="Text Box 88">
            <a:extLst>
              <a:ext uri="{FF2B5EF4-FFF2-40B4-BE49-F238E27FC236}">
                <a16:creationId xmlns:a16="http://schemas.microsoft.com/office/drawing/2014/main" id="{A39DCD35-8858-41D7-A2A7-13E494E3236A}"/>
              </a:ext>
            </a:extLst>
          </p:cNvPr>
          <p:cNvSpPr txBox="1">
            <a:spLocks noChangeArrowheads="1"/>
          </p:cNvSpPr>
          <p:nvPr/>
        </p:nvSpPr>
        <p:spPr bwMode="auto">
          <a:xfrm>
            <a:off x="2630872" y="5241654"/>
            <a:ext cx="2666206" cy="646331"/>
          </a:xfrm>
          <a:prstGeom prst="rect">
            <a:avLst/>
          </a:prstGeom>
          <a:noFill/>
          <a:ln w="12700">
            <a:noFill/>
            <a:miter lim="800000"/>
            <a:headEnd/>
            <a:tailEnd/>
          </a:ln>
        </p:spPr>
        <p:txBody>
          <a:bodyPr wrap="square">
            <a:spAutoFit/>
          </a:bodyPr>
          <a:lstStyle/>
          <a:p>
            <a:r>
              <a:rPr lang="uk-UA" dirty="0"/>
              <a:t>Іонізація </a:t>
            </a:r>
            <a:r>
              <a:rPr lang="en-US" dirty="0"/>
              <a:t>(</a:t>
            </a:r>
            <a:r>
              <a:rPr lang="uk-UA" dirty="0"/>
              <a:t>заряд</a:t>
            </a:r>
            <a:r>
              <a:rPr lang="en-US" dirty="0"/>
              <a:t>)</a:t>
            </a:r>
            <a:r>
              <a:rPr lang="uk-UA" dirty="0"/>
              <a:t>, що виникає в повітрі</a:t>
            </a:r>
            <a:endParaRPr lang="en-US" dirty="0"/>
          </a:p>
        </p:txBody>
      </p:sp>
      <p:sp>
        <p:nvSpPr>
          <p:cNvPr id="94" name="Rectangle 3">
            <a:extLst>
              <a:ext uri="{FF2B5EF4-FFF2-40B4-BE49-F238E27FC236}">
                <a16:creationId xmlns:a16="http://schemas.microsoft.com/office/drawing/2014/main" id="{39B3F8A4-FBAD-4628-A773-875106F21BE1}"/>
              </a:ext>
            </a:extLst>
          </p:cNvPr>
          <p:cNvSpPr>
            <a:spLocks noChangeArrowheads="1"/>
          </p:cNvSpPr>
          <p:nvPr/>
        </p:nvSpPr>
        <p:spPr bwMode="auto">
          <a:xfrm>
            <a:off x="1325277" y="1470771"/>
            <a:ext cx="2405688" cy="1320874"/>
          </a:xfrm>
          <a:prstGeom prst="rect">
            <a:avLst/>
          </a:prstGeom>
          <a:noFill/>
          <a:ln w="12700">
            <a:noFill/>
            <a:miter lim="800000"/>
            <a:headEnd/>
            <a:tailEnd/>
          </a:ln>
          <a:effectLst/>
        </p:spPr>
        <p:txBody>
          <a:bodyPr wrap="square" lIns="90488" tIns="44450" rIns="90488" bIns="44450">
            <a:spAutoFit/>
          </a:bodyPr>
          <a:lstStyle/>
          <a:p>
            <a:pPr>
              <a:defRPr/>
            </a:pPr>
            <a:r>
              <a:rPr lang="uk-UA" sz="3200" dirty="0"/>
              <a:t>Активність</a:t>
            </a:r>
            <a:endParaRPr lang="en-US" sz="3200" dirty="0"/>
          </a:p>
          <a:p>
            <a:pPr>
              <a:defRPr/>
            </a:pPr>
            <a:r>
              <a:rPr lang="uk-UA" sz="2400" dirty="0"/>
              <a:t>Кюрі </a:t>
            </a:r>
            <a:r>
              <a:rPr lang="en-US" sz="2400" dirty="0"/>
              <a:t>(Ci); </a:t>
            </a:r>
            <a:r>
              <a:rPr lang="uk-UA" sz="2400" dirty="0"/>
              <a:t>Бекерель </a:t>
            </a:r>
            <a:r>
              <a:rPr lang="en-US" sz="2400" dirty="0"/>
              <a:t>(</a:t>
            </a:r>
            <a:r>
              <a:rPr lang="en-US" sz="2400" dirty="0" err="1"/>
              <a:t>Bq</a:t>
            </a:r>
            <a:r>
              <a:rPr lang="en-US" sz="2400" dirty="0"/>
              <a:t>)</a:t>
            </a:r>
          </a:p>
        </p:txBody>
      </p:sp>
      <p:sp>
        <p:nvSpPr>
          <p:cNvPr id="95" name="Line 83">
            <a:extLst>
              <a:ext uri="{FF2B5EF4-FFF2-40B4-BE49-F238E27FC236}">
                <a16:creationId xmlns:a16="http://schemas.microsoft.com/office/drawing/2014/main" id="{8C5F465B-5507-4C3A-8056-7674720DE01D}"/>
              </a:ext>
            </a:extLst>
          </p:cNvPr>
          <p:cNvSpPr>
            <a:spLocks noChangeShapeType="1"/>
          </p:cNvSpPr>
          <p:nvPr/>
        </p:nvSpPr>
        <p:spPr bwMode="auto">
          <a:xfrm>
            <a:off x="3320334" y="2155835"/>
            <a:ext cx="714477" cy="604642"/>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sp>
        <p:nvSpPr>
          <p:cNvPr id="96" name="Text Box 87">
            <a:extLst>
              <a:ext uri="{FF2B5EF4-FFF2-40B4-BE49-F238E27FC236}">
                <a16:creationId xmlns:a16="http://schemas.microsoft.com/office/drawing/2014/main" id="{18ABF543-0B64-479B-A331-086290DE91AC}"/>
              </a:ext>
            </a:extLst>
          </p:cNvPr>
          <p:cNvSpPr txBox="1">
            <a:spLocks noChangeArrowheads="1"/>
          </p:cNvSpPr>
          <p:nvPr/>
        </p:nvSpPr>
        <p:spPr bwMode="auto">
          <a:xfrm>
            <a:off x="1341416" y="2769760"/>
            <a:ext cx="1561989" cy="646331"/>
          </a:xfrm>
          <a:prstGeom prst="rect">
            <a:avLst/>
          </a:prstGeom>
          <a:noFill/>
          <a:ln w="12700">
            <a:noFill/>
            <a:miter lim="800000"/>
            <a:headEnd/>
            <a:tailEnd/>
          </a:ln>
        </p:spPr>
        <p:txBody>
          <a:bodyPr wrap="square">
            <a:spAutoFit/>
          </a:bodyPr>
          <a:lstStyle/>
          <a:p>
            <a:pPr algn="ctr"/>
            <a:r>
              <a:rPr lang="uk-UA" dirty="0"/>
              <a:t>Швидкість розпаду</a:t>
            </a:r>
            <a:endParaRPr lang="en-US" dirty="0"/>
          </a:p>
        </p:txBody>
      </p:sp>
      <p:sp>
        <p:nvSpPr>
          <p:cNvPr id="97" name="Line 8">
            <a:extLst>
              <a:ext uri="{FF2B5EF4-FFF2-40B4-BE49-F238E27FC236}">
                <a16:creationId xmlns:a16="http://schemas.microsoft.com/office/drawing/2014/main" id="{8035FF53-17F8-49E1-9CED-BA458F67ED41}"/>
              </a:ext>
            </a:extLst>
          </p:cNvPr>
          <p:cNvSpPr>
            <a:spLocks noChangeShapeType="1"/>
          </p:cNvSpPr>
          <p:nvPr/>
        </p:nvSpPr>
        <p:spPr bwMode="auto">
          <a:xfrm flipH="1" flipV="1">
            <a:off x="6106623" y="3379949"/>
            <a:ext cx="1620917" cy="1395543"/>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pic>
        <p:nvPicPr>
          <p:cNvPr id="3" name="11">
            <a:hlinkClick r:id="" action="ppaction://media"/>
            <a:extLst>
              <a:ext uri="{FF2B5EF4-FFF2-40B4-BE49-F238E27FC236}">
                <a16:creationId xmlns:a16="http://schemas.microsoft.com/office/drawing/2014/main" id="{85EEE792-0353-E0B2-FF9F-E31642C7D1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9793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500"/>
                                        <p:tgtEl>
                                          <p:spTgt spid="9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8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52" grpId="0"/>
      <p:bldP spid="53" grpId="0"/>
      <p:bldP spid="81" grpId="0"/>
      <p:bldP spid="82" grpId="0"/>
      <p:bldP spid="91" grpId="0"/>
      <p:bldP spid="92" grpId="0" animBg="1"/>
      <p:bldP spid="93" grpId="0"/>
      <p:bldP spid="94" grpId="0"/>
      <p:bldP spid="95" grpId="0" animBg="1"/>
      <p:bldP spid="96" grpId="0" animBg="1"/>
      <p:bldP spid="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12" y="743565"/>
            <a:ext cx="10363909" cy="781009"/>
          </a:xfrm>
        </p:spPr>
        <p:txBody>
          <a:bodyPr/>
          <a:lstStyle/>
          <a:p>
            <a:r>
              <a:rPr lang="uk-UA" dirty="0"/>
              <a:t>Активність</a:t>
            </a:r>
            <a:endParaRPr lang="en-US" dirty="0">
              <a:latin typeface="+mn-lt"/>
            </a:endParaRPr>
          </a:p>
        </p:txBody>
      </p:sp>
      <mc:AlternateContent xmlns:mc="http://schemas.openxmlformats.org/markup-compatibility/2006" xmlns:a14="http://schemas.microsoft.com/office/drawing/2010/main">
        <mc:Choice Requires="a14">
          <p:sp>
            <p:nvSpPr>
              <p:cNvPr id="4" name="Content Placeholder 3"/>
              <p:cNvSpPr>
                <a:spLocks noGrp="1"/>
              </p:cNvSpPr>
              <p:nvPr>
                <p:ph sz="quarter" idx="12"/>
              </p:nvPr>
            </p:nvSpPr>
            <p:spPr>
              <a:xfrm>
                <a:off x="429885" y="1583992"/>
                <a:ext cx="11484617" cy="5500401"/>
              </a:xfrm>
            </p:spPr>
            <p:txBody>
              <a:bodyPr>
                <a:noAutofit/>
              </a:bodyPr>
              <a:lstStyle/>
              <a:p>
                <a:pPr lvl="1"/>
                <a:r>
                  <a:rPr lang="uk-UA" sz="3199" dirty="0"/>
                  <a:t>Активність</a:t>
                </a:r>
                <a:r>
                  <a:rPr lang="en-US" sz="3199" dirty="0"/>
                  <a:t> (A) </a:t>
                </a:r>
                <a:r>
                  <a:rPr lang="uk-UA" sz="3199" dirty="0"/>
                  <a:t>це</a:t>
                </a:r>
                <a:r>
                  <a:rPr lang="uk-UA" sz="3199" i="1" dirty="0"/>
                  <a:t> швидкість розпаду</a:t>
                </a:r>
                <a:r>
                  <a:rPr lang="en-US" sz="3199" i="1" dirty="0"/>
                  <a:t> </a:t>
                </a:r>
                <a:r>
                  <a:rPr lang="uk-UA" sz="3199" dirty="0"/>
                  <a:t>визначеного радіонукліда в зразку</a:t>
                </a:r>
                <a:r>
                  <a:rPr lang="en-US" sz="3199" dirty="0"/>
                  <a:t>. </a:t>
                </a:r>
              </a:p>
              <a:p>
                <a:pPr marL="126779" lvl="1" indent="0">
                  <a:buNone/>
                </a:pPr>
                <a14:m>
                  <m:oMathPara xmlns:m="http://schemas.openxmlformats.org/officeDocument/2006/math">
                    <m:oMathParaPr>
                      <m:jc m:val="centerGroup"/>
                    </m:oMathParaPr>
                    <m:oMath xmlns:m="http://schemas.openxmlformats.org/officeDocument/2006/math">
                      <m:r>
                        <a:rPr lang="en-US" sz="5999" i="1">
                          <a:latin typeface="Cambria Math"/>
                        </a:rPr>
                        <m:t>𝐴</m:t>
                      </m:r>
                      <m:r>
                        <a:rPr lang="en-US" sz="5999" i="1">
                          <a:latin typeface="Cambria Math"/>
                          <a:ea typeface="Cambria Math"/>
                        </a:rPr>
                        <m:t>=−</m:t>
                      </m:r>
                      <m:f>
                        <m:fPr>
                          <m:ctrlPr>
                            <a:rPr lang="en-US" sz="5999" i="1">
                              <a:latin typeface="Cambria Math" panose="02040503050406030204" pitchFamily="18" charset="0"/>
                              <a:ea typeface="Cambria Math"/>
                            </a:rPr>
                          </m:ctrlPr>
                        </m:fPr>
                        <m:num>
                          <m:r>
                            <a:rPr lang="en-US" sz="5999" i="1">
                              <a:latin typeface="Cambria Math"/>
                              <a:ea typeface="Cambria Math"/>
                            </a:rPr>
                            <m:t>𝑑𝑁</m:t>
                          </m:r>
                        </m:num>
                        <m:den>
                          <m:r>
                            <a:rPr lang="en-US" sz="5999" i="1">
                              <a:latin typeface="Cambria Math"/>
                              <a:ea typeface="Cambria Math"/>
                            </a:rPr>
                            <m:t>𝑑𝑡</m:t>
                          </m:r>
                        </m:den>
                      </m:f>
                    </m:oMath>
                  </m:oMathPara>
                </a14:m>
                <a:endParaRPr lang="en-US" dirty="0"/>
              </a:p>
              <a:p>
                <a:pPr lvl="1"/>
                <a:endParaRPr lang="en-US" sz="3199" dirty="0"/>
              </a:p>
              <a:p>
                <a:pPr lvl="1"/>
                <a:r>
                  <a:rPr lang="uk-UA" sz="3199" dirty="0"/>
                  <a:t>Слід розуміти, що ця активність є лише середньою швидкістю розпаду і змінюється з часом.</a:t>
                </a:r>
                <a:endParaRPr lang="en-US" sz="3199" dirty="0"/>
              </a:p>
            </p:txBody>
          </p:sp>
        </mc:Choice>
        <mc:Fallback xmlns="">
          <p:sp>
            <p:nvSpPr>
              <p:cNvPr id="4" name="Content Placeholder 3"/>
              <p:cNvSpPr>
                <a:spLocks noGrp="1" noRot="1" noChangeAspect="1" noMove="1" noResize="1" noEditPoints="1" noAdjustHandles="1" noChangeArrowheads="1" noChangeShapeType="1" noTextEdit="1"/>
              </p:cNvSpPr>
              <p:nvPr>
                <p:ph sz="quarter" idx="12"/>
              </p:nvPr>
            </p:nvSpPr>
            <p:spPr>
              <a:xfrm>
                <a:off x="429885" y="1583992"/>
                <a:ext cx="11484617" cy="5500401"/>
              </a:xfrm>
              <a:blipFill>
                <a:blip r:embed="rId5"/>
                <a:stretch>
                  <a:fillRect l="-111" t="-2304" r="-553"/>
                </a:stretch>
              </a:blipFill>
            </p:spPr>
            <p:txBody>
              <a:bodyPr/>
              <a:lstStyle/>
              <a:p>
                <a:r>
                  <a:rPr lang="en-UA">
                    <a:noFill/>
                  </a:rPr>
                  <a:t> </a:t>
                </a:r>
              </a:p>
            </p:txBody>
          </p:sp>
        </mc:Fallback>
      </mc:AlternateContent>
      <p:sp>
        <p:nvSpPr>
          <p:cNvPr id="2" name="Slide Number Placeholder 1"/>
          <p:cNvSpPr>
            <a:spLocks noGrp="1"/>
          </p:cNvSpPr>
          <p:nvPr>
            <p:ph type="sldNum" sz="quarter" idx="4294967295"/>
          </p:nvPr>
        </p:nvSpPr>
        <p:spPr/>
        <p:txBody>
          <a:bodyPr/>
          <a:lstStyle/>
          <a:p>
            <a:pPr>
              <a:defRPr/>
            </a:pPr>
            <a:fld id="{0830C73A-D0A2-42F3-A0CA-D4BD047AC1BB}" type="slidenum">
              <a:rPr lang="en-US" smtClean="0"/>
              <a:pPr>
                <a:defRPr/>
              </a:pPr>
              <a:t>12</a:t>
            </a:fld>
            <a:endParaRPr lang="en-US"/>
          </a:p>
        </p:txBody>
      </p:sp>
      <p:pic>
        <p:nvPicPr>
          <p:cNvPr id="5" name="12">
            <a:hlinkClick r:id="" action="ppaction://media"/>
            <a:extLst>
              <a:ext uri="{FF2B5EF4-FFF2-40B4-BE49-F238E27FC236}">
                <a16:creationId xmlns:a16="http://schemas.microsoft.com/office/drawing/2014/main" id="{565D25A6-84D5-CD1E-7158-F7AA590065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1401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270"/>
            <a:ext cx="10515600" cy="1325563"/>
          </a:xfrm>
        </p:spPr>
        <p:txBody>
          <a:bodyPr/>
          <a:lstStyle/>
          <a:p>
            <a:r>
              <a:rPr lang="uk-UA" dirty="0"/>
              <a:t>Базова одиниця виміру активності</a:t>
            </a:r>
            <a:r>
              <a:rPr lang="en-US" dirty="0">
                <a:latin typeface="+mn-lt"/>
              </a:rPr>
              <a:t>: </a:t>
            </a:r>
            <a:r>
              <a:rPr lang="uk-UA" i="1" dirty="0">
                <a:latin typeface="+mn-lt"/>
              </a:rPr>
              <a:t>Кюрі</a:t>
            </a:r>
            <a:endParaRPr lang="en-US" i="1" dirty="0">
              <a:latin typeface="+mn-lt"/>
            </a:endParaRPr>
          </a:p>
        </p:txBody>
      </p:sp>
      <p:sp>
        <p:nvSpPr>
          <p:cNvPr id="8" name="Rectangle 7"/>
          <p:cNvSpPr/>
          <p:nvPr/>
        </p:nvSpPr>
        <p:spPr>
          <a:xfrm>
            <a:off x="2264442" y="3656715"/>
            <a:ext cx="7663116" cy="1076961"/>
          </a:xfrm>
          <a:prstGeom prst="rect">
            <a:avLst/>
          </a:prstGeom>
        </p:spPr>
        <p:txBody>
          <a:bodyPr wrap="square">
            <a:spAutoFit/>
          </a:bodyPr>
          <a:lstStyle/>
          <a:p>
            <a:r>
              <a:rPr lang="uk-UA" sz="3200" dirty="0"/>
              <a:t>Один Кюрі приблизно дорівнює активності одного грама чистого Ra-226</a:t>
            </a:r>
            <a:r>
              <a:rPr lang="en-US" sz="3199" dirty="0"/>
              <a:t>.</a:t>
            </a:r>
          </a:p>
        </p:txBody>
      </p:sp>
      <mc:AlternateContent xmlns:mc="http://schemas.openxmlformats.org/markup-compatibility/2006" xmlns:a14="http://schemas.microsoft.com/office/drawing/2010/main">
        <mc:Choice Requires="a14">
          <p:sp>
            <p:nvSpPr>
              <p:cNvPr id="3" name="TextBox 2"/>
              <p:cNvSpPr txBox="1"/>
              <p:nvPr/>
            </p:nvSpPr>
            <p:spPr>
              <a:xfrm>
                <a:off x="1768135" y="2095571"/>
                <a:ext cx="9757222" cy="847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799" b="1" smtClean="0">
                          <a:latin typeface="Cambria Math"/>
                        </a:rPr>
                        <m:t>𝟏</m:t>
                      </m:r>
                      <m:r>
                        <a:rPr lang="en-US" sz="4799" b="1" smtClean="0">
                          <a:latin typeface="Cambria Math"/>
                        </a:rPr>
                        <m:t> К</m:t>
                      </m:r>
                      <m:r>
                        <a:rPr lang="uk-UA" sz="4799" b="1" i="1" smtClean="0">
                          <a:latin typeface="Cambria Math" panose="02040503050406030204" pitchFamily="18" charset="0"/>
                        </a:rPr>
                        <m:t>юрі </m:t>
                      </m:r>
                      <m:d>
                        <m:dPr>
                          <m:ctrlPr>
                            <a:rPr lang="en-US" sz="4799" b="1" i="1">
                              <a:latin typeface="Cambria Math" panose="02040503050406030204" pitchFamily="18" charset="0"/>
                            </a:rPr>
                          </m:ctrlPr>
                        </m:dPr>
                        <m:e>
                          <m:r>
                            <a:rPr lang="en-US" sz="4799" b="1">
                              <a:latin typeface="Cambria Math"/>
                            </a:rPr>
                            <m:t>𝐂𝐢</m:t>
                          </m:r>
                        </m:e>
                      </m:d>
                      <m:r>
                        <a:rPr lang="en-US" sz="4799" b="1">
                          <a:latin typeface="Cambria Math"/>
                        </a:rPr>
                        <m:t>=</m:t>
                      </m:r>
                      <m:r>
                        <a:rPr lang="en-US" sz="4799" b="1">
                          <a:latin typeface="Cambria Math"/>
                        </a:rPr>
                        <m:t>𝟑</m:t>
                      </m:r>
                      <m:r>
                        <a:rPr lang="en-US" sz="4799" b="1">
                          <a:latin typeface="Cambria Math"/>
                        </a:rPr>
                        <m:t>.</m:t>
                      </m:r>
                      <m:r>
                        <a:rPr lang="en-US" sz="4799" b="1">
                          <a:latin typeface="Cambria Math"/>
                        </a:rPr>
                        <m:t>𝟕</m:t>
                      </m:r>
                      <m:r>
                        <a:rPr lang="en-US" sz="4799" b="1">
                          <a:latin typeface="Cambria Math"/>
                          <a:ea typeface="Cambria Math"/>
                        </a:rPr>
                        <m:t>×</m:t>
                      </m:r>
                      <m:sSup>
                        <m:sSupPr>
                          <m:ctrlPr>
                            <a:rPr lang="en-US" sz="4799" b="1" i="1">
                              <a:latin typeface="Cambria Math" panose="02040503050406030204" pitchFamily="18" charset="0"/>
                              <a:ea typeface="Cambria Math"/>
                            </a:rPr>
                          </m:ctrlPr>
                        </m:sSupPr>
                        <m:e>
                          <m:r>
                            <a:rPr lang="en-US" sz="4799" b="1">
                              <a:latin typeface="Cambria Math"/>
                              <a:ea typeface="Cambria Math"/>
                            </a:rPr>
                            <m:t>𝟏𝟎</m:t>
                          </m:r>
                        </m:e>
                        <m:sup>
                          <m:r>
                            <a:rPr lang="en-US" sz="4799" b="1">
                              <a:latin typeface="Cambria Math"/>
                              <a:ea typeface="Cambria Math"/>
                            </a:rPr>
                            <m:t>𝟏𝟎</m:t>
                          </m:r>
                        </m:sup>
                      </m:sSup>
                      <m:r>
                        <a:rPr lang="en-US" sz="4799" b="1">
                          <a:latin typeface="Cambria Math"/>
                          <a:ea typeface="Cambria Math"/>
                        </a:rPr>
                        <m:t> </m:t>
                      </m:r>
                      <m:r>
                        <a:rPr lang="uk-UA" sz="4799" b="1" i="0" smtClean="0">
                          <a:latin typeface="Cambria Math" panose="02040503050406030204" pitchFamily="18" charset="0"/>
                          <a:ea typeface="Cambria Math"/>
                        </a:rPr>
                        <m:t>роз.</m:t>
                      </m:r>
                      <m:r>
                        <a:rPr lang="en-US" sz="4799" b="1" i="0" smtClean="0">
                          <a:latin typeface="Cambria Math" panose="02040503050406030204" pitchFamily="18" charset="0"/>
                          <a:ea typeface="Cambria Math"/>
                        </a:rPr>
                        <m:t>/</m:t>
                      </m:r>
                      <m:r>
                        <a:rPr lang="uk-UA" sz="4799" b="1" i="0" smtClean="0">
                          <a:latin typeface="Cambria Math" panose="02040503050406030204" pitchFamily="18" charset="0"/>
                          <a:ea typeface="Cambria Math"/>
                        </a:rPr>
                        <m:t>с</m:t>
                      </m:r>
                      <m:r>
                        <a:rPr lang="uk-UA" sz="4799" b="1">
                          <a:latin typeface="Cambria Math" panose="02040503050406030204" pitchFamily="18" charset="0"/>
                          <a:ea typeface="Cambria Math"/>
                        </a:rPr>
                        <m:t>ек.</m:t>
                      </m:r>
                    </m:oMath>
                  </m:oMathPara>
                </a14:m>
                <a:endParaRPr lang="uk-UA" sz="4799" b="1" dirty="0">
                  <a:latin typeface="Calibri" panose="020F0502020204030204" pitchFamily="34" charset="0"/>
                  <a:ea typeface="Cambria Math"/>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768135" y="2095571"/>
                <a:ext cx="9757222" cy="847668"/>
              </a:xfrm>
              <a:prstGeom prst="rect">
                <a:avLst/>
              </a:prstGeom>
              <a:blipFill>
                <a:blip r:embed="rId5"/>
                <a:stretch>
                  <a:fillRect/>
                </a:stretch>
              </a:blipFill>
            </p:spPr>
            <p:txBody>
              <a:bodyPr/>
              <a:lstStyle/>
              <a:p>
                <a:r>
                  <a:rPr lang="ru-RU">
                    <a:noFill/>
                  </a:rPr>
                  <a:t> </a:t>
                </a:r>
              </a:p>
            </p:txBody>
          </p:sp>
        </mc:Fallback>
      </mc:AlternateContent>
      <p:pic>
        <p:nvPicPr>
          <p:cNvPr id="4" name="13">
            <a:hlinkClick r:id="" action="ppaction://media"/>
            <a:extLst>
              <a:ext uri="{FF2B5EF4-FFF2-40B4-BE49-F238E27FC236}">
                <a16:creationId xmlns:a16="http://schemas.microsoft.com/office/drawing/2014/main" id="{63BCB838-E65B-FF43-5A14-A79FC8463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482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1"/>
            <a:ext cx="12192000" cy="1596094"/>
          </a:xfrm>
        </p:spPr>
        <p:txBody>
          <a:bodyPr>
            <a:normAutofit/>
          </a:bodyPr>
          <a:lstStyle/>
          <a:p>
            <a:r>
              <a:rPr lang="uk-UA" sz="3600" dirty="0">
                <a:solidFill>
                  <a:srgbClr val="202124"/>
                </a:solidFill>
                <a:latin typeface="Calibri" panose="020F0502020204030204" pitchFamily="34" charset="0"/>
              </a:rPr>
              <a:t>М</a:t>
            </a:r>
            <a:r>
              <a:rPr lang="uk-UA" sz="3600" dirty="0">
                <a:solidFill>
                  <a:srgbClr val="202124"/>
                </a:solidFill>
                <a:effectLst/>
                <a:latin typeface="Calibri" panose="020F0502020204030204" pitchFamily="34" charset="0"/>
              </a:rPr>
              <a:t>іжнародна система одиниць </a:t>
            </a:r>
            <a:r>
              <a:rPr lang="en-US" sz="3600" dirty="0">
                <a:solidFill>
                  <a:srgbClr val="202124"/>
                </a:solidFill>
                <a:effectLst/>
                <a:latin typeface="Calibri" panose="020F0502020204030204" pitchFamily="34" charset="0"/>
              </a:rPr>
              <a:t>(SI)</a:t>
            </a:r>
            <a:r>
              <a:rPr lang="uk-UA" sz="3600" dirty="0">
                <a:solidFill>
                  <a:srgbClr val="202124"/>
                </a:solidFill>
                <a:effectLst/>
                <a:latin typeface="Calibri" panose="020F0502020204030204" pitchFamily="34" charset="0"/>
              </a:rPr>
              <a:t> активності</a:t>
            </a:r>
            <a:r>
              <a:rPr lang="en-US" sz="3600" dirty="0">
                <a:latin typeface="+mn-lt"/>
              </a:rPr>
              <a:t>: </a:t>
            </a:r>
            <a:r>
              <a:rPr lang="uk-UA" sz="3600" dirty="0">
                <a:latin typeface="+mn-lt"/>
              </a:rPr>
              <a:t>бекерель</a:t>
            </a:r>
            <a:r>
              <a:rPr lang="en-US" sz="3600" dirty="0">
                <a:latin typeface="+mn-lt"/>
              </a:rPr>
              <a:t> (</a:t>
            </a:r>
            <a:r>
              <a:rPr lang="en-US" sz="3600" dirty="0" err="1">
                <a:latin typeface="+mn-lt"/>
              </a:rPr>
              <a:t>Bq</a:t>
            </a:r>
            <a:r>
              <a:rPr lang="en-US" sz="3600" dirty="0">
                <a:latin typeface="+mn-lt"/>
              </a:rPr>
              <a:t>)</a:t>
            </a:r>
          </a:p>
        </p:txBody>
      </p:sp>
      <p:sp>
        <p:nvSpPr>
          <p:cNvPr id="3" name="Content Placeholder 2"/>
          <p:cNvSpPr>
            <a:spLocks noGrp="1"/>
          </p:cNvSpPr>
          <p:nvPr>
            <p:ph sz="quarter" idx="12"/>
          </p:nvPr>
        </p:nvSpPr>
        <p:spPr>
          <a:xfrm>
            <a:off x="228345" y="2329478"/>
            <a:ext cx="11455150" cy="2540210"/>
          </a:xfrm>
        </p:spPr>
        <p:txBody>
          <a:bodyPr>
            <a:normAutofit/>
          </a:bodyPr>
          <a:lstStyle/>
          <a:p>
            <a:pPr marL="126779" lvl="1" indent="0">
              <a:buNone/>
            </a:pPr>
            <a:r>
              <a:rPr lang="uk-UA" sz="3199" dirty="0"/>
              <a:t>Основна одиниця активності в міжнародній системі одиниць СІ (з </a:t>
            </a:r>
            <a:r>
              <a:rPr lang="uk-UA" sz="3199" dirty="0" err="1"/>
              <a:t>фр</a:t>
            </a:r>
            <a:r>
              <a:rPr lang="uk-UA" sz="3199" dirty="0"/>
              <a:t>. </a:t>
            </a:r>
            <a:r>
              <a:rPr lang="uk-UA" sz="3199" dirty="0" err="1"/>
              <a:t>Le</a:t>
            </a:r>
            <a:r>
              <a:rPr lang="uk-UA" sz="3199" dirty="0"/>
              <a:t> </a:t>
            </a:r>
            <a:r>
              <a:rPr lang="uk-UA" sz="3199" dirty="0" err="1"/>
              <a:t>Système</a:t>
            </a:r>
            <a:r>
              <a:rPr lang="uk-UA" sz="3199" dirty="0"/>
              <a:t> </a:t>
            </a:r>
            <a:r>
              <a:rPr lang="uk-UA" sz="3199" dirty="0" err="1"/>
              <a:t>International</a:t>
            </a:r>
            <a:r>
              <a:rPr lang="uk-UA" sz="3199" dirty="0"/>
              <a:t> </a:t>
            </a:r>
            <a:r>
              <a:rPr lang="uk-UA" sz="3199" dirty="0" err="1"/>
              <a:t>d‘Unités</a:t>
            </a:r>
            <a:r>
              <a:rPr lang="uk-UA" sz="3199" dirty="0"/>
              <a:t>).</a:t>
            </a:r>
            <a:endParaRPr lang="en-US" sz="3199" dirty="0"/>
          </a:p>
        </p:txBody>
      </p:sp>
      <mc:AlternateContent xmlns:mc="http://schemas.openxmlformats.org/markup-compatibility/2006" xmlns:a14="http://schemas.microsoft.com/office/drawing/2010/main">
        <mc:Choice Requires="a14">
          <p:sp>
            <p:nvSpPr>
              <p:cNvPr id="6" name="TextBox 5"/>
              <p:cNvSpPr txBox="1"/>
              <p:nvPr/>
            </p:nvSpPr>
            <p:spPr>
              <a:xfrm>
                <a:off x="2314291" y="1444181"/>
                <a:ext cx="9474196" cy="8308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799" b="1" smtClean="0">
                          <a:latin typeface="Cambria Math"/>
                        </a:rPr>
                        <m:t>𝟏</m:t>
                      </m:r>
                      <m:r>
                        <a:rPr lang="en-US" sz="4799" b="1" smtClean="0">
                          <a:latin typeface="Cambria Math"/>
                        </a:rPr>
                        <m:t> беке</m:t>
                      </m:r>
                      <m:r>
                        <a:rPr lang="uk-UA" sz="4799" b="1" i="0" smtClean="0">
                          <a:latin typeface="Cambria Math" panose="02040503050406030204" pitchFamily="18" charset="0"/>
                        </a:rPr>
                        <m:t>рель </m:t>
                      </m:r>
                      <m:d>
                        <m:dPr>
                          <m:ctrlPr>
                            <a:rPr lang="en-US" sz="4799" b="1" i="1">
                              <a:latin typeface="Cambria Math" panose="02040503050406030204" pitchFamily="18" charset="0"/>
                            </a:rPr>
                          </m:ctrlPr>
                        </m:dPr>
                        <m:e>
                          <m:r>
                            <a:rPr lang="uk-UA" sz="4799" b="1" i="0" smtClean="0">
                              <a:latin typeface="Cambria Math" panose="02040503050406030204" pitchFamily="18" charset="0"/>
                            </a:rPr>
                            <m:t>Бк, </m:t>
                          </m:r>
                          <m:r>
                            <a:rPr lang="en-US" sz="4799" b="1">
                              <a:latin typeface="Cambria Math"/>
                            </a:rPr>
                            <m:t>𝐁𝐪</m:t>
                          </m:r>
                        </m:e>
                      </m:d>
                      <m:r>
                        <a:rPr lang="en-US" sz="4799" b="1">
                          <a:latin typeface="Cambria Math"/>
                        </a:rPr>
                        <m:t>=</m:t>
                      </m:r>
                      <m:r>
                        <a:rPr lang="en-US" sz="4799" b="1">
                          <a:latin typeface="Cambria Math"/>
                        </a:rPr>
                        <m:t>𝟏</m:t>
                      </m:r>
                      <m:r>
                        <a:rPr lang="en-US" sz="4799" b="1">
                          <a:latin typeface="Cambria Math"/>
                          <a:ea typeface="Cambria Math"/>
                        </a:rPr>
                        <m:t> </m:t>
                      </m:r>
                      <m:r>
                        <a:rPr lang="uk-UA" sz="4799" b="1" i="0" smtClean="0">
                          <a:latin typeface="Cambria Math" panose="02040503050406030204" pitchFamily="18" charset="0"/>
                          <a:ea typeface="Cambria Math"/>
                        </a:rPr>
                        <m:t>роз.</m:t>
                      </m:r>
                      <m:r>
                        <a:rPr lang="en-US" sz="4799" b="1" i="0" smtClean="0">
                          <a:latin typeface="Cambria Math" panose="02040503050406030204" pitchFamily="18" charset="0"/>
                          <a:ea typeface="Cambria Math"/>
                        </a:rPr>
                        <m:t>/</m:t>
                      </m:r>
                      <m:r>
                        <a:rPr lang="uk-UA" sz="4799" b="1" i="0" smtClean="0">
                          <a:latin typeface="Cambria Math" panose="02040503050406030204" pitchFamily="18" charset="0"/>
                          <a:ea typeface="Cambria Math"/>
                        </a:rPr>
                        <m:t>с</m:t>
                      </m:r>
                      <m:r>
                        <a:rPr lang="uk-UA" sz="4799" b="1">
                          <a:latin typeface="Cambria Math" panose="02040503050406030204" pitchFamily="18" charset="0"/>
                          <a:ea typeface="Cambria Math"/>
                        </a:rPr>
                        <m:t>ек.</m:t>
                      </m:r>
                    </m:oMath>
                  </m:oMathPara>
                </a14:m>
                <a:endParaRPr lang="en-US" sz="4799" b="1" dirty="0"/>
              </a:p>
            </p:txBody>
          </p:sp>
        </mc:Choice>
        <mc:Fallback xmlns="">
          <p:sp>
            <p:nvSpPr>
              <p:cNvPr id="6" name="TextBox 5"/>
              <p:cNvSpPr txBox="1">
                <a:spLocks noRot="1" noChangeAspect="1" noMove="1" noResize="1" noEditPoints="1" noAdjustHandles="1" noChangeArrowheads="1" noChangeShapeType="1" noTextEdit="1"/>
              </p:cNvSpPr>
              <p:nvPr/>
            </p:nvSpPr>
            <p:spPr>
              <a:xfrm>
                <a:off x="2314291" y="1444181"/>
                <a:ext cx="9474196" cy="830868"/>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2A73DE-25D2-477A-9236-CBA68AEB578B}"/>
                  </a:ext>
                </a:extLst>
              </p:cNvPr>
              <p:cNvSpPr txBox="1"/>
              <p:nvPr/>
            </p:nvSpPr>
            <p:spPr>
              <a:xfrm>
                <a:off x="3031762" y="3599583"/>
                <a:ext cx="6128473" cy="847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799" b="1">
                          <a:latin typeface="Cambria Math"/>
                        </a:rPr>
                        <m:t>𝟏</m:t>
                      </m:r>
                      <m:r>
                        <a:rPr lang="en-US" sz="4799" b="1">
                          <a:latin typeface="Cambria Math"/>
                        </a:rPr>
                        <m:t> </m:t>
                      </m:r>
                      <m:r>
                        <a:rPr lang="en-US" sz="4799" b="1">
                          <a:latin typeface="Cambria Math"/>
                        </a:rPr>
                        <m:t>𝐂𝐢</m:t>
                      </m:r>
                      <m:r>
                        <a:rPr lang="en-US" sz="4799" b="1">
                          <a:latin typeface="Cambria Math"/>
                        </a:rPr>
                        <m:t>=</m:t>
                      </m:r>
                      <m:r>
                        <a:rPr lang="en-US" sz="4799" b="1">
                          <a:latin typeface="Cambria Math"/>
                        </a:rPr>
                        <m:t>𝟑</m:t>
                      </m:r>
                      <m:r>
                        <a:rPr lang="en-US" sz="4799" b="1">
                          <a:latin typeface="Cambria Math"/>
                        </a:rPr>
                        <m:t>.</m:t>
                      </m:r>
                      <m:r>
                        <a:rPr lang="en-US" sz="4799" b="1">
                          <a:latin typeface="Cambria Math"/>
                        </a:rPr>
                        <m:t>𝟕</m:t>
                      </m:r>
                      <m:r>
                        <a:rPr lang="en-US" sz="4799" b="1">
                          <a:latin typeface="Cambria Math"/>
                          <a:ea typeface="Cambria Math"/>
                        </a:rPr>
                        <m:t>×</m:t>
                      </m:r>
                      <m:sSup>
                        <m:sSupPr>
                          <m:ctrlPr>
                            <a:rPr lang="en-US" sz="4799" b="1" i="1">
                              <a:latin typeface="Cambria Math" panose="02040503050406030204" pitchFamily="18" charset="0"/>
                              <a:ea typeface="Cambria Math"/>
                            </a:rPr>
                          </m:ctrlPr>
                        </m:sSupPr>
                        <m:e>
                          <m:r>
                            <a:rPr lang="en-US" sz="4799" b="1">
                              <a:latin typeface="Cambria Math"/>
                              <a:ea typeface="Cambria Math"/>
                            </a:rPr>
                            <m:t>𝟏𝟎</m:t>
                          </m:r>
                        </m:e>
                        <m:sup>
                          <m:r>
                            <a:rPr lang="en-US" sz="4799" b="1">
                              <a:latin typeface="Cambria Math"/>
                              <a:ea typeface="Cambria Math"/>
                            </a:rPr>
                            <m:t>𝟏𝟎</m:t>
                          </m:r>
                        </m:sup>
                      </m:sSup>
                      <m:r>
                        <a:rPr lang="en-US" sz="4799" b="1">
                          <a:latin typeface="Cambria Math"/>
                          <a:ea typeface="Cambria Math"/>
                        </a:rPr>
                        <m:t> </m:t>
                      </m:r>
                      <m:r>
                        <a:rPr lang="en-US" sz="4799" b="1">
                          <a:latin typeface="Cambria Math"/>
                          <a:ea typeface="Cambria Math"/>
                        </a:rPr>
                        <m:t>𝐁𝐪</m:t>
                      </m:r>
                    </m:oMath>
                  </m:oMathPara>
                </a14:m>
                <a:endParaRPr lang="en-US" sz="4799" b="1" dirty="0"/>
              </a:p>
            </p:txBody>
          </p:sp>
        </mc:Choice>
        <mc:Fallback xmlns="">
          <p:sp>
            <p:nvSpPr>
              <p:cNvPr id="5" name="TextBox 4">
                <a:extLst>
                  <a:ext uri="{FF2B5EF4-FFF2-40B4-BE49-F238E27FC236}">
                    <a16:creationId xmlns:a16="http://schemas.microsoft.com/office/drawing/2014/main" id="{032A73DE-25D2-477A-9236-CBA68AEB578B}"/>
                  </a:ext>
                </a:extLst>
              </p:cNvPr>
              <p:cNvSpPr txBox="1">
                <a:spLocks noRot="1" noChangeAspect="1" noMove="1" noResize="1" noEditPoints="1" noAdjustHandles="1" noChangeArrowheads="1" noChangeShapeType="1" noTextEdit="1"/>
              </p:cNvSpPr>
              <p:nvPr/>
            </p:nvSpPr>
            <p:spPr>
              <a:xfrm>
                <a:off x="3031762" y="3599583"/>
                <a:ext cx="6128473" cy="8476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1B6CA5-88CC-4D8A-9162-C020D76FC23C}"/>
                  </a:ext>
                </a:extLst>
              </p:cNvPr>
              <p:cNvSpPr txBox="1"/>
              <p:nvPr/>
            </p:nvSpPr>
            <p:spPr>
              <a:xfrm>
                <a:off x="2868582" y="5039242"/>
                <a:ext cx="6455485" cy="8476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799" b="1">
                          <a:latin typeface="Cambria Math"/>
                        </a:rPr>
                        <m:t>𝟏</m:t>
                      </m:r>
                      <m:r>
                        <a:rPr lang="en-US" sz="4799" b="1">
                          <a:latin typeface="Cambria Math"/>
                        </a:rPr>
                        <m:t> </m:t>
                      </m:r>
                      <m:r>
                        <a:rPr lang="en-US" sz="4799" b="1">
                          <a:latin typeface="Cambria Math"/>
                        </a:rPr>
                        <m:t>𝐁𝐪</m:t>
                      </m:r>
                      <m:r>
                        <a:rPr lang="en-US" sz="4799" b="1">
                          <a:latin typeface="Cambria Math"/>
                        </a:rPr>
                        <m:t>=</m:t>
                      </m:r>
                      <m:r>
                        <a:rPr lang="en-US" sz="4799" b="1">
                          <a:latin typeface="Cambria Math"/>
                        </a:rPr>
                        <m:t>𝟐</m:t>
                      </m:r>
                      <m:r>
                        <a:rPr lang="en-US" sz="4799" b="1">
                          <a:latin typeface="Cambria Math"/>
                        </a:rPr>
                        <m:t>.</m:t>
                      </m:r>
                      <m:r>
                        <a:rPr lang="en-US" sz="4799" b="1">
                          <a:latin typeface="Cambria Math"/>
                        </a:rPr>
                        <m:t>𝟕</m:t>
                      </m:r>
                      <m:r>
                        <a:rPr lang="en-US" sz="4799" b="1">
                          <a:latin typeface="Cambria Math"/>
                          <a:ea typeface="Cambria Math"/>
                        </a:rPr>
                        <m:t>×</m:t>
                      </m:r>
                      <m:sSup>
                        <m:sSupPr>
                          <m:ctrlPr>
                            <a:rPr lang="en-US" sz="4799" b="1" i="1">
                              <a:latin typeface="Cambria Math" panose="02040503050406030204" pitchFamily="18" charset="0"/>
                              <a:ea typeface="Cambria Math"/>
                            </a:rPr>
                          </m:ctrlPr>
                        </m:sSupPr>
                        <m:e>
                          <m:r>
                            <a:rPr lang="en-US" sz="4799" b="1">
                              <a:latin typeface="Cambria Math"/>
                              <a:ea typeface="Cambria Math"/>
                            </a:rPr>
                            <m:t>𝟏𝟎</m:t>
                          </m:r>
                        </m:e>
                        <m:sup>
                          <m:r>
                            <a:rPr lang="en-US" sz="4799" b="1">
                              <a:latin typeface="Cambria Math"/>
                              <a:ea typeface="Cambria Math"/>
                            </a:rPr>
                            <m:t>−</m:t>
                          </m:r>
                          <m:r>
                            <a:rPr lang="en-US" sz="4799" b="1">
                              <a:latin typeface="Cambria Math"/>
                              <a:ea typeface="Cambria Math"/>
                            </a:rPr>
                            <m:t>𝟏𝟏</m:t>
                          </m:r>
                        </m:sup>
                      </m:sSup>
                      <m:r>
                        <a:rPr lang="en-US" sz="4799" b="1">
                          <a:latin typeface="Cambria Math"/>
                          <a:ea typeface="Cambria Math"/>
                        </a:rPr>
                        <m:t> </m:t>
                      </m:r>
                      <m:r>
                        <a:rPr lang="en-US" sz="4799" b="1">
                          <a:latin typeface="Cambria Math"/>
                          <a:ea typeface="Cambria Math"/>
                        </a:rPr>
                        <m:t>𝐂𝐢</m:t>
                      </m:r>
                    </m:oMath>
                  </m:oMathPara>
                </a14:m>
                <a:endParaRPr lang="en-US" sz="4799" b="1" dirty="0"/>
              </a:p>
            </p:txBody>
          </p:sp>
        </mc:Choice>
        <mc:Fallback xmlns="">
          <p:sp>
            <p:nvSpPr>
              <p:cNvPr id="7" name="TextBox 6">
                <a:extLst>
                  <a:ext uri="{FF2B5EF4-FFF2-40B4-BE49-F238E27FC236}">
                    <a16:creationId xmlns:a16="http://schemas.microsoft.com/office/drawing/2014/main" id="{541B6CA5-88CC-4D8A-9162-C020D76FC23C}"/>
                  </a:ext>
                </a:extLst>
              </p:cNvPr>
              <p:cNvSpPr txBox="1">
                <a:spLocks noRot="1" noChangeAspect="1" noMove="1" noResize="1" noEditPoints="1" noAdjustHandles="1" noChangeArrowheads="1" noChangeShapeType="1" noTextEdit="1"/>
              </p:cNvSpPr>
              <p:nvPr/>
            </p:nvSpPr>
            <p:spPr>
              <a:xfrm>
                <a:off x="2868582" y="5039242"/>
                <a:ext cx="6455485" cy="847668"/>
              </a:xfrm>
              <a:prstGeom prst="rect">
                <a:avLst/>
              </a:prstGeom>
              <a:blipFill>
                <a:blip r:embed="rId7"/>
                <a:stretch>
                  <a:fillRect/>
                </a:stretch>
              </a:blipFill>
            </p:spPr>
            <p:txBody>
              <a:bodyPr/>
              <a:lstStyle/>
              <a:p>
                <a:r>
                  <a:rPr lang="en-US">
                    <a:noFill/>
                  </a:rPr>
                  <a:t> </a:t>
                </a:r>
              </a:p>
            </p:txBody>
          </p:sp>
        </mc:Fallback>
      </mc:AlternateContent>
      <p:pic>
        <p:nvPicPr>
          <p:cNvPr id="4" name="14">
            <a:hlinkClick r:id="" action="ppaction://media"/>
            <a:extLst>
              <a:ext uri="{FF2B5EF4-FFF2-40B4-BE49-F238E27FC236}">
                <a16:creationId xmlns:a16="http://schemas.microsoft.com/office/drawing/2014/main" id="{F9D1FBA4-EEE3-6DDF-B2E5-A7D435F270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123775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0" y="818019"/>
            <a:ext cx="8594910" cy="595392"/>
          </a:xfrm>
        </p:spPr>
        <p:txBody>
          <a:bodyPr>
            <a:noAutofit/>
          </a:bodyPr>
          <a:lstStyle/>
          <a:p>
            <a:r>
              <a:rPr lang="uk-UA" dirty="0"/>
              <a:t>Активність</a:t>
            </a:r>
            <a:r>
              <a:rPr lang="en-US" dirty="0">
                <a:latin typeface="+mn-lt"/>
              </a:rPr>
              <a:t> </a:t>
            </a:r>
          </a:p>
        </p:txBody>
      </p:sp>
      <p:sp>
        <p:nvSpPr>
          <p:cNvPr id="4" name="Slide Number Placeholder 3"/>
          <p:cNvSpPr>
            <a:spLocks noGrp="1"/>
          </p:cNvSpPr>
          <p:nvPr>
            <p:ph type="sldNum" sz="quarter" idx="4294967295"/>
          </p:nvPr>
        </p:nvSpPr>
        <p:spPr/>
        <p:txBody>
          <a:bodyPr/>
          <a:lstStyle/>
          <a:p>
            <a:pPr>
              <a:defRPr/>
            </a:pPr>
            <a:fld id="{0830C73A-D0A2-42F3-A0CA-D4BD047AC1BB}" type="slidenum">
              <a:rPr lang="en-US" smtClean="0"/>
              <a:pPr>
                <a:defRPr/>
              </a:pPr>
              <a:t>15</a:t>
            </a:fld>
            <a:endParaRPr lang="en-US"/>
          </a:p>
        </p:txBody>
      </p:sp>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39450" y="2649614"/>
            <a:ext cx="2663770" cy="2400167"/>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63407" y="2649614"/>
            <a:ext cx="2624514" cy="2400167"/>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5330" y="2649614"/>
            <a:ext cx="2584137" cy="240016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154870" y="5085874"/>
            <a:ext cx="2032929" cy="954107"/>
          </a:xfrm>
          <a:prstGeom prst="rect">
            <a:avLst/>
          </a:prstGeom>
          <a:noFill/>
        </p:spPr>
        <p:txBody>
          <a:bodyPr wrap="none" rtlCol="0">
            <a:spAutoFit/>
          </a:bodyPr>
          <a:lstStyle/>
          <a:p>
            <a:pPr algn="ctr"/>
            <a:r>
              <a:rPr lang="en-US" sz="2800" dirty="0"/>
              <a:t>~ 500 </a:t>
            </a:r>
            <a:r>
              <a:rPr lang="uk-UA" sz="2800" dirty="0"/>
              <a:t>кг</a:t>
            </a:r>
            <a:r>
              <a:rPr lang="en-US" sz="2800" dirty="0"/>
              <a:t> = </a:t>
            </a:r>
          </a:p>
          <a:p>
            <a:pPr algn="ctr"/>
            <a:r>
              <a:rPr lang="en-US" sz="2800" b="1" dirty="0"/>
              <a:t>3.7 x 10</a:t>
            </a:r>
            <a:r>
              <a:rPr lang="en-US" sz="2800" b="1" baseline="30000" dirty="0"/>
              <a:t>10 </a:t>
            </a:r>
            <a:r>
              <a:rPr lang="en-US" sz="2800" b="1" dirty="0" err="1"/>
              <a:t>Bq</a:t>
            </a:r>
            <a:endParaRPr lang="en-US" sz="2800" b="1" dirty="0"/>
          </a:p>
        </p:txBody>
      </p:sp>
      <p:sp>
        <p:nvSpPr>
          <p:cNvPr id="22" name="TextBox 21"/>
          <p:cNvSpPr txBox="1"/>
          <p:nvPr/>
        </p:nvSpPr>
        <p:spPr>
          <a:xfrm>
            <a:off x="5110936" y="5085874"/>
            <a:ext cx="2032929" cy="954107"/>
          </a:xfrm>
          <a:prstGeom prst="rect">
            <a:avLst/>
          </a:prstGeom>
          <a:noFill/>
        </p:spPr>
        <p:txBody>
          <a:bodyPr wrap="none" rtlCol="0">
            <a:spAutoFit/>
          </a:bodyPr>
          <a:lstStyle/>
          <a:p>
            <a:pPr algn="ctr"/>
            <a:r>
              <a:rPr lang="en-US" sz="2800" dirty="0"/>
              <a:t>~1 </a:t>
            </a:r>
            <a:r>
              <a:rPr lang="uk-UA" sz="2800" dirty="0"/>
              <a:t>г</a:t>
            </a:r>
            <a:r>
              <a:rPr lang="en-US" sz="2800" dirty="0"/>
              <a:t> = </a:t>
            </a:r>
          </a:p>
          <a:p>
            <a:pPr algn="ctr"/>
            <a:r>
              <a:rPr lang="en-US" sz="2800" b="1" dirty="0"/>
              <a:t>3.7 x 10</a:t>
            </a:r>
            <a:r>
              <a:rPr lang="en-US" sz="2800" b="1" baseline="30000" dirty="0"/>
              <a:t>10 </a:t>
            </a:r>
            <a:r>
              <a:rPr lang="en-US" sz="2800" b="1" dirty="0" err="1"/>
              <a:t>Bq</a:t>
            </a:r>
            <a:endParaRPr lang="en-US" sz="2800" b="1" dirty="0"/>
          </a:p>
        </p:txBody>
      </p:sp>
      <p:sp>
        <p:nvSpPr>
          <p:cNvPr id="23" name="TextBox 22"/>
          <p:cNvSpPr txBox="1"/>
          <p:nvPr/>
        </p:nvSpPr>
        <p:spPr>
          <a:xfrm>
            <a:off x="8159201" y="5085874"/>
            <a:ext cx="2032929" cy="954107"/>
          </a:xfrm>
          <a:prstGeom prst="rect">
            <a:avLst/>
          </a:prstGeom>
          <a:noFill/>
        </p:spPr>
        <p:txBody>
          <a:bodyPr wrap="none" rtlCol="0">
            <a:spAutoFit/>
          </a:bodyPr>
          <a:lstStyle/>
          <a:p>
            <a:pPr algn="ctr"/>
            <a:r>
              <a:rPr lang="en-US" sz="2800" dirty="0"/>
              <a:t>~1 </a:t>
            </a:r>
            <a:r>
              <a:rPr lang="uk-UA" sz="2800" dirty="0"/>
              <a:t>мг</a:t>
            </a:r>
            <a:r>
              <a:rPr lang="en-US" sz="2800" dirty="0"/>
              <a:t> = </a:t>
            </a:r>
          </a:p>
          <a:p>
            <a:pPr algn="ctr"/>
            <a:r>
              <a:rPr lang="en-US" sz="2800" b="1" dirty="0"/>
              <a:t>3.7 x 10</a:t>
            </a:r>
            <a:r>
              <a:rPr lang="en-US" sz="2800" b="1" baseline="30000" dirty="0"/>
              <a:t>10 </a:t>
            </a:r>
            <a:r>
              <a:rPr lang="en-US" sz="2800" b="1" dirty="0" err="1"/>
              <a:t>Bq</a:t>
            </a:r>
            <a:endParaRPr lang="en-US" sz="2800" b="1" dirty="0"/>
          </a:p>
        </p:txBody>
      </p:sp>
      <p:sp>
        <p:nvSpPr>
          <p:cNvPr id="5" name="TextBox 4"/>
          <p:cNvSpPr txBox="1"/>
          <p:nvPr/>
        </p:nvSpPr>
        <p:spPr>
          <a:xfrm>
            <a:off x="1535126" y="1616951"/>
            <a:ext cx="3272418" cy="1015534"/>
          </a:xfrm>
          <a:prstGeom prst="rect">
            <a:avLst/>
          </a:prstGeom>
          <a:noFill/>
        </p:spPr>
        <p:txBody>
          <a:bodyPr wrap="square" rtlCol="0">
            <a:spAutoFit/>
          </a:bodyPr>
          <a:lstStyle/>
          <a:p>
            <a:pPr algn="ctr"/>
            <a:r>
              <a:rPr lang="en-US" sz="3199" dirty="0"/>
              <a:t>U-235</a:t>
            </a:r>
          </a:p>
          <a:p>
            <a:pPr algn="ctr"/>
            <a:r>
              <a:rPr lang="it-IT" sz="2800" dirty="0"/>
              <a:t>T</a:t>
            </a:r>
            <a:r>
              <a:rPr lang="it-IT" sz="2800" baseline="-25000" dirty="0"/>
              <a:t>1/2</a:t>
            </a:r>
            <a:r>
              <a:rPr lang="it-IT" sz="2800" dirty="0"/>
              <a:t> = 7.04 × 10</a:t>
            </a:r>
            <a:r>
              <a:rPr lang="it-IT" sz="2800" baseline="30000" dirty="0"/>
              <a:t>9</a:t>
            </a:r>
            <a:r>
              <a:rPr lang="it-IT" sz="2800" dirty="0"/>
              <a:t> </a:t>
            </a:r>
            <a:r>
              <a:rPr lang="uk-UA" sz="2800" dirty="0"/>
              <a:t>р.</a:t>
            </a:r>
            <a:endParaRPr lang="en-US" sz="2800" dirty="0"/>
          </a:p>
        </p:txBody>
      </p:sp>
      <p:sp>
        <p:nvSpPr>
          <p:cNvPr id="24" name="TextBox 23"/>
          <p:cNvSpPr txBox="1"/>
          <p:nvPr/>
        </p:nvSpPr>
        <p:spPr>
          <a:xfrm>
            <a:off x="5020783" y="1616951"/>
            <a:ext cx="2213232" cy="1015534"/>
          </a:xfrm>
          <a:prstGeom prst="rect">
            <a:avLst/>
          </a:prstGeom>
          <a:noFill/>
        </p:spPr>
        <p:txBody>
          <a:bodyPr wrap="square" rtlCol="0">
            <a:spAutoFit/>
          </a:bodyPr>
          <a:lstStyle/>
          <a:p>
            <a:pPr algn="ctr"/>
            <a:r>
              <a:rPr lang="en-US" sz="3199" dirty="0"/>
              <a:t>Ra-226</a:t>
            </a:r>
          </a:p>
          <a:p>
            <a:pPr algn="ctr"/>
            <a:r>
              <a:rPr lang="it-IT" sz="2800" dirty="0"/>
              <a:t>T</a:t>
            </a:r>
            <a:r>
              <a:rPr lang="it-IT" sz="2800" baseline="-25000" dirty="0"/>
              <a:t>1/2</a:t>
            </a:r>
            <a:r>
              <a:rPr lang="it-IT" sz="2800" dirty="0"/>
              <a:t> 1604 </a:t>
            </a:r>
            <a:r>
              <a:rPr lang="uk-UA" sz="2800" dirty="0"/>
              <a:t>р.</a:t>
            </a:r>
            <a:endParaRPr lang="en-US" sz="2800" dirty="0"/>
          </a:p>
        </p:txBody>
      </p:sp>
      <p:sp>
        <p:nvSpPr>
          <p:cNvPr id="25" name="TextBox 24"/>
          <p:cNvSpPr txBox="1"/>
          <p:nvPr/>
        </p:nvSpPr>
        <p:spPr>
          <a:xfrm>
            <a:off x="8065250" y="1616951"/>
            <a:ext cx="2220828" cy="1015534"/>
          </a:xfrm>
          <a:prstGeom prst="rect">
            <a:avLst/>
          </a:prstGeom>
          <a:noFill/>
        </p:spPr>
        <p:txBody>
          <a:bodyPr wrap="square" rtlCol="0">
            <a:spAutoFit/>
          </a:bodyPr>
          <a:lstStyle/>
          <a:p>
            <a:pPr algn="ctr"/>
            <a:r>
              <a:rPr lang="en-US" sz="3199" dirty="0"/>
              <a:t>Co-60</a:t>
            </a:r>
          </a:p>
          <a:p>
            <a:pPr algn="ctr"/>
            <a:r>
              <a:rPr lang="it-IT" sz="2800" dirty="0"/>
              <a:t>T</a:t>
            </a:r>
            <a:r>
              <a:rPr lang="it-IT" sz="2800" baseline="-25000" dirty="0"/>
              <a:t>1/2</a:t>
            </a:r>
            <a:r>
              <a:rPr lang="it-IT" sz="2800" dirty="0"/>
              <a:t> 5.26 </a:t>
            </a:r>
            <a:r>
              <a:rPr lang="uk-UA" sz="2800" dirty="0"/>
              <a:t>р.</a:t>
            </a:r>
            <a:endParaRPr lang="en-US" sz="2800" dirty="0"/>
          </a:p>
        </p:txBody>
      </p:sp>
      <p:pic>
        <p:nvPicPr>
          <p:cNvPr id="7" name="15">
            <a:hlinkClick r:id="" action="ppaction://media"/>
            <a:extLst>
              <a:ext uri="{FF2B5EF4-FFF2-40B4-BE49-F238E27FC236}">
                <a16:creationId xmlns:a16="http://schemas.microsoft.com/office/drawing/2014/main" id="{C2046C81-62DE-4C54-7465-C279F7151F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4335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734121"/>
            <a:ext cx="8595360" cy="595423"/>
          </a:xfrm>
        </p:spPr>
        <p:txBody>
          <a:bodyPr>
            <a:noAutofit/>
          </a:bodyPr>
          <a:lstStyle/>
          <a:p>
            <a:r>
              <a:rPr lang="uk-UA" altLang="en-US" i="0" dirty="0">
                <a:latin typeface="+mn-lt"/>
              </a:rPr>
              <a:t>Експозиція</a:t>
            </a:r>
            <a:r>
              <a:rPr lang="en-US" altLang="en-US" i="0" dirty="0">
                <a:latin typeface="+mn-lt"/>
              </a:rPr>
              <a:t> (X) </a:t>
            </a:r>
          </a:p>
        </p:txBody>
      </p:sp>
      <p:pic>
        <p:nvPicPr>
          <p:cNvPr id="1028" name="Picture 4" descr="http://dev.orau.net/nrc/OnlineTraining/newH-122/mod10/module_10_fig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8749" y="1483605"/>
            <a:ext cx="4724400" cy="3519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2712" y="5311638"/>
            <a:ext cx="11150413" cy="954107"/>
          </a:xfrm>
          <a:prstGeom prst="rect">
            <a:avLst/>
          </a:prstGeom>
          <a:noFill/>
        </p:spPr>
        <p:txBody>
          <a:bodyPr wrap="square" rtlCol="0">
            <a:spAutoFit/>
          </a:bodyPr>
          <a:lstStyle/>
          <a:p>
            <a:pPr marL="285750" indent="-285750">
              <a:buFont typeface="Arial" panose="020B0604020202020204" pitchFamily="34" charset="0"/>
              <a:buChar char="•"/>
            </a:pPr>
            <a:r>
              <a:rPr lang="uk-UA" sz="2800" dirty="0"/>
              <a:t>Експозиція відображає інтенсивність фотонів (гамма або рентгенівського випромінювання) і тривалість впливу</a:t>
            </a:r>
            <a:endParaRPr lang="en-US" sz="2800" dirty="0"/>
          </a:p>
        </p:txBody>
      </p:sp>
      <p:sp>
        <p:nvSpPr>
          <p:cNvPr id="3" name="Rectangle 2"/>
          <p:cNvSpPr/>
          <p:nvPr/>
        </p:nvSpPr>
        <p:spPr>
          <a:xfrm>
            <a:off x="7662914" y="2492308"/>
            <a:ext cx="2115403" cy="923330"/>
          </a:xfrm>
          <a:prstGeom prst="rect">
            <a:avLst/>
          </a:prstGeom>
        </p:spPr>
        <p:txBody>
          <a:bodyPr wrap="square">
            <a:spAutoFit/>
          </a:bodyPr>
          <a:lstStyle/>
          <a:p>
            <a:r>
              <a:rPr lang="uk-UA" dirty="0"/>
              <a:t>Іонізація після взаємодії фотонів в 1 кг повітря</a:t>
            </a:r>
            <a:endParaRPr lang="en-US" dirty="0"/>
          </a:p>
        </p:txBody>
      </p:sp>
      <p:pic>
        <p:nvPicPr>
          <p:cNvPr id="4" name="16">
            <a:hlinkClick r:id="" action="ppaction://media"/>
            <a:extLst>
              <a:ext uri="{FF2B5EF4-FFF2-40B4-BE49-F238E27FC236}">
                <a16:creationId xmlns:a16="http://schemas.microsoft.com/office/drawing/2014/main" id="{72B9AAC0-47C0-EDDA-307E-4F4E6F5C2A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411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767274"/>
            <a:ext cx="10364451" cy="695933"/>
          </a:xfrm>
        </p:spPr>
        <p:txBody>
          <a:bodyPr/>
          <a:lstStyle/>
          <a:p>
            <a:r>
              <a:rPr lang="uk-UA" altLang="en-US" dirty="0"/>
              <a:t>Одиниці вимірювання експозиції</a:t>
            </a:r>
            <a:endParaRPr lang="en-US" altLang="en-US" i="0" dirty="0">
              <a:latin typeface="+mn-lt"/>
            </a:endParaRPr>
          </a:p>
        </p:txBody>
      </p:sp>
      <p:pic>
        <p:nvPicPr>
          <p:cNvPr id="2050" name="Picture 2" descr="http://dev.orau.net/nrc/OnlineTraining/newH-122/mod10/module_10_fig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4468" y="1403977"/>
            <a:ext cx="4487636" cy="27566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6071" y="4101437"/>
            <a:ext cx="11090775" cy="2246769"/>
          </a:xfrm>
          <a:prstGeom prst="rect">
            <a:avLst/>
          </a:prstGeom>
          <a:noFill/>
        </p:spPr>
        <p:txBody>
          <a:bodyPr wrap="square" rtlCol="0">
            <a:spAutoFit/>
          </a:bodyPr>
          <a:lstStyle/>
          <a:p>
            <a:pPr marL="285750" indent="-285750" algn="l">
              <a:buFont typeface="Arial" panose="020B0604020202020204" pitchFamily="34" charset="0"/>
              <a:buChar char="•"/>
            </a:pPr>
            <a:r>
              <a:rPr lang="uk-UA" sz="2800" dirty="0">
                <a:solidFill>
                  <a:srgbClr val="202124"/>
                </a:solidFill>
                <a:effectLst/>
                <a:latin typeface="Calibri" panose="020F0502020204030204" pitchFamily="34" charset="0"/>
              </a:rPr>
              <a:t>Стандартна одиниця вимірювання експозиції </a:t>
            </a:r>
            <a:r>
              <a:rPr lang="en-US" sz="2800" dirty="0"/>
              <a:t>– </a:t>
            </a:r>
            <a:r>
              <a:rPr lang="uk-UA" sz="2800" b="1" dirty="0"/>
              <a:t>рентген</a:t>
            </a:r>
            <a:r>
              <a:rPr lang="en-US" sz="2800" dirty="0"/>
              <a:t> (R</a:t>
            </a:r>
            <a:r>
              <a:rPr lang="uk-UA" sz="2800" dirty="0"/>
              <a:t>(Р</a:t>
            </a:r>
            <a:r>
              <a:rPr lang="en-US" sz="2800" dirty="0"/>
              <a:t>),</a:t>
            </a:r>
            <a:r>
              <a:rPr lang="en-US" sz="2800" dirty="0" err="1"/>
              <a:t>mR</a:t>
            </a:r>
            <a:r>
              <a:rPr lang="en-US" sz="2800" dirty="0"/>
              <a:t>(</a:t>
            </a:r>
            <a:r>
              <a:rPr lang="uk-UA" sz="2800" dirty="0" err="1"/>
              <a:t>мР</a:t>
            </a:r>
            <a:r>
              <a:rPr lang="uk-UA" sz="2800" dirty="0"/>
              <a:t>)</a:t>
            </a:r>
            <a:r>
              <a:rPr lang="en-US" sz="2800" dirty="0"/>
              <a:t>, </a:t>
            </a:r>
            <a:r>
              <a:rPr lang="el-GR" sz="2800" dirty="0"/>
              <a:t>μ</a:t>
            </a:r>
            <a:r>
              <a:rPr lang="en-US" sz="2800" dirty="0"/>
              <a:t>R</a:t>
            </a:r>
            <a:r>
              <a:rPr lang="uk-UA" sz="2800" dirty="0"/>
              <a:t>(</a:t>
            </a:r>
            <a:r>
              <a:rPr lang="uk-UA" sz="2800" dirty="0" err="1"/>
              <a:t>мкР</a:t>
            </a:r>
            <a:r>
              <a:rPr lang="en-US" sz="2800" dirty="0"/>
              <a:t>)</a:t>
            </a:r>
            <a:endParaRPr lang="uk-UA" sz="2800" b="1" dirty="0"/>
          </a:p>
          <a:p>
            <a:pPr marL="285750" indent="-285750" algn="l">
              <a:buFont typeface="Arial" panose="020B0604020202020204" pitchFamily="34" charset="0"/>
              <a:buChar char="•"/>
            </a:pPr>
            <a:r>
              <a:rPr lang="uk-UA" sz="2800" dirty="0"/>
              <a:t>За визначенням</a:t>
            </a:r>
            <a:r>
              <a:rPr lang="en-US" sz="2800" dirty="0"/>
              <a:t>, 1 </a:t>
            </a:r>
            <a:r>
              <a:rPr lang="uk-UA" sz="2800" dirty="0"/>
              <a:t>рентген</a:t>
            </a:r>
            <a:r>
              <a:rPr lang="en-US" sz="2800" dirty="0"/>
              <a:t> = </a:t>
            </a:r>
            <a:r>
              <a:rPr lang="en-US" altLang="en-US" sz="2800" dirty="0"/>
              <a:t>2.58 × 10</a:t>
            </a:r>
            <a:r>
              <a:rPr lang="en-US" altLang="en-US" sz="2800" baseline="30000" dirty="0"/>
              <a:t>-4 </a:t>
            </a:r>
            <a:r>
              <a:rPr lang="uk-UA" altLang="en-US" sz="2800" dirty="0" err="1"/>
              <a:t>Кл</a:t>
            </a:r>
            <a:r>
              <a:rPr lang="en-US" altLang="en-US" sz="2800" dirty="0"/>
              <a:t>/</a:t>
            </a:r>
            <a:r>
              <a:rPr lang="uk-UA" altLang="en-US" sz="2800" dirty="0"/>
              <a:t>кг повітря</a:t>
            </a:r>
            <a:endParaRPr lang="en-US" altLang="en-US" sz="2800" dirty="0"/>
          </a:p>
          <a:p>
            <a:pPr marL="285750" indent="-285750" algn="l">
              <a:buFont typeface="Arial" panose="020B0604020202020204" pitchFamily="34" charset="0"/>
              <a:buChar char="•"/>
            </a:pPr>
            <a:r>
              <a:rPr lang="uk-UA" sz="2800" dirty="0"/>
              <a:t>В системі</a:t>
            </a:r>
            <a:r>
              <a:rPr lang="en-US" sz="2800" dirty="0"/>
              <a:t> SI, </a:t>
            </a:r>
            <a:r>
              <a:rPr lang="uk-UA" sz="2800" dirty="0"/>
              <a:t>експозиції не присвоєно спеціальної одиниці, і вона вимірюється в </a:t>
            </a:r>
            <a:r>
              <a:rPr lang="uk-UA" sz="2800" dirty="0" err="1"/>
              <a:t>Кл</a:t>
            </a:r>
            <a:r>
              <a:rPr lang="uk-UA" sz="2800" dirty="0"/>
              <a:t>/кг</a:t>
            </a:r>
            <a:endParaRPr lang="en-US" sz="2800" dirty="0"/>
          </a:p>
        </p:txBody>
      </p:sp>
      <p:sp>
        <p:nvSpPr>
          <p:cNvPr id="2" name="TextBox 1">
            <a:extLst>
              <a:ext uri="{FF2B5EF4-FFF2-40B4-BE49-F238E27FC236}">
                <a16:creationId xmlns:a16="http://schemas.microsoft.com/office/drawing/2014/main" id="{9796A548-B178-530B-693E-67C31B590A20}"/>
              </a:ext>
            </a:extLst>
          </p:cNvPr>
          <p:cNvSpPr txBox="1"/>
          <p:nvPr/>
        </p:nvSpPr>
        <p:spPr>
          <a:xfrm>
            <a:off x="2601926" y="1427388"/>
            <a:ext cx="1799746" cy="830997"/>
          </a:xfrm>
          <a:prstGeom prst="rect">
            <a:avLst/>
          </a:prstGeom>
          <a:noFill/>
        </p:spPr>
        <p:txBody>
          <a:bodyPr wrap="square" rtlCol="0">
            <a:spAutoFit/>
          </a:bodyPr>
          <a:lstStyle/>
          <a:p>
            <a:pPr algn="ctr"/>
            <a:r>
              <a:rPr lang="uk-UA" sz="1400" b="1" dirty="0"/>
              <a:t>Активність</a:t>
            </a:r>
          </a:p>
          <a:p>
            <a:pPr algn="ctr"/>
            <a:r>
              <a:rPr lang="uk-UA" sz="1200" dirty="0"/>
              <a:t>Кюрі (</a:t>
            </a:r>
            <a:r>
              <a:rPr lang="en-US" sz="1200" dirty="0"/>
              <a:t>Ci</a:t>
            </a:r>
            <a:r>
              <a:rPr lang="uk-UA" sz="1200" dirty="0"/>
              <a:t>)</a:t>
            </a:r>
            <a:endParaRPr lang="en-US" sz="1200" dirty="0"/>
          </a:p>
          <a:p>
            <a:pPr algn="ctr"/>
            <a:r>
              <a:rPr lang="uk-UA" sz="1050" dirty="0"/>
              <a:t>Розпади за секунду</a:t>
            </a:r>
            <a:r>
              <a:rPr lang="en-US" sz="1050" dirty="0"/>
              <a:t>.                                 </a:t>
            </a:r>
            <a:r>
              <a:rPr lang="uk-UA" sz="1050" dirty="0"/>
              <a:t> СІ – бекерель (</a:t>
            </a:r>
            <a:r>
              <a:rPr lang="en-US" sz="1050" dirty="0" err="1"/>
              <a:t>Bq</a:t>
            </a:r>
            <a:r>
              <a:rPr lang="uk-UA" sz="1050" dirty="0"/>
              <a:t>)</a:t>
            </a:r>
            <a:endParaRPr lang="en-US" sz="1000" dirty="0"/>
          </a:p>
        </p:txBody>
      </p:sp>
      <p:sp>
        <p:nvSpPr>
          <p:cNvPr id="4" name="TextBox 3">
            <a:extLst>
              <a:ext uri="{FF2B5EF4-FFF2-40B4-BE49-F238E27FC236}">
                <a16:creationId xmlns:a16="http://schemas.microsoft.com/office/drawing/2014/main" id="{3003D1F4-414D-C299-4358-7FCEE5831002}"/>
              </a:ext>
            </a:extLst>
          </p:cNvPr>
          <p:cNvSpPr txBox="1"/>
          <p:nvPr/>
        </p:nvSpPr>
        <p:spPr>
          <a:xfrm>
            <a:off x="2601926" y="3329671"/>
            <a:ext cx="1799746" cy="830997"/>
          </a:xfrm>
          <a:prstGeom prst="rect">
            <a:avLst/>
          </a:prstGeom>
          <a:noFill/>
        </p:spPr>
        <p:txBody>
          <a:bodyPr wrap="square" rtlCol="0">
            <a:spAutoFit/>
          </a:bodyPr>
          <a:lstStyle/>
          <a:p>
            <a:pPr algn="ctr"/>
            <a:r>
              <a:rPr lang="uk-UA" sz="1400" b="1" dirty="0"/>
              <a:t>Експозиція</a:t>
            </a:r>
          </a:p>
          <a:p>
            <a:pPr algn="ctr"/>
            <a:r>
              <a:rPr lang="uk-UA" sz="1200" dirty="0"/>
              <a:t>Рентген (</a:t>
            </a:r>
            <a:r>
              <a:rPr lang="en-US" sz="1200" dirty="0"/>
              <a:t>R)</a:t>
            </a:r>
          </a:p>
          <a:p>
            <a:pPr algn="ctr"/>
            <a:r>
              <a:rPr lang="uk-UA" sz="1050" dirty="0"/>
              <a:t>Іонізація в повітрі</a:t>
            </a:r>
            <a:r>
              <a:rPr lang="en-US" sz="1050" dirty="0"/>
              <a:t>                                </a:t>
            </a:r>
            <a:r>
              <a:rPr lang="uk-UA" sz="1050" dirty="0"/>
              <a:t> СІ – </a:t>
            </a:r>
            <a:r>
              <a:rPr lang="uk-UA" sz="1050" dirty="0" err="1"/>
              <a:t>Кл</a:t>
            </a:r>
            <a:r>
              <a:rPr lang="en-US" sz="1050" dirty="0"/>
              <a:t>/</a:t>
            </a:r>
            <a:r>
              <a:rPr lang="uk-UA" sz="1050" dirty="0"/>
              <a:t>кг</a:t>
            </a:r>
            <a:endParaRPr lang="en-US" sz="1000" dirty="0"/>
          </a:p>
        </p:txBody>
      </p:sp>
      <p:pic>
        <p:nvPicPr>
          <p:cNvPr id="5" name="17">
            <a:hlinkClick r:id="" action="ppaction://media"/>
            <a:extLst>
              <a:ext uri="{FF2B5EF4-FFF2-40B4-BE49-F238E27FC236}">
                <a16:creationId xmlns:a16="http://schemas.microsoft.com/office/drawing/2014/main" id="{AECB295D-A016-2F92-CF54-41611D3F4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42362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13406" y="543059"/>
            <a:ext cx="8229600" cy="1204736"/>
          </a:xfrm>
        </p:spPr>
        <p:txBody>
          <a:bodyPr/>
          <a:lstStyle/>
          <a:p>
            <a:r>
              <a:rPr lang="uk-UA" dirty="0"/>
              <a:t>Що таке доза радіації</a:t>
            </a:r>
            <a:r>
              <a:rPr lang="en-US" dirty="0">
                <a:latin typeface="+mn-lt"/>
              </a:rPr>
              <a:t>?</a:t>
            </a:r>
            <a:endParaRPr lang="en-US" altLang="en-US" i="0" dirty="0">
              <a:latin typeface="+mn-lt"/>
            </a:endParaRPr>
          </a:p>
        </p:txBody>
      </p:sp>
      <p:pic>
        <p:nvPicPr>
          <p:cNvPr id="13314" name="Picture 2" descr="http://dev.orau.net/nrc/OnlineTraining/newH-122/mod11/module_11_fig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80019" y="1747795"/>
            <a:ext cx="5948603" cy="3362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3835" y="5313908"/>
            <a:ext cx="8014436" cy="833133"/>
          </a:xfrm>
          <a:prstGeom prst="rect">
            <a:avLst/>
          </a:prstGeom>
          <a:noFill/>
        </p:spPr>
        <p:txBody>
          <a:bodyPr wrap="square" lIns="93556" tIns="46778" rIns="93556" bIns="46778" rtlCol="0">
            <a:spAutoFit/>
          </a:bodyPr>
          <a:lstStyle/>
          <a:p>
            <a:pPr marL="292348" indent="-292348" algn="l">
              <a:buFont typeface="Arial" panose="020B0604020202020204" pitchFamily="34" charset="0"/>
              <a:buChar char="•"/>
            </a:pPr>
            <a:r>
              <a:rPr lang="uk-UA" sz="2286" dirty="0"/>
              <a:t>Поглинена доза – енергія випромінювання</a:t>
            </a:r>
            <a:r>
              <a:rPr lang="en-US" sz="2286" dirty="0"/>
              <a:t> (E)</a:t>
            </a:r>
            <a:r>
              <a:rPr lang="uk-UA" sz="2286" dirty="0"/>
              <a:t> </a:t>
            </a:r>
            <a:r>
              <a:rPr lang="uk-UA" sz="2400" b="0" i="0" u="none" strike="noStrike" dirty="0">
                <a:solidFill>
                  <a:srgbClr val="040C28"/>
                </a:solidFill>
                <a:effectLst/>
                <a:latin typeface="Google Sans"/>
              </a:rPr>
              <a:t>поглинен</a:t>
            </a:r>
            <a:r>
              <a:rPr lang="uk-UA" sz="2400" dirty="0">
                <a:solidFill>
                  <a:srgbClr val="040C28"/>
                </a:solidFill>
                <a:latin typeface="Google Sans"/>
              </a:rPr>
              <a:t>а</a:t>
            </a:r>
            <a:r>
              <a:rPr lang="uk-UA" sz="2400" b="0" i="0" u="none" strike="noStrike" dirty="0">
                <a:solidFill>
                  <a:srgbClr val="040C28"/>
                </a:solidFill>
                <a:effectLst/>
                <a:latin typeface="Google Sans"/>
              </a:rPr>
              <a:t> визначеною </a:t>
            </a:r>
            <a:r>
              <a:rPr lang="uk-UA" sz="2400" dirty="0">
                <a:solidFill>
                  <a:srgbClr val="040C28"/>
                </a:solidFill>
                <a:latin typeface="Google Sans"/>
              </a:rPr>
              <a:t>масою</a:t>
            </a:r>
            <a:r>
              <a:rPr lang="uk-UA" sz="2400" b="0" i="0" u="none" strike="noStrike" dirty="0">
                <a:solidFill>
                  <a:srgbClr val="040C28"/>
                </a:solidFill>
                <a:effectLst/>
                <a:latin typeface="Google Sans"/>
              </a:rPr>
              <a:t> </a:t>
            </a:r>
            <a:r>
              <a:rPr lang="en-US" sz="2400" dirty="0"/>
              <a:t>(m) </a:t>
            </a:r>
            <a:r>
              <a:rPr lang="uk-UA" sz="2400" b="0" i="0" u="none" strike="noStrike" dirty="0">
                <a:solidFill>
                  <a:srgbClr val="040C28"/>
                </a:solidFill>
                <a:effectLst/>
                <a:latin typeface="Google Sans"/>
              </a:rPr>
              <a:t>речовини</a:t>
            </a:r>
            <a:endParaRPr lang="en-US" sz="2286" dirty="0"/>
          </a:p>
        </p:txBody>
      </p:sp>
      <p:sp>
        <p:nvSpPr>
          <p:cNvPr id="2" name="TextBox 1">
            <a:extLst>
              <a:ext uri="{FF2B5EF4-FFF2-40B4-BE49-F238E27FC236}">
                <a16:creationId xmlns:a16="http://schemas.microsoft.com/office/drawing/2014/main" id="{B833FB0D-C3C2-25E8-ED33-A3BDCB75292F}"/>
              </a:ext>
            </a:extLst>
          </p:cNvPr>
          <p:cNvSpPr txBox="1"/>
          <p:nvPr/>
        </p:nvSpPr>
        <p:spPr>
          <a:xfrm>
            <a:off x="1848890" y="1756437"/>
            <a:ext cx="1799746" cy="892552"/>
          </a:xfrm>
          <a:prstGeom prst="rect">
            <a:avLst/>
          </a:prstGeom>
          <a:noFill/>
        </p:spPr>
        <p:txBody>
          <a:bodyPr wrap="square" rtlCol="0">
            <a:spAutoFit/>
          </a:bodyPr>
          <a:lstStyle/>
          <a:p>
            <a:pPr algn="ctr"/>
            <a:r>
              <a:rPr lang="uk-UA" sz="1600" b="1" dirty="0"/>
              <a:t>Активність</a:t>
            </a:r>
          </a:p>
          <a:p>
            <a:pPr algn="ctr"/>
            <a:r>
              <a:rPr lang="uk-UA" sz="1400" dirty="0"/>
              <a:t>Кюрі (</a:t>
            </a:r>
            <a:r>
              <a:rPr lang="en-US" sz="1400" dirty="0"/>
              <a:t>Ci</a:t>
            </a:r>
            <a:r>
              <a:rPr lang="uk-UA" sz="1400" dirty="0"/>
              <a:t>)</a:t>
            </a:r>
            <a:endParaRPr lang="en-US" sz="1400" dirty="0"/>
          </a:p>
          <a:p>
            <a:pPr algn="ctr"/>
            <a:r>
              <a:rPr lang="uk-UA" sz="1100" dirty="0"/>
              <a:t>Розпади за секунду</a:t>
            </a:r>
            <a:r>
              <a:rPr lang="en-US" sz="1100" dirty="0"/>
              <a:t>.                                 </a:t>
            </a:r>
            <a:r>
              <a:rPr lang="uk-UA" sz="1100" dirty="0"/>
              <a:t> СІ – бекерель (</a:t>
            </a:r>
            <a:r>
              <a:rPr lang="en-US" sz="1100" dirty="0" err="1"/>
              <a:t>Bq</a:t>
            </a:r>
            <a:r>
              <a:rPr lang="uk-UA" sz="1100" dirty="0"/>
              <a:t>)</a:t>
            </a:r>
            <a:endParaRPr lang="en-US" sz="1050" dirty="0"/>
          </a:p>
        </p:txBody>
      </p:sp>
      <p:sp>
        <p:nvSpPr>
          <p:cNvPr id="3" name="TextBox 2">
            <a:extLst>
              <a:ext uri="{FF2B5EF4-FFF2-40B4-BE49-F238E27FC236}">
                <a16:creationId xmlns:a16="http://schemas.microsoft.com/office/drawing/2014/main" id="{F9868F99-2E89-1A9E-F6E3-38525F928D9A}"/>
              </a:ext>
            </a:extLst>
          </p:cNvPr>
          <p:cNvSpPr txBox="1"/>
          <p:nvPr/>
        </p:nvSpPr>
        <p:spPr>
          <a:xfrm>
            <a:off x="2080146" y="4175386"/>
            <a:ext cx="1799746" cy="892552"/>
          </a:xfrm>
          <a:prstGeom prst="rect">
            <a:avLst/>
          </a:prstGeom>
          <a:noFill/>
        </p:spPr>
        <p:txBody>
          <a:bodyPr wrap="square" rtlCol="0">
            <a:spAutoFit/>
          </a:bodyPr>
          <a:lstStyle/>
          <a:p>
            <a:pPr algn="ctr"/>
            <a:r>
              <a:rPr lang="uk-UA" sz="1600" b="1" dirty="0"/>
              <a:t>Експозиція</a:t>
            </a:r>
          </a:p>
          <a:p>
            <a:pPr algn="ctr"/>
            <a:r>
              <a:rPr lang="uk-UA" sz="1400" dirty="0"/>
              <a:t>Рентген (</a:t>
            </a:r>
            <a:r>
              <a:rPr lang="en-US" sz="1400" dirty="0"/>
              <a:t>R)</a:t>
            </a:r>
          </a:p>
          <a:p>
            <a:pPr algn="ctr"/>
            <a:r>
              <a:rPr lang="uk-UA" sz="1100" dirty="0"/>
              <a:t>Іонізація в повітрі</a:t>
            </a:r>
            <a:r>
              <a:rPr lang="en-US" sz="1100" dirty="0"/>
              <a:t>                                </a:t>
            </a:r>
            <a:r>
              <a:rPr lang="uk-UA" sz="1100" dirty="0"/>
              <a:t> СІ – </a:t>
            </a:r>
            <a:r>
              <a:rPr lang="uk-UA" sz="1100" dirty="0" err="1"/>
              <a:t>Кл</a:t>
            </a:r>
            <a:r>
              <a:rPr lang="en-US" sz="1100" dirty="0"/>
              <a:t>/</a:t>
            </a:r>
            <a:r>
              <a:rPr lang="uk-UA" sz="1100" dirty="0"/>
              <a:t>кг</a:t>
            </a:r>
            <a:endParaRPr lang="en-US" sz="1050" dirty="0"/>
          </a:p>
        </p:txBody>
      </p:sp>
      <p:sp>
        <p:nvSpPr>
          <p:cNvPr id="4" name="TextBox 3">
            <a:extLst>
              <a:ext uri="{FF2B5EF4-FFF2-40B4-BE49-F238E27FC236}">
                <a16:creationId xmlns:a16="http://schemas.microsoft.com/office/drawing/2014/main" id="{09DF0F9C-5F28-8C5D-8A42-EF0A0F0B031E}"/>
              </a:ext>
            </a:extLst>
          </p:cNvPr>
          <p:cNvSpPr txBox="1"/>
          <p:nvPr/>
        </p:nvSpPr>
        <p:spPr>
          <a:xfrm>
            <a:off x="8781305" y="2002407"/>
            <a:ext cx="1799746" cy="892552"/>
          </a:xfrm>
          <a:prstGeom prst="rect">
            <a:avLst/>
          </a:prstGeom>
          <a:noFill/>
        </p:spPr>
        <p:txBody>
          <a:bodyPr wrap="square" rtlCol="0">
            <a:spAutoFit/>
          </a:bodyPr>
          <a:lstStyle/>
          <a:p>
            <a:pPr algn="ctr"/>
            <a:r>
              <a:rPr lang="uk-UA" sz="1600" b="1" dirty="0"/>
              <a:t>Поглинена доза</a:t>
            </a:r>
          </a:p>
          <a:p>
            <a:pPr algn="ctr"/>
            <a:r>
              <a:rPr lang="uk-UA" sz="1400" dirty="0"/>
              <a:t>(Рад</a:t>
            </a:r>
            <a:r>
              <a:rPr lang="en-US" sz="1400" dirty="0"/>
              <a:t>)</a:t>
            </a:r>
          </a:p>
          <a:p>
            <a:pPr algn="ctr"/>
            <a:r>
              <a:rPr lang="uk-UA" sz="1100" dirty="0"/>
              <a:t>Енергія в речовині</a:t>
            </a:r>
            <a:r>
              <a:rPr lang="en-US" sz="1100" dirty="0"/>
              <a:t> </a:t>
            </a:r>
          </a:p>
          <a:p>
            <a:pPr algn="ctr"/>
            <a:r>
              <a:rPr lang="uk-UA" sz="1100" dirty="0"/>
              <a:t>СІ – </a:t>
            </a:r>
            <a:r>
              <a:rPr lang="uk-UA" sz="1100" dirty="0" err="1"/>
              <a:t>Грей</a:t>
            </a:r>
            <a:r>
              <a:rPr lang="uk-UA" sz="1100" dirty="0"/>
              <a:t> (</a:t>
            </a:r>
            <a:r>
              <a:rPr lang="uk-UA" sz="1100" dirty="0" err="1"/>
              <a:t>Гр</a:t>
            </a:r>
            <a:r>
              <a:rPr lang="uk-UA" sz="1100" dirty="0"/>
              <a:t>, </a:t>
            </a:r>
            <a:r>
              <a:rPr lang="en-US" sz="1100" dirty="0" err="1"/>
              <a:t>Gy</a:t>
            </a:r>
            <a:r>
              <a:rPr lang="uk-UA" sz="1100" dirty="0"/>
              <a:t>)</a:t>
            </a:r>
            <a:endParaRPr lang="en-US" sz="1050" dirty="0"/>
          </a:p>
        </p:txBody>
      </p:sp>
      <p:pic>
        <p:nvPicPr>
          <p:cNvPr id="5" name="18">
            <a:hlinkClick r:id="" action="ppaction://media"/>
            <a:extLst>
              <a:ext uri="{FF2B5EF4-FFF2-40B4-BE49-F238E27FC236}">
                <a16:creationId xmlns:a16="http://schemas.microsoft.com/office/drawing/2014/main" id="{0CBD4710-4AC9-97B2-57C2-3DDB54DE62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0"/>
            <a:ext cx="812800" cy="812800"/>
          </a:xfrm>
          <a:prstGeom prst="rect">
            <a:avLst/>
          </a:prstGeom>
        </p:spPr>
      </p:pic>
    </p:spTree>
    <p:extLst>
      <p:ext uri="{BB962C8B-B14F-4D97-AF65-F5344CB8AC3E}">
        <p14:creationId xmlns:p14="http://schemas.microsoft.com/office/powerpoint/2010/main" val="800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0" y="765191"/>
            <a:ext cx="10364451" cy="714983"/>
          </a:xfrm>
        </p:spPr>
        <p:txBody>
          <a:bodyPr>
            <a:normAutofit/>
          </a:bodyPr>
          <a:lstStyle/>
          <a:p>
            <a:r>
              <a:rPr lang="uk-UA" altLang="en-US" dirty="0"/>
              <a:t>Поглинена доза</a:t>
            </a:r>
            <a:r>
              <a:rPr lang="en-US" altLang="en-US" i="0" dirty="0">
                <a:latin typeface="+mn-lt"/>
              </a:rPr>
              <a:t> (D)</a:t>
            </a:r>
          </a:p>
        </p:txBody>
      </p:sp>
      <p:pic>
        <p:nvPicPr>
          <p:cNvPr id="13314" name="Picture 2" descr="http://dev.orau.net/nrc/OnlineTraining/newH-122/mod11/module_11_fig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11660" y="1480174"/>
            <a:ext cx="5948603" cy="3190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679" y="4702408"/>
            <a:ext cx="12245788" cy="1969770"/>
          </a:xfrm>
          <a:prstGeom prst="rect">
            <a:avLst/>
          </a:prstGeom>
          <a:noFill/>
        </p:spPr>
        <p:txBody>
          <a:bodyPr wrap="square" rtlCol="0">
            <a:spAutoFit/>
          </a:bodyPr>
          <a:lstStyle/>
          <a:p>
            <a:pPr marL="285750" indent="-285750" algn="l">
              <a:buFont typeface="Arial" panose="020B0604020202020204" pitchFamily="34" charset="0"/>
              <a:buChar char="•"/>
            </a:pPr>
            <a:r>
              <a:rPr lang="uk-UA" sz="2000" dirty="0"/>
              <a:t>Стандартна одиниця виміру поглиненої дози</a:t>
            </a:r>
            <a:r>
              <a:rPr lang="en-US" sz="2000" dirty="0"/>
              <a:t> – </a:t>
            </a:r>
            <a:r>
              <a:rPr lang="uk-UA" sz="2000" b="1" dirty="0"/>
              <a:t>рад</a:t>
            </a:r>
            <a:r>
              <a:rPr lang="en-US" sz="2000" dirty="0"/>
              <a:t> (</a:t>
            </a:r>
            <a:r>
              <a:rPr lang="uk-UA" sz="2000" dirty="0"/>
              <a:t>наприклад</a:t>
            </a:r>
            <a:r>
              <a:rPr lang="en-US" sz="2000" dirty="0"/>
              <a:t>, </a:t>
            </a:r>
            <a:r>
              <a:rPr lang="uk-UA" sz="2000" dirty="0" err="1"/>
              <a:t>мрад</a:t>
            </a:r>
            <a:r>
              <a:rPr lang="uk-UA" sz="2000" dirty="0"/>
              <a:t> - </a:t>
            </a:r>
            <a:r>
              <a:rPr lang="en-US" sz="2000" dirty="0" err="1"/>
              <a:t>mrad</a:t>
            </a:r>
            <a:r>
              <a:rPr lang="en-US" sz="2000" dirty="0"/>
              <a:t>,</a:t>
            </a:r>
            <a:r>
              <a:rPr lang="uk-UA" sz="2000" dirty="0"/>
              <a:t> </a:t>
            </a:r>
            <a:r>
              <a:rPr lang="uk-UA" sz="2000" dirty="0" err="1"/>
              <a:t>мкрад</a:t>
            </a:r>
            <a:r>
              <a:rPr lang="uk-UA" sz="2000" dirty="0"/>
              <a:t> -</a:t>
            </a:r>
            <a:r>
              <a:rPr lang="en-US" sz="2000" dirty="0"/>
              <a:t> </a:t>
            </a:r>
            <a:r>
              <a:rPr lang="el-GR" sz="2000" dirty="0"/>
              <a:t>μ</a:t>
            </a:r>
            <a:r>
              <a:rPr lang="en-US" sz="2000" dirty="0"/>
              <a:t>rad)</a:t>
            </a:r>
            <a:endParaRPr lang="en-US" sz="2000" b="1" dirty="0"/>
          </a:p>
          <a:p>
            <a:pPr marL="1200150" lvl="2" indent="-285750" algn="l">
              <a:buFont typeface="Arial" panose="020B0604020202020204" pitchFamily="34" charset="0"/>
              <a:buChar char="•"/>
            </a:pPr>
            <a:r>
              <a:rPr lang="uk-UA" sz="2000" dirty="0"/>
              <a:t>За визначенням</a:t>
            </a:r>
            <a:r>
              <a:rPr lang="en-US" sz="2000" dirty="0"/>
              <a:t>, 1 </a:t>
            </a:r>
            <a:r>
              <a:rPr lang="uk-UA" sz="2000" dirty="0"/>
              <a:t>рад</a:t>
            </a:r>
            <a:r>
              <a:rPr lang="en-US" sz="2000" dirty="0"/>
              <a:t> = </a:t>
            </a:r>
            <a:r>
              <a:rPr lang="en-US" altLang="en-US" sz="2000" dirty="0"/>
              <a:t>100 </a:t>
            </a:r>
            <a:r>
              <a:rPr lang="uk-UA" altLang="en-US" sz="2000" dirty="0"/>
              <a:t>ерг</a:t>
            </a:r>
            <a:r>
              <a:rPr lang="en-US" altLang="en-US" sz="2000" dirty="0"/>
              <a:t>/</a:t>
            </a:r>
            <a:r>
              <a:rPr lang="uk-UA" altLang="en-US" sz="2000" dirty="0" err="1"/>
              <a:t>гр</a:t>
            </a:r>
            <a:endParaRPr lang="en-US" altLang="en-US" sz="2000" dirty="0"/>
          </a:p>
          <a:p>
            <a:pPr marL="285750" indent="-285750" algn="l">
              <a:buFont typeface="Arial" panose="020B0604020202020204" pitchFamily="34" charset="0"/>
              <a:buChar char="•"/>
            </a:pPr>
            <a:r>
              <a:rPr lang="uk-UA" sz="2000" dirty="0"/>
              <a:t>Одиниця вимірювання поглиненої дози в системи СІ </a:t>
            </a:r>
            <a:r>
              <a:rPr lang="en-US" sz="2000" dirty="0"/>
              <a:t>– </a:t>
            </a:r>
            <a:r>
              <a:rPr lang="uk-UA" sz="2000" b="1" dirty="0" err="1"/>
              <a:t>Грей</a:t>
            </a:r>
            <a:r>
              <a:rPr lang="en-US" sz="2000" b="1" dirty="0"/>
              <a:t> (</a:t>
            </a:r>
            <a:r>
              <a:rPr lang="uk-UA" sz="2000" b="1" dirty="0" err="1"/>
              <a:t>Гр</a:t>
            </a:r>
            <a:r>
              <a:rPr lang="uk-UA" sz="2000" b="1" dirty="0"/>
              <a:t>, </a:t>
            </a:r>
            <a:r>
              <a:rPr lang="en-US" sz="2000" b="1" dirty="0" err="1"/>
              <a:t>Gy</a:t>
            </a:r>
            <a:r>
              <a:rPr lang="en-US" sz="2000" b="1" dirty="0"/>
              <a:t>)</a:t>
            </a:r>
            <a:r>
              <a:rPr lang="en-US" sz="2000" dirty="0"/>
              <a:t> (</a:t>
            </a:r>
            <a:r>
              <a:rPr lang="uk-UA" sz="2000" dirty="0"/>
              <a:t>наприклад, </a:t>
            </a:r>
            <a:r>
              <a:rPr lang="uk-UA" sz="2000" dirty="0" err="1"/>
              <a:t>мілігрей</a:t>
            </a:r>
            <a:r>
              <a:rPr lang="uk-UA" sz="2000" dirty="0"/>
              <a:t> - </a:t>
            </a:r>
            <a:r>
              <a:rPr lang="en-US" sz="2000" dirty="0" err="1"/>
              <a:t>mGy</a:t>
            </a:r>
            <a:r>
              <a:rPr lang="en-US" sz="2000" dirty="0"/>
              <a:t>, </a:t>
            </a:r>
            <a:r>
              <a:rPr lang="uk-UA" sz="2000" dirty="0" err="1"/>
              <a:t>мікрогрей</a:t>
            </a:r>
            <a:r>
              <a:rPr lang="uk-UA" sz="2000" dirty="0"/>
              <a:t> - </a:t>
            </a:r>
            <a:r>
              <a:rPr lang="el-GR" sz="2000" dirty="0"/>
              <a:t>μ</a:t>
            </a:r>
            <a:r>
              <a:rPr lang="en-US" sz="2000" dirty="0"/>
              <a:t>Gy)</a:t>
            </a:r>
          </a:p>
          <a:p>
            <a:pPr marL="1200150" lvl="2" indent="-285750" algn="l">
              <a:buFont typeface="Arial" panose="020B0604020202020204" pitchFamily="34" charset="0"/>
              <a:buChar char="•"/>
            </a:pPr>
            <a:r>
              <a:rPr lang="uk-UA" sz="2000" dirty="0"/>
              <a:t>За визначенням, </a:t>
            </a:r>
            <a:r>
              <a:rPr lang="en-US" sz="2000" dirty="0"/>
              <a:t>1 </a:t>
            </a:r>
            <a:r>
              <a:rPr lang="uk-UA" sz="2000" dirty="0" err="1"/>
              <a:t>Гр</a:t>
            </a:r>
            <a:r>
              <a:rPr lang="uk-UA" sz="2000" dirty="0"/>
              <a:t> (</a:t>
            </a:r>
            <a:r>
              <a:rPr lang="en-US" sz="2000" dirty="0" err="1"/>
              <a:t>Gy</a:t>
            </a:r>
            <a:r>
              <a:rPr lang="uk-UA" sz="2000" dirty="0"/>
              <a:t>)</a:t>
            </a:r>
            <a:r>
              <a:rPr lang="en-US" sz="2000" dirty="0"/>
              <a:t> = 1 </a:t>
            </a:r>
            <a:r>
              <a:rPr lang="uk-UA" sz="2000" dirty="0" err="1"/>
              <a:t>Дж</a:t>
            </a:r>
            <a:r>
              <a:rPr lang="en-US" sz="2000" dirty="0"/>
              <a:t>/</a:t>
            </a:r>
            <a:r>
              <a:rPr lang="uk-UA" sz="2000" dirty="0"/>
              <a:t>кг</a:t>
            </a:r>
            <a:endParaRPr lang="en-US" sz="2000" dirty="0"/>
          </a:p>
          <a:p>
            <a:pPr marL="285750" indent="-285750" algn="l">
              <a:buFont typeface="Arial" panose="020B0604020202020204" pitchFamily="34" charset="0"/>
              <a:buChar char="•"/>
            </a:pPr>
            <a:endParaRPr lang="en-US" sz="2200" dirty="0"/>
          </a:p>
        </p:txBody>
      </p:sp>
      <p:sp>
        <p:nvSpPr>
          <p:cNvPr id="2" name="TextBox 1">
            <a:extLst>
              <a:ext uri="{FF2B5EF4-FFF2-40B4-BE49-F238E27FC236}">
                <a16:creationId xmlns:a16="http://schemas.microsoft.com/office/drawing/2014/main" id="{B4ADC32C-B5B3-AFA4-67AB-399E69606DBB}"/>
              </a:ext>
            </a:extLst>
          </p:cNvPr>
          <p:cNvSpPr txBox="1"/>
          <p:nvPr/>
        </p:nvSpPr>
        <p:spPr>
          <a:xfrm>
            <a:off x="1953055" y="1512305"/>
            <a:ext cx="1799746" cy="892552"/>
          </a:xfrm>
          <a:prstGeom prst="rect">
            <a:avLst/>
          </a:prstGeom>
          <a:noFill/>
        </p:spPr>
        <p:txBody>
          <a:bodyPr wrap="square" rtlCol="0">
            <a:spAutoFit/>
          </a:bodyPr>
          <a:lstStyle/>
          <a:p>
            <a:pPr algn="ctr"/>
            <a:r>
              <a:rPr lang="uk-UA" sz="1600" b="1" dirty="0"/>
              <a:t>Активність</a:t>
            </a:r>
          </a:p>
          <a:p>
            <a:pPr algn="ctr"/>
            <a:r>
              <a:rPr lang="uk-UA" sz="1400" dirty="0"/>
              <a:t>Кюрі (</a:t>
            </a:r>
            <a:r>
              <a:rPr lang="en-US" sz="1400" dirty="0"/>
              <a:t>Ci</a:t>
            </a:r>
            <a:r>
              <a:rPr lang="uk-UA" sz="1400" dirty="0"/>
              <a:t>)</a:t>
            </a:r>
            <a:endParaRPr lang="en-US" sz="1400" dirty="0"/>
          </a:p>
          <a:p>
            <a:pPr algn="ctr"/>
            <a:r>
              <a:rPr lang="uk-UA" sz="1100" dirty="0"/>
              <a:t>Розпади за секунду</a:t>
            </a:r>
            <a:r>
              <a:rPr lang="en-US" sz="1100" dirty="0"/>
              <a:t>.                                 </a:t>
            </a:r>
            <a:r>
              <a:rPr lang="uk-UA" sz="1100" dirty="0"/>
              <a:t> СІ – бекерель (</a:t>
            </a:r>
            <a:r>
              <a:rPr lang="en-US" sz="1100" dirty="0" err="1"/>
              <a:t>Bq</a:t>
            </a:r>
            <a:r>
              <a:rPr lang="uk-UA" sz="1100" dirty="0"/>
              <a:t>)</a:t>
            </a:r>
            <a:endParaRPr lang="en-US" sz="1050" dirty="0"/>
          </a:p>
        </p:txBody>
      </p:sp>
      <p:sp>
        <p:nvSpPr>
          <p:cNvPr id="3" name="TextBox 2">
            <a:extLst>
              <a:ext uri="{FF2B5EF4-FFF2-40B4-BE49-F238E27FC236}">
                <a16:creationId xmlns:a16="http://schemas.microsoft.com/office/drawing/2014/main" id="{55774122-B2F9-6B37-E0DB-A348C08F822B}"/>
              </a:ext>
            </a:extLst>
          </p:cNvPr>
          <p:cNvSpPr txBox="1"/>
          <p:nvPr/>
        </p:nvSpPr>
        <p:spPr>
          <a:xfrm>
            <a:off x="8846442" y="1698419"/>
            <a:ext cx="1799746" cy="892552"/>
          </a:xfrm>
          <a:prstGeom prst="rect">
            <a:avLst/>
          </a:prstGeom>
          <a:noFill/>
        </p:spPr>
        <p:txBody>
          <a:bodyPr wrap="square" rtlCol="0">
            <a:spAutoFit/>
          </a:bodyPr>
          <a:lstStyle/>
          <a:p>
            <a:pPr algn="ctr"/>
            <a:r>
              <a:rPr lang="uk-UA" sz="1600" b="1" dirty="0"/>
              <a:t>Поглинена доза</a:t>
            </a:r>
          </a:p>
          <a:p>
            <a:pPr algn="ctr"/>
            <a:r>
              <a:rPr lang="uk-UA" sz="1400" dirty="0"/>
              <a:t>(рад</a:t>
            </a:r>
            <a:r>
              <a:rPr lang="en-US" sz="1400" dirty="0"/>
              <a:t>)</a:t>
            </a:r>
          </a:p>
          <a:p>
            <a:pPr algn="ctr"/>
            <a:r>
              <a:rPr lang="uk-UA" sz="1100" dirty="0"/>
              <a:t>Енергія в речовині</a:t>
            </a:r>
            <a:r>
              <a:rPr lang="en-US" sz="1100" dirty="0"/>
              <a:t> </a:t>
            </a:r>
          </a:p>
          <a:p>
            <a:pPr algn="ctr"/>
            <a:r>
              <a:rPr lang="uk-UA" sz="1100" dirty="0"/>
              <a:t>СІ – </a:t>
            </a:r>
            <a:r>
              <a:rPr lang="uk-UA" sz="1100" dirty="0" err="1"/>
              <a:t>Грей</a:t>
            </a:r>
            <a:r>
              <a:rPr lang="uk-UA" sz="1100" dirty="0"/>
              <a:t> (</a:t>
            </a:r>
            <a:r>
              <a:rPr lang="uk-UA" sz="1100" dirty="0" err="1"/>
              <a:t>Гр</a:t>
            </a:r>
            <a:r>
              <a:rPr lang="uk-UA" sz="1100" dirty="0"/>
              <a:t>, </a:t>
            </a:r>
            <a:r>
              <a:rPr lang="en-US" sz="1100" dirty="0" err="1"/>
              <a:t>Gy</a:t>
            </a:r>
            <a:r>
              <a:rPr lang="uk-UA" sz="1100" dirty="0"/>
              <a:t>)</a:t>
            </a:r>
            <a:endParaRPr lang="en-US" sz="1050" dirty="0"/>
          </a:p>
        </p:txBody>
      </p:sp>
      <p:sp>
        <p:nvSpPr>
          <p:cNvPr id="4" name="TextBox 3">
            <a:extLst>
              <a:ext uri="{FF2B5EF4-FFF2-40B4-BE49-F238E27FC236}">
                <a16:creationId xmlns:a16="http://schemas.microsoft.com/office/drawing/2014/main" id="{64653935-768E-2716-C7E8-4EDB3A725410}"/>
              </a:ext>
            </a:extLst>
          </p:cNvPr>
          <p:cNvSpPr txBox="1"/>
          <p:nvPr/>
        </p:nvSpPr>
        <p:spPr>
          <a:xfrm>
            <a:off x="2349087" y="3701768"/>
            <a:ext cx="1799746" cy="892552"/>
          </a:xfrm>
          <a:prstGeom prst="rect">
            <a:avLst/>
          </a:prstGeom>
          <a:noFill/>
        </p:spPr>
        <p:txBody>
          <a:bodyPr wrap="square" rtlCol="0">
            <a:spAutoFit/>
          </a:bodyPr>
          <a:lstStyle/>
          <a:p>
            <a:pPr algn="ctr"/>
            <a:r>
              <a:rPr lang="uk-UA" sz="1600" b="1" dirty="0"/>
              <a:t>Експозиція</a:t>
            </a:r>
          </a:p>
          <a:p>
            <a:pPr algn="ctr"/>
            <a:r>
              <a:rPr lang="uk-UA" sz="1400" dirty="0"/>
              <a:t>Рентген (</a:t>
            </a:r>
            <a:r>
              <a:rPr lang="en-US" sz="1400" dirty="0"/>
              <a:t>R)</a:t>
            </a:r>
          </a:p>
          <a:p>
            <a:pPr algn="ctr"/>
            <a:r>
              <a:rPr lang="uk-UA" sz="1100" dirty="0"/>
              <a:t>Іонізація в повітрі</a:t>
            </a:r>
            <a:r>
              <a:rPr lang="en-US" sz="1100" dirty="0"/>
              <a:t>                                </a:t>
            </a:r>
            <a:r>
              <a:rPr lang="uk-UA" sz="1100" dirty="0"/>
              <a:t> СІ – </a:t>
            </a:r>
            <a:r>
              <a:rPr lang="uk-UA" sz="1100" dirty="0" err="1"/>
              <a:t>Кл</a:t>
            </a:r>
            <a:r>
              <a:rPr lang="en-US" sz="1100" dirty="0"/>
              <a:t>/</a:t>
            </a:r>
            <a:r>
              <a:rPr lang="uk-UA" sz="1100" dirty="0"/>
              <a:t>кг</a:t>
            </a:r>
            <a:endParaRPr lang="en-US" sz="1050" dirty="0"/>
          </a:p>
        </p:txBody>
      </p:sp>
      <p:pic>
        <p:nvPicPr>
          <p:cNvPr id="5" name="19">
            <a:hlinkClick r:id="" action="ppaction://media"/>
            <a:extLst>
              <a:ext uri="{FF2B5EF4-FFF2-40B4-BE49-F238E27FC236}">
                <a16:creationId xmlns:a16="http://schemas.microsoft.com/office/drawing/2014/main" id="{1DCAC802-CA2E-D8AB-D6C7-51C549873A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84378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484632"/>
            <a:ext cx="10515600" cy="1325563"/>
          </a:xfrm>
        </p:spPr>
        <p:txBody>
          <a:bodyPr/>
          <a:lstStyle/>
          <a:p>
            <a:r>
              <a:rPr lang="uk-UA" dirty="0"/>
              <a:t>Мета навчання</a:t>
            </a:r>
            <a:endParaRPr lang="en-US" dirty="0"/>
          </a:p>
        </p:txBody>
      </p:sp>
      <p:sp>
        <p:nvSpPr>
          <p:cNvPr id="3" name="Content Placeholder 2"/>
          <p:cNvSpPr>
            <a:spLocks noGrp="1"/>
          </p:cNvSpPr>
          <p:nvPr>
            <p:ph idx="1"/>
          </p:nvPr>
        </p:nvSpPr>
        <p:spPr/>
        <p:txBody>
          <a:bodyPr/>
          <a:lstStyle/>
          <a:p>
            <a:r>
              <a:rPr lang="en-US" dirty="0" err="1"/>
              <a:t>До</a:t>
            </a:r>
            <a:r>
              <a:rPr lang="en-US" dirty="0"/>
              <a:t> </a:t>
            </a:r>
            <a:r>
              <a:rPr lang="en-US" dirty="0" err="1"/>
              <a:t>кінця</a:t>
            </a:r>
            <a:r>
              <a:rPr lang="en-US" dirty="0"/>
              <a:t> </a:t>
            </a:r>
            <a:r>
              <a:rPr lang="en-US" dirty="0" err="1"/>
              <a:t>цієї</a:t>
            </a:r>
            <a:r>
              <a:rPr lang="en-US" dirty="0"/>
              <a:t> </a:t>
            </a:r>
            <a:r>
              <a:rPr lang="en-US" dirty="0" err="1"/>
              <a:t>лекції</a:t>
            </a:r>
            <a:r>
              <a:rPr lang="en-US" dirty="0"/>
              <a:t> </a:t>
            </a:r>
            <a:r>
              <a:rPr lang="en-US" dirty="0" err="1"/>
              <a:t>всі</a:t>
            </a:r>
            <a:r>
              <a:rPr lang="en-US" dirty="0"/>
              <a:t> </a:t>
            </a:r>
            <a:r>
              <a:rPr lang="en-US" dirty="0" err="1"/>
              <a:t>учасники</a:t>
            </a:r>
            <a:r>
              <a:rPr lang="en-US" dirty="0"/>
              <a:t> </a:t>
            </a:r>
            <a:r>
              <a:rPr lang="en-US" dirty="0" err="1"/>
              <a:t>повинні</a:t>
            </a:r>
            <a:r>
              <a:rPr lang="en-US" dirty="0"/>
              <a:t> </a:t>
            </a:r>
            <a:r>
              <a:rPr lang="uk-UA" dirty="0"/>
              <a:t>мати розуміння</a:t>
            </a:r>
            <a:r>
              <a:rPr lang="en-US" dirty="0"/>
              <a:t> </a:t>
            </a:r>
            <a:r>
              <a:rPr lang="en-US" dirty="0" err="1"/>
              <a:t>основ</a:t>
            </a:r>
            <a:r>
              <a:rPr lang="uk-UA" dirty="0" err="1"/>
              <a:t>ної</a:t>
            </a:r>
            <a:r>
              <a:rPr lang="en-US" dirty="0"/>
              <a:t> </a:t>
            </a:r>
            <a:r>
              <a:rPr lang="en-US" dirty="0" err="1"/>
              <a:t>радіаційн</a:t>
            </a:r>
            <a:r>
              <a:rPr lang="uk-UA" dirty="0" err="1"/>
              <a:t>ої</a:t>
            </a:r>
            <a:r>
              <a:rPr lang="en-US" dirty="0"/>
              <a:t> </a:t>
            </a:r>
            <a:r>
              <a:rPr lang="en-US" dirty="0" err="1"/>
              <a:t>термінологі</a:t>
            </a:r>
            <a:r>
              <a:rPr lang="uk-UA" dirty="0" err="1"/>
              <a:t>ї</a:t>
            </a:r>
            <a:r>
              <a:rPr lang="en-US" dirty="0"/>
              <a:t>, </a:t>
            </a:r>
            <a:r>
              <a:rPr lang="en-US" dirty="0" err="1"/>
              <a:t>включ</a:t>
            </a:r>
            <a:r>
              <a:rPr lang="uk-UA" dirty="0" err="1"/>
              <a:t>аючи</a:t>
            </a:r>
            <a:r>
              <a:rPr lang="en-US" dirty="0"/>
              <a:t> </a:t>
            </a:r>
            <a:r>
              <a:rPr lang="en-US" dirty="0" err="1"/>
              <a:t>одиниц</a:t>
            </a:r>
            <a:r>
              <a:rPr lang="uk-UA" dirty="0"/>
              <a:t>і виміру та</a:t>
            </a:r>
            <a:r>
              <a:rPr lang="en-US" dirty="0"/>
              <a:t> </a:t>
            </a:r>
            <a:r>
              <a:rPr lang="en-US" dirty="0" err="1"/>
              <a:t>використ</a:t>
            </a:r>
            <a:r>
              <a:rPr lang="uk-UA" dirty="0" err="1"/>
              <a:t>ання</a:t>
            </a:r>
            <a:r>
              <a:rPr lang="en-US" dirty="0"/>
              <a:t> </a:t>
            </a:r>
            <a:r>
              <a:rPr lang="en-US" dirty="0" err="1"/>
              <a:t>основн</a:t>
            </a:r>
            <a:r>
              <a:rPr lang="uk-UA" dirty="0" err="1"/>
              <a:t>их</a:t>
            </a:r>
            <a:r>
              <a:rPr lang="en-US" dirty="0"/>
              <a:t> </a:t>
            </a:r>
            <a:r>
              <a:rPr lang="en-US" dirty="0" err="1"/>
              <a:t>радіаційн</a:t>
            </a:r>
            <a:r>
              <a:rPr lang="uk-UA" dirty="0" err="1"/>
              <a:t>их</a:t>
            </a:r>
            <a:r>
              <a:rPr lang="en-US" dirty="0"/>
              <a:t> </a:t>
            </a:r>
            <a:r>
              <a:rPr lang="en-US" dirty="0" err="1"/>
              <a:t>прилад</a:t>
            </a:r>
            <a:r>
              <a:rPr lang="uk-UA" dirty="0" err="1"/>
              <a:t>ів</a:t>
            </a:r>
            <a:r>
              <a:rPr lang="uk-UA" dirty="0"/>
              <a:t>.</a:t>
            </a:r>
            <a:endParaRPr lang="en-US" dirty="0"/>
          </a:p>
        </p:txBody>
      </p:sp>
      <p:pic>
        <p:nvPicPr>
          <p:cNvPr id="4" name="2.mp3">
            <a:hlinkClick r:id="" action="ppaction://media"/>
            <a:extLst>
              <a:ext uri="{FF2B5EF4-FFF2-40B4-BE49-F238E27FC236}">
                <a16:creationId xmlns:a16="http://schemas.microsoft.com/office/drawing/2014/main" id="{6E014961-AAB2-E489-7163-0796D7FFE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31436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0" y="809378"/>
            <a:ext cx="8595360" cy="595423"/>
          </a:xfrm>
        </p:spPr>
        <p:txBody>
          <a:bodyPr>
            <a:noAutofit/>
          </a:bodyPr>
          <a:lstStyle/>
          <a:p>
            <a:r>
              <a:rPr lang="uk-UA" altLang="en-US" i="0" dirty="0">
                <a:latin typeface="+mn-lt"/>
              </a:rPr>
              <a:t>Еквівалентна доза</a:t>
            </a:r>
            <a:r>
              <a:rPr lang="en-US" altLang="en-US" i="0" dirty="0">
                <a:latin typeface="+mn-lt"/>
              </a:rPr>
              <a:t> (H)</a:t>
            </a:r>
          </a:p>
        </p:txBody>
      </p:sp>
      <p:pic>
        <p:nvPicPr>
          <p:cNvPr id="17410" name="Picture 2" descr="http://dev.orau.net/nrc/OnlineTraining/newH-122/mod12/module_12_fig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92581" y="1518352"/>
            <a:ext cx="6406837" cy="3576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498" y="5208066"/>
            <a:ext cx="12122525" cy="954107"/>
          </a:xfrm>
          <a:prstGeom prst="rect">
            <a:avLst/>
          </a:prstGeom>
          <a:noFill/>
        </p:spPr>
        <p:txBody>
          <a:bodyPr wrap="square" rtlCol="0">
            <a:spAutoFit/>
          </a:bodyPr>
          <a:lstStyle/>
          <a:p>
            <a:r>
              <a:rPr lang="uk-UA" sz="2800" dirty="0"/>
              <a:t>Еквівалентна доза є свого роду одиницею вимірювання довгострокових біологічних наслідків для людини при певному опроміненні.</a:t>
            </a:r>
            <a:endParaRPr lang="en-US" sz="2800" dirty="0"/>
          </a:p>
        </p:txBody>
      </p:sp>
      <p:sp>
        <p:nvSpPr>
          <p:cNvPr id="3" name="Rectangle 2">
            <a:extLst>
              <a:ext uri="{FF2B5EF4-FFF2-40B4-BE49-F238E27FC236}">
                <a16:creationId xmlns:a16="http://schemas.microsoft.com/office/drawing/2014/main" id="{32733CB7-2590-2B33-8347-405BDF00FCDF}"/>
              </a:ext>
            </a:extLst>
          </p:cNvPr>
          <p:cNvSpPr/>
          <p:nvPr/>
        </p:nvSpPr>
        <p:spPr>
          <a:xfrm>
            <a:off x="2892582" y="1518352"/>
            <a:ext cx="6406836" cy="635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400" dirty="0">
                <a:ln w="0"/>
                <a:solidFill>
                  <a:schemeClr val="tx1"/>
                </a:solidFill>
                <a:effectLst>
                  <a:outerShdw blurRad="38100" dist="19050" dir="2700000" algn="tl" rotWithShape="0">
                    <a:schemeClr val="dk1">
                      <a:alpha val="40000"/>
                    </a:schemeClr>
                  </a:outerShdw>
                </a:effectLst>
              </a:rPr>
              <a:t>Еквівалент дози з 1 рад альфа випромінення більший (20</a:t>
            </a:r>
            <a:r>
              <a:rPr lang="en-US" sz="1400" dirty="0">
                <a:ln w="0"/>
                <a:solidFill>
                  <a:schemeClr val="tx1"/>
                </a:solidFill>
                <a:effectLst>
                  <a:outerShdw blurRad="38100" dist="19050" dir="2700000" algn="tl" rotWithShape="0">
                    <a:schemeClr val="dk1">
                      <a:alpha val="40000"/>
                    </a:schemeClr>
                  </a:outerShdw>
                </a:effectLst>
              </a:rPr>
              <a:t>x</a:t>
            </a:r>
            <a:r>
              <a:rPr lang="uk-UA" sz="1400" dirty="0">
                <a:ln w="0"/>
                <a:solidFill>
                  <a:schemeClr val="tx1"/>
                </a:solidFill>
                <a:effectLst>
                  <a:outerShdw blurRad="38100" dist="19050" dir="2700000" algn="tl" rotWithShape="0">
                    <a:schemeClr val="dk1">
                      <a:alpha val="40000"/>
                    </a:schemeClr>
                  </a:outerShdw>
                </a:effectLst>
              </a:rPr>
              <a:t>) ніж з 1 рад гамма випромінювання</a:t>
            </a:r>
            <a:endParaRPr lang="en-UA" sz="1400" dirty="0">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B48B7600-3DE6-B078-A9F1-BB4099899DBD}"/>
              </a:ext>
            </a:extLst>
          </p:cNvPr>
          <p:cNvSpPr/>
          <p:nvPr/>
        </p:nvSpPr>
        <p:spPr>
          <a:xfrm>
            <a:off x="2892580" y="4703718"/>
            <a:ext cx="1884830" cy="390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50" dirty="0">
                <a:ln w="0"/>
                <a:solidFill>
                  <a:srgbClr val="BB8900"/>
                </a:solidFill>
                <a:effectLst>
                  <a:outerShdw blurRad="38100" dist="19050" dir="2700000" algn="tl" rotWithShape="0">
                    <a:schemeClr val="dk1">
                      <a:alpha val="40000"/>
                    </a:schemeClr>
                  </a:outerShdw>
                </a:effectLst>
              </a:rPr>
              <a:t>гамма випромінювання</a:t>
            </a:r>
          </a:p>
          <a:p>
            <a:pPr algn="ctr"/>
            <a:r>
              <a:rPr lang="uk-UA" sz="1050" dirty="0">
                <a:ln w="0"/>
                <a:solidFill>
                  <a:schemeClr val="tx1"/>
                </a:solidFill>
                <a:effectLst>
                  <a:outerShdw blurRad="38100" dist="19050" dir="2700000" algn="tl" rotWithShape="0">
                    <a:schemeClr val="dk1">
                      <a:alpha val="40000"/>
                    </a:schemeClr>
                  </a:outerShdw>
                </a:effectLst>
              </a:rPr>
              <a:t>1 бер</a:t>
            </a:r>
            <a:endParaRPr lang="en-UA" sz="105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D1626091-C275-9D4C-CDED-ACC1470BD852}"/>
              </a:ext>
            </a:extLst>
          </p:cNvPr>
          <p:cNvSpPr/>
          <p:nvPr/>
        </p:nvSpPr>
        <p:spPr>
          <a:xfrm>
            <a:off x="4777410" y="4256145"/>
            <a:ext cx="1552016" cy="3907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50" dirty="0">
                <a:ln w="0"/>
                <a:solidFill>
                  <a:srgbClr val="BB8900"/>
                </a:solidFill>
                <a:effectLst>
                  <a:outerShdw blurRad="38100" dist="19050" dir="2700000" algn="tl" rotWithShape="0">
                    <a:schemeClr val="dk1">
                      <a:alpha val="40000"/>
                    </a:schemeClr>
                  </a:outerShdw>
                </a:effectLst>
              </a:rPr>
              <a:t>альфа випромінювання</a:t>
            </a:r>
          </a:p>
          <a:p>
            <a:pPr algn="ctr"/>
            <a:r>
              <a:rPr lang="uk-UA" sz="1050" dirty="0">
                <a:ln w="0"/>
                <a:solidFill>
                  <a:schemeClr val="tx1"/>
                </a:solidFill>
                <a:effectLst>
                  <a:outerShdw blurRad="38100" dist="19050" dir="2700000" algn="tl" rotWithShape="0">
                    <a:schemeClr val="dk1">
                      <a:alpha val="40000"/>
                    </a:schemeClr>
                  </a:outerShdw>
                </a:effectLst>
              </a:rPr>
              <a:t>20 бер</a:t>
            </a:r>
            <a:endParaRPr lang="en-UA" sz="105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4863216A-3140-FCF3-E8E9-6A9CDB9CA724}"/>
              </a:ext>
            </a:extLst>
          </p:cNvPr>
          <p:cNvSpPr/>
          <p:nvPr/>
        </p:nvSpPr>
        <p:spPr>
          <a:xfrm>
            <a:off x="2892580" y="2154282"/>
            <a:ext cx="968188" cy="293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00" dirty="0">
                <a:ln w="0"/>
                <a:solidFill>
                  <a:schemeClr val="tx1"/>
                </a:solidFill>
                <a:effectLst>
                  <a:outerShdw blurRad="38100" dist="19050" dir="2700000" algn="tl" rotWithShape="0">
                    <a:schemeClr val="dk1">
                      <a:alpha val="40000"/>
                    </a:schemeClr>
                  </a:outerShdw>
                </a:effectLst>
              </a:rPr>
              <a:t>Війчаста клітина</a:t>
            </a:r>
            <a:endParaRPr lang="en-UA" sz="70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8187769D-993D-CD68-8780-C9E305A5397F}"/>
              </a:ext>
            </a:extLst>
          </p:cNvPr>
          <p:cNvSpPr/>
          <p:nvPr/>
        </p:nvSpPr>
        <p:spPr>
          <a:xfrm rot="10800000" flipV="1">
            <a:off x="4338918" y="2051872"/>
            <a:ext cx="1168898" cy="293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00" dirty="0">
                <a:ln w="0"/>
                <a:solidFill>
                  <a:schemeClr val="tx1"/>
                </a:solidFill>
                <a:effectLst>
                  <a:outerShdw blurRad="38100" dist="19050" dir="2700000" algn="tl" rotWithShape="0">
                    <a:schemeClr val="dk1">
                      <a:alpha val="40000"/>
                    </a:schemeClr>
                  </a:outerShdw>
                </a:effectLst>
              </a:rPr>
              <a:t>Секреторна клітина</a:t>
            </a:r>
            <a:endParaRPr lang="en-UA" sz="70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D98F980D-9B60-5F16-B786-7B819125F33E}"/>
              </a:ext>
            </a:extLst>
          </p:cNvPr>
          <p:cNvSpPr/>
          <p:nvPr/>
        </p:nvSpPr>
        <p:spPr>
          <a:xfrm>
            <a:off x="5611905" y="3742383"/>
            <a:ext cx="968188" cy="293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00" dirty="0">
                <a:ln w="0"/>
                <a:solidFill>
                  <a:schemeClr val="tx1"/>
                </a:solidFill>
                <a:effectLst>
                  <a:outerShdw blurRad="38100" dist="19050" dir="2700000" algn="tl" rotWithShape="0">
                    <a:schemeClr val="dk1">
                      <a:alpha val="40000"/>
                    </a:schemeClr>
                  </a:outerShdw>
                </a:effectLst>
              </a:rPr>
              <a:t>Респіраторні бронхіоли</a:t>
            </a:r>
            <a:endParaRPr lang="en-UA" sz="700" dirty="0">
              <a:ln w="0"/>
              <a:solidFill>
                <a:schemeClr val="tx1"/>
              </a:solidFill>
              <a:effectLst>
                <a:outerShdw blurRad="38100" dist="19050" dir="2700000" algn="tl" rotWithShape="0">
                  <a:schemeClr val="dk1">
                    <a:alpha val="40000"/>
                  </a:schemeClr>
                </a:outerShdw>
              </a:effectLst>
            </a:endParaRPr>
          </a:p>
        </p:txBody>
      </p:sp>
      <p:pic>
        <p:nvPicPr>
          <p:cNvPr id="9" name="20">
            <a:hlinkClick r:id="" action="ppaction://media"/>
            <a:extLst>
              <a:ext uri="{FF2B5EF4-FFF2-40B4-BE49-F238E27FC236}">
                <a16:creationId xmlns:a16="http://schemas.microsoft.com/office/drawing/2014/main" id="{98E8B0B0-5E17-FC78-20D6-F8B5B75CEB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1588"/>
            <a:ext cx="812800" cy="812800"/>
          </a:xfrm>
          <a:prstGeom prst="rect">
            <a:avLst/>
          </a:prstGeom>
        </p:spPr>
      </p:pic>
    </p:spTree>
    <p:extLst>
      <p:ext uri="{BB962C8B-B14F-4D97-AF65-F5344CB8AC3E}">
        <p14:creationId xmlns:p14="http://schemas.microsoft.com/office/powerpoint/2010/main" val="6829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0" y="543609"/>
            <a:ext cx="10364451" cy="1138977"/>
          </a:xfrm>
        </p:spPr>
        <p:txBody>
          <a:bodyPr/>
          <a:lstStyle/>
          <a:p>
            <a:r>
              <a:rPr lang="uk-UA" altLang="en-US" i="0" dirty="0">
                <a:latin typeface="+mn-lt"/>
              </a:rPr>
              <a:t>Еквівалентна доза </a:t>
            </a:r>
            <a:r>
              <a:rPr lang="en-US" altLang="en-US" i="0" dirty="0"/>
              <a:t>(H)</a:t>
            </a:r>
          </a:p>
        </p:txBody>
      </p:sp>
      <p:sp>
        <p:nvSpPr>
          <p:cNvPr id="4" name="Rectangle 3"/>
          <p:cNvSpPr/>
          <p:nvPr/>
        </p:nvSpPr>
        <p:spPr>
          <a:xfrm>
            <a:off x="2489946" y="2256128"/>
            <a:ext cx="9092454" cy="523220"/>
          </a:xfrm>
          <a:prstGeom prst="rect">
            <a:avLst/>
          </a:prstGeom>
        </p:spPr>
        <p:txBody>
          <a:bodyPr wrap="square">
            <a:spAutoFit/>
          </a:bodyPr>
          <a:lstStyle/>
          <a:p>
            <a:r>
              <a:rPr lang="uk-UA" sz="2800" dirty="0"/>
              <a:t>Еквівалентна доза</a:t>
            </a:r>
            <a:r>
              <a:rPr lang="en-US" sz="2800" dirty="0"/>
              <a:t> = </a:t>
            </a:r>
            <a:r>
              <a:rPr lang="uk-UA" sz="2800" dirty="0"/>
              <a:t>поглинена</a:t>
            </a:r>
            <a:r>
              <a:rPr lang="en-US" sz="2800" dirty="0"/>
              <a:t> </a:t>
            </a:r>
            <a:r>
              <a:rPr lang="uk-UA" sz="2800" dirty="0"/>
              <a:t>доза </a:t>
            </a:r>
            <a:r>
              <a:rPr lang="en-US" sz="2800" dirty="0"/>
              <a:t>× </a:t>
            </a:r>
            <a:r>
              <a:rPr lang="uk-UA" sz="2800" dirty="0"/>
              <a:t>коефіцієнт якості</a:t>
            </a:r>
            <a:endParaRPr lang="en-US" sz="2800" dirty="0"/>
          </a:p>
        </p:txBody>
      </p:sp>
      <p:sp>
        <p:nvSpPr>
          <p:cNvPr id="10" name="TextBox 9"/>
          <p:cNvSpPr txBox="1"/>
          <p:nvPr/>
        </p:nvSpPr>
        <p:spPr>
          <a:xfrm>
            <a:off x="699247" y="2829580"/>
            <a:ext cx="11725835" cy="3046988"/>
          </a:xfrm>
          <a:prstGeom prst="rect">
            <a:avLst/>
          </a:prstGeom>
          <a:noFill/>
        </p:spPr>
        <p:txBody>
          <a:bodyPr wrap="square" rtlCol="0">
            <a:spAutoFit/>
          </a:bodyPr>
          <a:lstStyle/>
          <a:p>
            <a:pPr marL="457200" indent="-457200">
              <a:buFont typeface="Arial" panose="020B0604020202020204" pitchFamily="34" charset="0"/>
              <a:buChar char="•"/>
            </a:pPr>
            <a:r>
              <a:rPr lang="uk-UA" sz="3200" dirty="0"/>
              <a:t>Відноситься до потенційних біологічних наслідків                           - В першу чергу стохастичні ризики</a:t>
            </a:r>
            <a:endParaRPr lang="en-US" sz="3200" dirty="0"/>
          </a:p>
          <a:p>
            <a:pPr marL="457200" indent="-457200">
              <a:buFont typeface="Arial" panose="020B0604020202020204" pitchFamily="34" charset="0"/>
              <a:buChar char="•"/>
            </a:pPr>
            <a:r>
              <a:rPr lang="uk-UA" sz="3200" dirty="0"/>
              <a:t>Стандартна одиниця</a:t>
            </a:r>
            <a:r>
              <a:rPr lang="en-US" sz="3200" dirty="0"/>
              <a:t> – </a:t>
            </a:r>
            <a:r>
              <a:rPr lang="uk-UA" sz="3200" b="1" dirty="0"/>
              <a:t>бер</a:t>
            </a:r>
            <a:r>
              <a:rPr lang="en-US" sz="3200" dirty="0"/>
              <a:t> (</a:t>
            </a:r>
            <a:r>
              <a:rPr lang="uk-UA" sz="3200" dirty="0"/>
              <a:t>наприклад</a:t>
            </a:r>
            <a:r>
              <a:rPr lang="en-US" sz="3200" dirty="0"/>
              <a:t>, </a:t>
            </a:r>
            <a:r>
              <a:rPr lang="uk-UA" sz="3200" dirty="0" err="1"/>
              <a:t>мілібер</a:t>
            </a:r>
            <a:r>
              <a:rPr lang="uk-UA" sz="3200" dirty="0"/>
              <a:t>-</a:t>
            </a:r>
            <a:r>
              <a:rPr lang="en-US" sz="3200" dirty="0"/>
              <a:t>mrem, </a:t>
            </a:r>
            <a:r>
              <a:rPr lang="uk-UA" sz="3200" dirty="0" err="1"/>
              <a:t>мікробер</a:t>
            </a:r>
            <a:r>
              <a:rPr lang="uk-UA" sz="3200" dirty="0"/>
              <a:t>-</a:t>
            </a:r>
            <a:r>
              <a:rPr lang="el-GR" sz="3200" dirty="0"/>
              <a:t>μ</a:t>
            </a:r>
            <a:r>
              <a:rPr lang="en-US" sz="3200" dirty="0"/>
              <a:t>rem)</a:t>
            </a:r>
          </a:p>
          <a:p>
            <a:pPr marL="457200" indent="-457200">
              <a:buFont typeface="Arial" panose="020B0604020202020204" pitchFamily="34" charset="0"/>
              <a:buChar char="•"/>
            </a:pPr>
            <a:r>
              <a:rPr lang="uk-UA" sz="3200" dirty="0"/>
              <a:t>Одиниця в системі С</a:t>
            </a:r>
            <a:r>
              <a:rPr lang="en-US" sz="3200" dirty="0"/>
              <a:t>I – </a:t>
            </a:r>
            <a:r>
              <a:rPr lang="uk-UA" sz="3200" b="1" dirty="0" err="1"/>
              <a:t>зіверт</a:t>
            </a:r>
            <a:r>
              <a:rPr lang="en-US" sz="3200" b="1" dirty="0"/>
              <a:t> (</a:t>
            </a:r>
            <a:r>
              <a:rPr lang="uk-UA" sz="3200" b="1" dirty="0"/>
              <a:t>Зв, </a:t>
            </a:r>
            <a:r>
              <a:rPr lang="en-US" sz="3200" b="1" dirty="0" err="1"/>
              <a:t>Sv</a:t>
            </a:r>
            <a:r>
              <a:rPr lang="en-US" sz="3200" b="1" dirty="0"/>
              <a:t>)</a:t>
            </a:r>
            <a:r>
              <a:rPr lang="en-US" sz="3200" dirty="0"/>
              <a:t> (</a:t>
            </a:r>
            <a:r>
              <a:rPr lang="uk-UA" sz="3200" dirty="0"/>
              <a:t>наприклад</a:t>
            </a:r>
            <a:r>
              <a:rPr lang="en-US" sz="3200" dirty="0"/>
              <a:t>, </a:t>
            </a:r>
            <a:r>
              <a:rPr lang="uk-UA" sz="3200" dirty="0" err="1"/>
              <a:t>міліЗв</a:t>
            </a:r>
            <a:r>
              <a:rPr lang="uk-UA" sz="3200" dirty="0"/>
              <a:t>-</a:t>
            </a:r>
            <a:r>
              <a:rPr lang="en-US" sz="3200" dirty="0"/>
              <a:t>mSv,</a:t>
            </a:r>
            <a:r>
              <a:rPr lang="uk-UA" sz="3200" dirty="0"/>
              <a:t> </a:t>
            </a:r>
            <a:r>
              <a:rPr lang="uk-UA" sz="3200" dirty="0" err="1"/>
              <a:t>мікроЗв</a:t>
            </a:r>
            <a:r>
              <a:rPr lang="uk-UA" sz="3200" dirty="0"/>
              <a:t>-</a:t>
            </a:r>
            <a:r>
              <a:rPr lang="el-GR" sz="3200" dirty="0"/>
              <a:t>μ</a:t>
            </a:r>
            <a:r>
              <a:rPr lang="en-US" sz="3200" dirty="0"/>
              <a:t>Sv)</a:t>
            </a:r>
            <a:endParaRPr lang="en-US" sz="3200" b="1" dirty="0"/>
          </a:p>
        </p:txBody>
      </p:sp>
      <mc:AlternateContent xmlns:mc="http://schemas.openxmlformats.org/markup-compatibility/2006" xmlns:a14="http://schemas.microsoft.com/office/drawing/2010/main">
        <mc:Choice Requires="a14">
          <p:sp>
            <p:nvSpPr>
              <p:cNvPr id="2" name="TextBox 1"/>
              <p:cNvSpPr txBox="1"/>
              <p:nvPr/>
            </p:nvSpPr>
            <p:spPr>
              <a:xfrm>
                <a:off x="4787148" y="1504146"/>
                <a:ext cx="261770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4800" b="0" i="0" smtClean="0">
                          <a:latin typeface="Calibri" panose="020F0502020204030204" pitchFamily="34" charset="0"/>
                          <a:cs typeface="Calibri" panose="020F0502020204030204" pitchFamily="34" charset="0"/>
                        </a:rPr>
                        <m:t>H</m:t>
                      </m:r>
                      <m:r>
                        <m:rPr>
                          <m:nor/>
                        </m:rPr>
                        <a:rPr lang="en-US" sz="4800" b="0" i="0" smtClean="0">
                          <a:latin typeface="Calibri" panose="020F0502020204030204" pitchFamily="34" charset="0"/>
                          <a:cs typeface="Calibri" panose="020F0502020204030204" pitchFamily="34" charset="0"/>
                        </a:rPr>
                        <m:t> = </m:t>
                      </m:r>
                      <m:r>
                        <m:rPr>
                          <m:nor/>
                        </m:rPr>
                        <a:rPr lang="en-US" sz="4800" b="0" i="0" smtClean="0">
                          <a:latin typeface="Calibri" panose="020F0502020204030204" pitchFamily="34" charset="0"/>
                          <a:cs typeface="Calibri" panose="020F0502020204030204" pitchFamily="34" charset="0"/>
                        </a:rPr>
                        <m:t>D</m:t>
                      </m:r>
                      <m:r>
                        <m:rPr>
                          <m:nor/>
                        </m:rPr>
                        <a:rPr lang="en-US" sz="4800" b="0" i="0" smtClean="0">
                          <a:latin typeface="Calibri" panose="020F0502020204030204" pitchFamily="34" charset="0"/>
                          <a:cs typeface="Calibri" panose="020F0502020204030204" pitchFamily="34" charset="0"/>
                        </a:rPr>
                        <m:t> </m:t>
                      </m:r>
                      <m:r>
                        <m:rPr>
                          <m:nor/>
                        </m:rPr>
                        <a:rPr lang="en-US" sz="4800" b="0" i="0" smtClean="0">
                          <a:latin typeface="Calibri" panose="020F0502020204030204" pitchFamily="34" charset="0"/>
                          <a:ea typeface="Cambria Math" panose="02040503050406030204" pitchFamily="18" charset="0"/>
                          <a:cs typeface="Calibri" panose="020F0502020204030204" pitchFamily="34" charset="0"/>
                        </a:rPr>
                        <m:t>×</m:t>
                      </m:r>
                      <m:r>
                        <m:rPr>
                          <m:nor/>
                        </m:rPr>
                        <a:rPr lang="en-US" sz="4800" b="0" i="0" smtClean="0">
                          <a:latin typeface="Calibri" panose="020F0502020204030204" pitchFamily="34" charset="0"/>
                          <a:ea typeface="Cambria Math" panose="02040503050406030204" pitchFamily="18" charset="0"/>
                          <a:cs typeface="Calibri" panose="020F0502020204030204" pitchFamily="34" charset="0"/>
                        </a:rPr>
                        <m:t> </m:t>
                      </m:r>
                      <m:r>
                        <m:rPr>
                          <m:nor/>
                        </m:rPr>
                        <a:rPr lang="en-US" sz="4800" b="0" i="0" smtClean="0">
                          <a:latin typeface="Calibri" panose="020F0502020204030204" pitchFamily="34" charset="0"/>
                          <a:ea typeface="Cambria Math" panose="02040503050406030204" pitchFamily="18" charset="0"/>
                          <a:cs typeface="Calibri" panose="020F0502020204030204" pitchFamily="34" charset="0"/>
                        </a:rPr>
                        <m:t>Q</m:t>
                      </m:r>
                    </m:oMath>
                  </m:oMathPara>
                </a14:m>
                <a:endParaRPr lang="en-US" sz="4800" dirty="0">
                  <a:latin typeface="Calibri" panose="020F0502020204030204" pitchFamily="34" charset="0"/>
                  <a:cs typeface="Calibri" panose="020F050202020403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87148" y="1504146"/>
                <a:ext cx="2617703" cy="7386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216147" y="5384125"/>
                <a:ext cx="3799117"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4800" b="0" i="0" smtClean="0">
                          <a:latin typeface="Calibri" panose="020F0502020204030204" pitchFamily="34" charset="0"/>
                          <a:cs typeface="Calibri" panose="020F0502020204030204" pitchFamily="34" charset="0"/>
                        </a:rPr>
                        <m:t>1 </m:t>
                      </m:r>
                      <m:r>
                        <m:rPr>
                          <m:nor/>
                        </m:rPr>
                        <a:rPr lang="uk-UA" sz="4800" b="0" i="0" smtClean="0">
                          <a:latin typeface="Calibri" panose="020F0502020204030204" pitchFamily="34" charset="0"/>
                          <a:cs typeface="Calibri" panose="020F0502020204030204" pitchFamily="34" charset="0"/>
                        </a:rPr>
                        <m:t>Зв</m:t>
                      </m:r>
                      <m:r>
                        <m:rPr>
                          <m:nor/>
                        </m:rPr>
                        <a:rPr lang="en-US" sz="4800" b="0" i="0" smtClean="0">
                          <a:latin typeface="Calibri" panose="020F0502020204030204" pitchFamily="34" charset="0"/>
                          <a:cs typeface="Calibri" panose="020F0502020204030204" pitchFamily="34" charset="0"/>
                        </a:rPr>
                        <m:t> = 100 </m:t>
                      </m:r>
                      <m:r>
                        <m:rPr>
                          <m:nor/>
                        </m:rPr>
                        <a:rPr lang="uk-UA" sz="4800" b="0" i="0" smtClean="0">
                          <a:latin typeface="Calibri" panose="020F0502020204030204" pitchFamily="34" charset="0"/>
                          <a:cs typeface="Calibri" panose="020F0502020204030204" pitchFamily="34" charset="0"/>
                        </a:rPr>
                        <m:t>бер</m:t>
                      </m:r>
                    </m:oMath>
                  </m:oMathPara>
                </a14:m>
                <a:endParaRPr lang="en-US" sz="4800" dirty="0">
                  <a:latin typeface="Calibri" panose="020F0502020204030204" pitchFamily="34" charset="0"/>
                  <a:cs typeface="Calibri" panose="020F050202020403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16147" y="5384125"/>
                <a:ext cx="3799117" cy="738664"/>
              </a:xfrm>
              <a:prstGeom prst="rect">
                <a:avLst/>
              </a:prstGeom>
              <a:blipFill>
                <a:blip r:embed="rId6"/>
                <a:stretch>
                  <a:fillRect l="-3000" t="-22034" r="-4667" b="-40678"/>
                </a:stretch>
              </a:blipFill>
            </p:spPr>
            <p:txBody>
              <a:bodyPr/>
              <a:lstStyle/>
              <a:p>
                <a:r>
                  <a:rPr lang="en-UA">
                    <a:noFill/>
                  </a:rPr>
                  <a:t> </a:t>
                </a:r>
              </a:p>
            </p:txBody>
          </p:sp>
        </mc:Fallback>
      </mc:AlternateContent>
      <p:pic>
        <p:nvPicPr>
          <p:cNvPr id="3" name="21">
            <a:hlinkClick r:id="" action="ppaction://media"/>
            <a:extLst>
              <a:ext uri="{FF2B5EF4-FFF2-40B4-BE49-F238E27FC236}">
                <a16:creationId xmlns:a16="http://schemas.microsoft.com/office/drawing/2014/main" id="{8585DF74-ECC9-EDF0-9A5B-3EBA13A4AC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30795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title"/>
          </p:nvPr>
        </p:nvSpPr>
        <p:spPr>
          <a:xfrm>
            <a:off x="0" y="803675"/>
            <a:ext cx="10364451" cy="590631"/>
          </a:xfrm>
        </p:spPr>
        <p:txBody>
          <a:bodyPr>
            <a:noAutofit/>
          </a:bodyPr>
          <a:lstStyle/>
          <a:p>
            <a:r>
              <a:rPr lang="uk-UA" altLang="en-US" dirty="0"/>
              <a:t>Радіаційний ваговий коефіцієнт</a:t>
            </a:r>
            <a:endParaRPr lang="en-US" altLang="en-US" i="0" dirty="0"/>
          </a:p>
        </p:txBody>
      </p:sp>
      <p:sp>
        <p:nvSpPr>
          <p:cNvPr id="7" name="Rectangle 6"/>
          <p:cNvSpPr/>
          <p:nvPr/>
        </p:nvSpPr>
        <p:spPr>
          <a:xfrm>
            <a:off x="2557396" y="1390118"/>
            <a:ext cx="10153650" cy="461665"/>
          </a:xfrm>
          <a:prstGeom prst="rect">
            <a:avLst/>
          </a:prstGeom>
        </p:spPr>
        <p:txBody>
          <a:bodyPr wrap="square">
            <a:spAutoFit/>
          </a:bodyPr>
          <a:lstStyle/>
          <a:p>
            <a:r>
              <a:rPr lang="uk-UA" sz="2400" dirty="0"/>
              <a:t>Величина, що стосується лінійної передачі енергії </a:t>
            </a:r>
            <a:r>
              <a:rPr lang="en-US" sz="2400" dirty="0"/>
              <a:t>(</a:t>
            </a:r>
            <a:r>
              <a:rPr lang="uk-UA" sz="2400" dirty="0"/>
              <a:t>ЛЕП, </a:t>
            </a:r>
            <a:r>
              <a:rPr lang="en-US" sz="2400" dirty="0"/>
              <a:t>LET)</a:t>
            </a:r>
          </a:p>
        </p:txBody>
      </p:sp>
      <p:graphicFrame>
        <p:nvGraphicFramePr>
          <p:cNvPr id="8" name="Table 7"/>
          <p:cNvGraphicFramePr>
            <a:graphicFrameLocks noGrp="1"/>
          </p:cNvGraphicFramePr>
          <p:nvPr>
            <p:extLst>
              <p:ext uri="{D42A27DB-BD31-4B8C-83A1-F6EECF244321}">
                <p14:modId xmlns:p14="http://schemas.microsoft.com/office/powerpoint/2010/main" val="4041234097"/>
              </p:ext>
            </p:extLst>
          </p:nvPr>
        </p:nvGraphicFramePr>
        <p:xfrm>
          <a:off x="2296215" y="1816783"/>
          <a:ext cx="8229601" cy="396240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1676401">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69259">
                <a:tc>
                  <a:txBody>
                    <a:bodyPr/>
                    <a:lstStyle/>
                    <a:p>
                      <a:pPr algn="l"/>
                      <a:r>
                        <a:rPr lang="uk-UA" sz="1800" dirty="0"/>
                        <a:t>Типи радіації</a:t>
                      </a:r>
                      <a:endParaRPr lang="en-US" sz="1800" dirty="0"/>
                    </a:p>
                    <a:p>
                      <a:pPr algn="l"/>
                      <a:endParaRPr lang="en-US" sz="1800" dirty="0"/>
                    </a:p>
                  </a:txBody>
                  <a:tcPr/>
                </a:tc>
                <a:tc>
                  <a:txBody>
                    <a:bodyPr/>
                    <a:lstStyle/>
                    <a:p>
                      <a:pPr algn="ctr"/>
                      <a:r>
                        <a:rPr lang="uk-UA" sz="1800" dirty="0"/>
                        <a:t>Ваговий коефіцієнт </a:t>
                      </a:r>
                      <a:r>
                        <a:rPr lang="en-US" sz="1800" dirty="0"/>
                        <a:t>(Q)</a:t>
                      </a:r>
                    </a:p>
                  </a:txBody>
                  <a:tcPr/>
                </a:tc>
                <a:tc>
                  <a:txBody>
                    <a:bodyPr/>
                    <a:lstStyle/>
                    <a:p>
                      <a:pPr algn="ctr"/>
                      <a:r>
                        <a:rPr lang="uk-UA" sz="1800" dirty="0"/>
                        <a:t>Поглинена доза що дорівнює еквівалентній</a:t>
                      </a:r>
                      <a:r>
                        <a:rPr lang="en-US" sz="1800" dirty="0"/>
                        <a:t> </a:t>
                      </a:r>
                      <a:r>
                        <a:rPr lang="uk-UA" sz="1800" dirty="0"/>
                        <a:t>одиниці дозі</a:t>
                      </a:r>
                      <a:endParaRPr lang="en-US" sz="1800" dirty="0"/>
                    </a:p>
                  </a:txBody>
                  <a:tcPr/>
                </a:tc>
                <a:extLst>
                  <a:ext uri="{0D108BD9-81ED-4DB2-BD59-A6C34878D82A}">
                    <a16:rowId xmlns:a16="http://schemas.microsoft.com/office/drawing/2014/main" val="10000"/>
                  </a:ext>
                </a:extLst>
              </a:tr>
              <a:tr h="711200">
                <a:tc>
                  <a:txBody>
                    <a:bodyPr/>
                    <a:lstStyle/>
                    <a:p>
                      <a:pPr algn="l"/>
                      <a:r>
                        <a:rPr lang="uk-UA" sz="1800" dirty="0"/>
                        <a:t>Рентген-, гамма- або бета-випромінювання</a:t>
                      </a:r>
                      <a:endParaRPr lang="en-US" sz="1800" dirty="0"/>
                    </a:p>
                  </a:txBody>
                  <a:tcPr anchor="ctr"/>
                </a:tc>
                <a:tc>
                  <a:txBody>
                    <a:bodyPr/>
                    <a:lstStyle/>
                    <a:p>
                      <a:pPr algn="ctr"/>
                      <a:r>
                        <a:rPr lang="en-US" sz="2000" b="1" dirty="0"/>
                        <a:t>1</a:t>
                      </a:r>
                    </a:p>
                  </a:txBody>
                  <a:tcPr anchor="ctr"/>
                </a:tc>
                <a:tc>
                  <a:txBody>
                    <a:bodyPr/>
                    <a:lstStyle/>
                    <a:p>
                      <a:pPr algn="ctr"/>
                      <a:r>
                        <a:rPr lang="en-US" sz="2000" b="1" dirty="0"/>
                        <a:t>1</a:t>
                      </a:r>
                    </a:p>
                  </a:txBody>
                  <a:tcPr anchor="ctr"/>
                </a:tc>
                <a:extLst>
                  <a:ext uri="{0D108BD9-81ED-4DB2-BD59-A6C34878D82A}">
                    <a16:rowId xmlns:a16="http://schemas.microsoft.com/office/drawing/2014/main" val="10001"/>
                  </a:ext>
                </a:extLst>
              </a:tr>
              <a:tr h="711200">
                <a:tc>
                  <a:txBody>
                    <a:bodyPr/>
                    <a:lstStyle/>
                    <a:p>
                      <a:pPr algn="l"/>
                      <a:r>
                        <a:rPr lang="uk-UA" sz="1800" dirty="0"/>
                        <a:t>Альфа-частинки, багатозарядні частинки, осколки ділення та важкі частинки невідомого заряду</a:t>
                      </a:r>
                      <a:endParaRPr lang="en-US" sz="1800" dirty="0"/>
                    </a:p>
                  </a:txBody>
                  <a:tcPr anchor="ctr"/>
                </a:tc>
                <a:tc>
                  <a:txBody>
                    <a:bodyPr/>
                    <a:lstStyle/>
                    <a:p>
                      <a:pPr algn="ctr"/>
                      <a:r>
                        <a:rPr lang="en-US" sz="2000" b="1" dirty="0"/>
                        <a:t>20</a:t>
                      </a:r>
                    </a:p>
                  </a:txBody>
                  <a:tcPr anchor="ctr"/>
                </a:tc>
                <a:tc>
                  <a:txBody>
                    <a:bodyPr/>
                    <a:lstStyle/>
                    <a:p>
                      <a:pPr algn="ctr"/>
                      <a:r>
                        <a:rPr lang="en-US" sz="2000" b="1" dirty="0"/>
                        <a:t>0.05</a:t>
                      </a:r>
                    </a:p>
                  </a:txBody>
                  <a:tcPr anchor="ctr"/>
                </a:tc>
                <a:extLst>
                  <a:ext uri="{0D108BD9-81ED-4DB2-BD59-A6C34878D82A}">
                    <a16:rowId xmlns:a16="http://schemas.microsoft.com/office/drawing/2014/main" val="10002"/>
                  </a:ext>
                </a:extLst>
              </a:tr>
              <a:tr h="711200">
                <a:tc>
                  <a:txBody>
                    <a:bodyPr/>
                    <a:lstStyle/>
                    <a:p>
                      <a:pPr algn="l"/>
                      <a:r>
                        <a:rPr lang="uk-UA" sz="1800" dirty="0"/>
                        <a:t>Нейтрони з невідомою енергією</a:t>
                      </a:r>
                      <a:endParaRPr lang="en-US" sz="1800" dirty="0"/>
                    </a:p>
                  </a:txBody>
                  <a:tcPr anchor="ctr"/>
                </a:tc>
                <a:tc>
                  <a:txBody>
                    <a:bodyPr/>
                    <a:lstStyle/>
                    <a:p>
                      <a:pPr algn="ctr"/>
                      <a:r>
                        <a:rPr lang="en-US" sz="2000" b="1" dirty="0"/>
                        <a:t>5-20</a:t>
                      </a:r>
                    </a:p>
                  </a:txBody>
                  <a:tcPr anchor="ctr"/>
                </a:tc>
                <a:tc>
                  <a:txBody>
                    <a:bodyPr/>
                    <a:lstStyle/>
                    <a:p>
                      <a:pPr algn="ctr"/>
                      <a:r>
                        <a:rPr lang="en-US" sz="2000" b="1" dirty="0"/>
                        <a:t>0.2 – 0.05</a:t>
                      </a:r>
                    </a:p>
                  </a:txBody>
                  <a:tcPr anchor="ctr"/>
                </a:tc>
                <a:extLst>
                  <a:ext uri="{0D108BD9-81ED-4DB2-BD59-A6C34878D82A}">
                    <a16:rowId xmlns:a16="http://schemas.microsoft.com/office/drawing/2014/main" val="10003"/>
                  </a:ext>
                </a:extLst>
              </a:tr>
              <a:tr h="711200">
                <a:tc>
                  <a:txBody>
                    <a:bodyPr/>
                    <a:lstStyle/>
                    <a:p>
                      <a:pPr algn="l"/>
                      <a:r>
                        <a:rPr lang="uk-UA" sz="1800" dirty="0"/>
                        <a:t>Високоенергетичні протони</a:t>
                      </a:r>
                      <a:endParaRPr lang="en-US" sz="1800" dirty="0"/>
                    </a:p>
                  </a:txBody>
                  <a:tcPr anchor="ctr"/>
                </a:tc>
                <a:tc>
                  <a:txBody>
                    <a:bodyPr/>
                    <a:lstStyle/>
                    <a:p>
                      <a:pPr algn="ctr"/>
                      <a:r>
                        <a:rPr lang="en-US" sz="2000" b="1" dirty="0"/>
                        <a:t>5</a:t>
                      </a:r>
                    </a:p>
                  </a:txBody>
                  <a:tcPr anchor="ctr"/>
                </a:tc>
                <a:tc>
                  <a:txBody>
                    <a:bodyPr/>
                    <a:lstStyle/>
                    <a:p>
                      <a:pPr algn="ctr"/>
                      <a:r>
                        <a:rPr lang="en-US" sz="2000" b="1" dirty="0"/>
                        <a:t>0.2</a:t>
                      </a:r>
                    </a:p>
                  </a:txBody>
                  <a:tcPr anchor="ctr"/>
                </a:tc>
                <a:extLst>
                  <a:ext uri="{0D108BD9-81ED-4DB2-BD59-A6C34878D82A}">
                    <a16:rowId xmlns:a16="http://schemas.microsoft.com/office/drawing/2014/main" val="10004"/>
                  </a:ext>
                </a:extLst>
              </a:tr>
            </a:tbl>
          </a:graphicData>
        </a:graphic>
      </p:graphicFrame>
      <p:sp>
        <p:nvSpPr>
          <p:cNvPr id="10" name="Rectangle 9"/>
          <p:cNvSpPr/>
          <p:nvPr/>
        </p:nvSpPr>
        <p:spPr>
          <a:xfrm>
            <a:off x="3519420" y="5869659"/>
            <a:ext cx="8229601" cy="369332"/>
          </a:xfrm>
          <a:prstGeom prst="rect">
            <a:avLst/>
          </a:prstGeom>
        </p:spPr>
        <p:txBody>
          <a:bodyPr wrap="square">
            <a:spAutoFit/>
          </a:bodyPr>
          <a:lstStyle/>
          <a:p>
            <a:r>
              <a:rPr lang="uk-UA" dirty="0">
                <a:solidFill>
                  <a:srgbClr val="202124"/>
                </a:solidFill>
                <a:latin typeface="Google Sans"/>
              </a:rPr>
              <a:t>З</a:t>
            </a:r>
            <a:r>
              <a:rPr lang="uk-UA" b="0" i="0" u="none" strike="noStrike" dirty="0">
                <a:solidFill>
                  <a:srgbClr val="202124"/>
                </a:solidFill>
                <a:effectLst/>
                <a:latin typeface="Google Sans"/>
              </a:rPr>
              <a:t>начення Міжнародної комісії з радіаційного захисту</a:t>
            </a:r>
            <a:endParaRPr lang="en-US" dirty="0"/>
          </a:p>
        </p:txBody>
      </p:sp>
      <p:pic>
        <p:nvPicPr>
          <p:cNvPr id="2" name="22">
            <a:hlinkClick r:id="" action="ppaction://media"/>
            <a:extLst>
              <a:ext uri="{FF2B5EF4-FFF2-40B4-BE49-F238E27FC236}">
                <a16:creationId xmlns:a16="http://schemas.microsoft.com/office/drawing/2014/main" id="{CB338A10-54A7-8F91-DEB7-9477AED22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95552"/>
            <a:ext cx="812800" cy="812800"/>
          </a:xfrm>
          <a:prstGeom prst="rect">
            <a:avLst/>
          </a:prstGeom>
        </p:spPr>
      </p:pic>
    </p:spTree>
    <p:extLst>
      <p:ext uri="{BB962C8B-B14F-4D97-AF65-F5344CB8AC3E}">
        <p14:creationId xmlns:p14="http://schemas.microsoft.com/office/powerpoint/2010/main" val="4852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5527-E86F-4CD8-A805-6B848744C5FD}"/>
              </a:ext>
            </a:extLst>
          </p:cNvPr>
          <p:cNvSpPr>
            <a:spLocks noGrp="1"/>
          </p:cNvSpPr>
          <p:nvPr>
            <p:ph type="title"/>
          </p:nvPr>
        </p:nvSpPr>
        <p:spPr>
          <a:xfrm>
            <a:off x="39278" y="440708"/>
            <a:ext cx="10515600" cy="1325563"/>
          </a:xfrm>
        </p:spPr>
        <p:txBody>
          <a:bodyPr/>
          <a:lstStyle/>
          <a:p>
            <a:r>
              <a:rPr lang="uk-UA" dirty="0"/>
              <a:t>Одиниці вимірювання</a:t>
            </a:r>
            <a:endParaRPr lang="en-US" dirty="0"/>
          </a:p>
        </p:txBody>
      </p:sp>
      <p:sp>
        <p:nvSpPr>
          <p:cNvPr id="4" name="Slide Number Placeholder 3">
            <a:extLst>
              <a:ext uri="{FF2B5EF4-FFF2-40B4-BE49-F238E27FC236}">
                <a16:creationId xmlns:a16="http://schemas.microsoft.com/office/drawing/2014/main" id="{A7B2E92E-3DA3-4CFE-9D07-AAF9A5E4CC2C}"/>
              </a:ext>
            </a:extLst>
          </p:cNvPr>
          <p:cNvSpPr>
            <a:spLocks noGrp="1"/>
          </p:cNvSpPr>
          <p:nvPr>
            <p:ph type="sldNum" sz="quarter" idx="14"/>
          </p:nvPr>
        </p:nvSpPr>
        <p:spPr/>
        <p:txBody>
          <a:bodyPr/>
          <a:lstStyle/>
          <a:p>
            <a:pPr>
              <a:defRPr/>
            </a:pPr>
            <a:fld id="{D8E1C3CD-F22F-4D84-A171-E8BA4389B2E1}" type="slidenum">
              <a:rPr lang="en-US" altLang="en-US" smtClean="0"/>
              <a:pPr>
                <a:defRPr/>
              </a:pPr>
              <a:t>23</a:t>
            </a:fld>
            <a:endParaRPr lang="en-US" altLang="en-US" dirty="0"/>
          </a:p>
        </p:txBody>
      </p:sp>
      <p:graphicFrame>
        <p:nvGraphicFramePr>
          <p:cNvPr id="5" name="Object 10">
            <a:extLst>
              <a:ext uri="{FF2B5EF4-FFF2-40B4-BE49-F238E27FC236}">
                <a16:creationId xmlns:a16="http://schemas.microsoft.com/office/drawing/2014/main" id="{9B96C898-3B26-45B2-871F-933B6147988C}"/>
              </a:ext>
            </a:extLst>
          </p:cNvPr>
          <p:cNvGraphicFramePr>
            <a:graphicFrameLocks noChangeAspect="1"/>
          </p:cNvGraphicFramePr>
          <p:nvPr/>
        </p:nvGraphicFramePr>
        <p:xfrm>
          <a:off x="4988567" y="1209270"/>
          <a:ext cx="2568249" cy="3995738"/>
        </p:xfrm>
        <a:graphic>
          <a:graphicData uri="http://schemas.openxmlformats.org/presentationml/2006/ole">
            <mc:AlternateContent xmlns:mc="http://schemas.openxmlformats.org/markup-compatibility/2006">
              <mc:Choice xmlns:v="urn:schemas-microsoft-com:vml" Requires="v">
                <p:oleObj name="Clip" r:id="rId5" imgW="1857600" imgH="3995640" progId="">
                  <p:embed/>
                </p:oleObj>
              </mc:Choice>
              <mc:Fallback>
                <p:oleObj name="Clip" r:id="rId5" imgW="1857600" imgH="3995640" progId="">
                  <p:embed/>
                  <p:pic>
                    <p:nvPicPr>
                      <p:cNvPr id="5" name="Object 10">
                        <a:extLst>
                          <a:ext uri="{FF2B5EF4-FFF2-40B4-BE49-F238E27FC236}">
                            <a16:creationId xmlns:a16="http://schemas.microsoft.com/office/drawing/2014/main" id="{9B96C898-3B26-45B2-871F-933B61479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8567" y="1209270"/>
                        <a:ext cx="2568249" cy="3995738"/>
                      </a:xfrm>
                      <a:prstGeom prst="rect">
                        <a:avLst/>
                      </a:prstGeom>
                      <a:noFill/>
                    </p:spPr>
                  </p:pic>
                </p:oleObj>
              </mc:Fallback>
            </mc:AlternateContent>
          </a:graphicData>
        </a:graphic>
      </p:graphicFrame>
      <p:sp>
        <p:nvSpPr>
          <p:cNvPr id="6" name="Arc 11">
            <a:extLst>
              <a:ext uri="{FF2B5EF4-FFF2-40B4-BE49-F238E27FC236}">
                <a16:creationId xmlns:a16="http://schemas.microsoft.com/office/drawing/2014/main" id="{6D6FC6DD-1DAF-4F3C-9160-7DF13027327C}"/>
              </a:ext>
            </a:extLst>
          </p:cNvPr>
          <p:cNvSpPr>
            <a:spLocks/>
          </p:cNvSpPr>
          <p:nvPr/>
        </p:nvSpPr>
        <p:spPr bwMode="auto">
          <a:xfrm rot="18660000">
            <a:off x="4255252" y="2992252"/>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 name="Arc 12">
            <a:extLst>
              <a:ext uri="{FF2B5EF4-FFF2-40B4-BE49-F238E27FC236}">
                <a16:creationId xmlns:a16="http://schemas.microsoft.com/office/drawing/2014/main" id="{8D93E5E6-A0DF-4FF8-91F2-A093D5D2CCA4}"/>
              </a:ext>
            </a:extLst>
          </p:cNvPr>
          <p:cNvSpPr>
            <a:spLocks/>
          </p:cNvSpPr>
          <p:nvPr/>
        </p:nvSpPr>
        <p:spPr bwMode="auto">
          <a:xfrm rot="18660000">
            <a:off x="4433530" y="2927165"/>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8" name="Arc 13">
            <a:extLst>
              <a:ext uri="{FF2B5EF4-FFF2-40B4-BE49-F238E27FC236}">
                <a16:creationId xmlns:a16="http://schemas.microsoft.com/office/drawing/2014/main" id="{75F67ED3-7DB7-41DB-A7E6-867B68FC20D3}"/>
              </a:ext>
            </a:extLst>
          </p:cNvPr>
          <p:cNvSpPr>
            <a:spLocks/>
          </p:cNvSpPr>
          <p:nvPr/>
        </p:nvSpPr>
        <p:spPr bwMode="auto">
          <a:xfrm rot="18660000">
            <a:off x="4615300" y="291684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9" name="Arc 14">
            <a:extLst>
              <a:ext uri="{FF2B5EF4-FFF2-40B4-BE49-F238E27FC236}">
                <a16:creationId xmlns:a16="http://schemas.microsoft.com/office/drawing/2014/main" id="{3A76B87E-3514-457D-8F0D-AC381EA942E5}"/>
              </a:ext>
            </a:extLst>
          </p:cNvPr>
          <p:cNvSpPr>
            <a:spLocks/>
          </p:cNvSpPr>
          <p:nvPr/>
        </p:nvSpPr>
        <p:spPr bwMode="auto">
          <a:xfrm rot="18660000">
            <a:off x="4801830" y="2850964"/>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0" name="Arc 15">
            <a:extLst>
              <a:ext uri="{FF2B5EF4-FFF2-40B4-BE49-F238E27FC236}">
                <a16:creationId xmlns:a16="http://schemas.microsoft.com/office/drawing/2014/main" id="{0F26E6E0-2C2D-4CA9-AE3E-8E778F5D38EF}"/>
              </a:ext>
            </a:extLst>
          </p:cNvPr>
          <p:cNvSpPr>
            <a:spLocks/>
          </p:cNvSpPr>
          <p:nvPr/>
        </p:nvSpPr>
        <p:spPr bwMode="auto">
          <a:xfrm rot="18660000">
            <a:off x="4985187" y="2840645"/>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1" name="Arc 16">
            <a:extLst>
              <a:ext uri="{FF2B5EF4-FFF2-40B4-BE49-F238E27FC236}">
                <a16:creationId xmlns:a16="http://schemas.microsoft.com/office/drawing/2014/main" id="{7FBD6A58-075A-4897-B3E9-4501FA7CE33A}"/>
              </a:ext>
            </a:extLst>
          </p:cNvPr>
          <p:cNvSpPr>
            <a:spLocks/>
          </p:cNvSpPr>
          <p:nvPr/>
        </p:nvSpPr>
        <p:spPr bwMode="auto">
          <a:xfrm rot="18660000">
            <a:off x="5172512" y="2777146"/>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2" name="Arc 17">
            <a:extLst>
              <a:ext uri="{FF2B5EF4-FFF2-40B4-BE49-F238E27FC236}">
                <a16:creationId xmlns:a16="http://schemas.microsoft.com/office/drawing/2014/main" id="{1897C802-51B5-4900-825D-0C9B6ECB6827}"/>
              </a:ext>
            </a:extLst>
          </p:cNvPr>
          <p:cNvSpPr>
            <a:spLocks/>
          </p:cNvSpPr>
          <p:nvPr/>
        </p:nvSpPr>
        <p:spPr bwMode="auto">
          <a:xfrm rot="18660000">
            <a:off x="5353487" y="276444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13" name="Arc 18">
            <a:extLst>
              <a:ext uri="{FF2B5EF4-FFF2-40B4-BE49-F238E27FC236}">
                <a16:creationId xmlns:a16="http://schemas.microsoft.com/office/drawing/2014/main" id="{4CD337BA-6EA2-440E-9544-E2E9CDB96D4A}"/>
              </a:ext>
            </a:extLst>
          </p:cNvPr>
          <p:cNvSpPr>
            <a:spLocks/>
          </p:cNvSpPr>
          <p:nvPr/>
        </p:nvSpPr>
        <p:spPr bwMode="auto">
          <a:xfrm rot="18660000">
            <a:off x="5543987" y="2700945"/>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4" name="Arc 19">
            <a:extLst>
              <a:ext uri="{FF2B5EF4-FFF2-40B4-BE49-F238E27FC236}">
                <a16:creationId xmlns:a16="http://schemas.microsoft.com/office/drawing/2014/main" id="{4976388E-94AD-40F3-8459-293EBBD7DE8F}"/>
              </a:ext>
            </a:extLst>
          </p:cNvPr>
          <p:cNvSpPr>
            <a:spLocks/>
          </p:cNvSpPr>
          <p:nvPr/>
        </p:nvSpPr>
        <p:spPr bwMode="auto">
          <a:xfrm rot="18660000">
            <a:off x="5739251" y="2673958"/>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5" name="Arc 20">
            <a:extLst>
              <a:ext uri="{FF2B5EF4-FFF2-40B4-BE49-F238E27FC236}">
                <a16:creationId xmlns:a16="http://schemas.microsoft.com/office/drawing/2014/main" id="{8DC2D4A3-4598-46AA-A2C1-D0E479920FED}"/>
              </a:ext>
            </a:extLst>
          </p:cNvPr>
          <p:cNvSpPr>
            <a:spLocks/>
          </p:cNvSpPr>
          <p:nvPr/>
        </p:nvSpPr>
        <p:spPr bwMode="auto">
          <a:xfrm rot="18660000">
            <a:off x="5924987" y="2608871"/>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6" name="Arc 21">
            <a:extLst>
              <a:ext uri="{FF2B5EF4-FFF2-40B4-BE49-F238E27FC236}">
                <a16:creationId xmlns:a16="http://schemas.microsoft.com/office/drawing/2014/main" id="{F6698089-DA52-4459-84D9-AA7173948AD1}"/>
              </a:ext>
            </a:extLst>
          </p:cNvPr>
          <p:cNvSpPr>
            <a:spLocks/>
          </p:cNvSpPr>
          <p:nvPr/>
        </p:nvSpPr>
        <p:spPr bwMode="auto">
          <a:xfrm rot="18660000">
            <a:off x="6109137" y="2596170"/>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17" name="Arc 22">
            <a:extLst>
              <a:ext uri="{FF2B5EF4-FFF2-40B4-BE49-F238E27FC236}">
                <a16:creationId xmlns:a16="http://schemas.microsoft.com/office/drawing/2014/main" id="{F6F425AD-F1B5-44DE-872A-E67A852254B7}"/>
              </a:ext>
            </a:extLst>
          </p:cNvPr>
          <p:cNvSpPr>
            <a:spLocks/>
          </p:cNvSpPr>
          <p:nvPr/>
        </p:nvSpPr>
        <p:spPr bwMode="auto">
          <a:xfrm rot="18660000">
            <a:off x="6294874" y="2534259"/>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8" name="Arc 23">
            <a:extLst>
              <a:ext uri="{FF2B5EF4-FFF2-40B4-BE49-F238E27FC236}">
                <a16:creationId xmlns:a16="http://schemas.microsoft.com/office/drawing/2014/main" id="{7D680591-A455-4F61-BF90-7F88CCC3E635}"/>
              </a:ext>
            </a:extLst>
          </p:cNvPr>
          <p:cNvSpPr>
            <a:spLocks/>
          </p:cNvSpPr>
          <p:nvPr/>
        </p:nvSpPr>
        <p:spPr bwMode="auto">
          <a:xfrm rot="18660000">
            <a:off x="6475056" y="2520763"/>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19" name="Arc 24">
            <a:extLst>
              <a:ext uri="{FF2B5EF4-FFF2-40B4-BE49-F238E27FC236}">
                <a16:creationId xmlns:a16="http://schemas.microsoft.com/office/drawing/2014/main" id="{764E40FF-95A9-4957-A30E-E2F84F24D5A9}"/>
              </a:ext>
            </a:extLst>
          </p:cNvPr>
          <p:cNvSpPr>
            <a:spLocks/>
          </p:cNvSpPr>
          <p:nvPr/>
        </p:nvSpPr>
        <p:spPr bwMode="auto">
          <a:xfrm rot="18660000">
            <a:off x="6663968" y="2455678"/>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0" name="Arc 25">
            <a:extLst>
              <a:ext uri="{FF2B5EF4-FFF2-40B4-BE49-F238E27FC236}">
                <a16:creationId xmlns:a16="http://schemas.microsoft.com/office/drawing/2014/main" id="{DDA34CF1-8D2A-4BDA-9135-3CB9A26A7541}"/>
              </a:ext>
            </a:extLst>
          </p:cNvPr>
          <p:cNvSpPr>
            <a:spLocks/>
          </p:cNvSpPr>
          <p:nvPr/>
        </p:nvSpPr>
        <p:spPr bwMode="auto">
          <a:xfrm rot="18660000">
            <a:off x="6845737" y="2443770"/>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1" name="Arc 26">
            <a:extLst>
              <a:ext uri="{FF2B5EF4-FFF2-40B4-BE49-F238E27FC236}">
                <a16:creationId xmlns:a16="http://schemas.microsoft.com/office/drawing/2014/main" id="{31D6F593-C0C7-4256-A88F-41FBB109B706}"/>
              </a:ext>
            </a:extLst>
          </p:cNvPr>
          <p:cNvSpPr>
            <a:spLocks/>
          </p:cNvSpPr>
          <p:nvPr/>
        </p:nvSpPr>
        <p:spPr bwMode="auto">
          <a:xfrm rot="18660000">
            <a:off x="7031474" y="2381859"/>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type="triangle" w="med" len="me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2" name="Arc 27">
            <a:extLst>
              <a:ext uri="{FF2B5EF4-FFF2-40B4-BE49-F238E27FC236}">
                <a16:creationId xmlns:a16="http://schemas.microsoft.com/office/drawing/2014/main" id="{B08F1F54-E9B4-4F16-8436-F094051C4E65}"/>
              </a:ext>
            </a:extLst>
          </p:cNvPr>
          <p:cNvSpPr>
            <a:spLocks/>
          </p:cNvSpPr>
          <p:nvPr/>
        </p:nvSpPr>
        <p:spPr bwMode="auto">
          <a:xfrm rot="19020000">
            <a:off x="4309227" y="3073214"/>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3" name="Arc 28">
            <a:extLst>
              <a:ext uri="{FF2B5EF4-FFF2-40B4-BE49-F238E27FC236}">
                <a16:creationId xmlns:a16="http://schemas.microsoft.com/office/drawing/2014/main" id="{5325CB82-A1FA-4447-ACD8-634CE0B1E98C}"/>
              </a:ext>
            </a:extLst>
          </p:cNvPr>
          <p:cNvSpPr>
            <a:spLocks/>
          </p:cNvSpPr>
          <p:nvPr/>
        </p:nvSpPr>
        <p:spPr bwMode="auto">
          <a:xfrm rot="19020000">
            <a:off x="4490680" y="3028765"/>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4" name="Arc 29">
            <a:extLst>
              <a:ext uri="{FF2B5EF4-FFF2-40B4-BE49-F238E27FC236}">
                <a16:creationId xmlns:a16="http://schemas.microsoft.com/office/drawing/2014/main" id="{2225830C-697F-4E22-9865-B25B1A062614}"/>
              </a:ext>
            </a:extLst>
          </p:cNvPr>
          <p:cNvSpPr>
            <a:spLocks/>
          </p:cNvSpPr>
          <p:nvPr/>
        </p:nvSpPr>
        <p:spPr bwMode="auto">
          <a:xfrm rot="19020000">
            <a:off x="4563608" y="3049929"/>
            <a:ext cx="206142" cy="107442"/>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5" name="Arc 30">
            <a:extLst>
              <a:ext uri="{FF2B5EF4-FFF2-40B4-BE49-F238E27FC236}">
                <a16:creationId xmlns:a16="http://schemas.microsoft.com/office/drawing/2014/main" id="{CA7EC580-CF3D-4E61-9B4D-A2E09ECCFB1C}"/>
              </a:ext>
            </a:extLst>
          </p:cNvPr>
          <p:cNvSpPr>
            <a:spLocks/>
          </p:cNvSpPr>
          <p:nvPr/>
        </p:nvSpPr>
        <p:spPr bwMode="auto">
          <a:xfrm rot="19020000">
            <a:off x="4820624" y="2947598"/>
            <a:ext cx="192843" cy="181326"/>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6" name="Arc 31">
            <a:extLst>
              <a:ext uri="{FF2B5EF4-FFF2-40B4-BE49-F238E27FC236}">
                <a16:creationId xmlns:a16="http://schemas.microsoft.com/office/drawing/2014/main" id="{68552B10-58C9-4B1F-8AE0-DF96D0FE3CE6}"/>
              </a:ext>
            </a:extLst>
          </p:cNvPr>
          <p:cNvSpPr>
            <a:spLocks/>
          </p:cNvSpPr>
          <p:nvPr/>
        </p:nvSpPr>
        <p:spPr bwMode="auto">
          <a:xfrm rot="19020000">
            <a:off x="5047893" y="3000189"/>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7" name="Arc 32">
            <a:extLst>
              <a:ext uri="{FF2B5EF4-FFF2-40B4-BE49-F238E27FC236}">
                <a16:creationId xmlns:a16="http://schemas.microsoft.com/office/drawing/2014/main" id="{49E5082D-6741-400E-B1FD-FD4CD200EC72}"/>
              </a:ext>
            </a:extLst>
          </p:cNvPr>
          <p:cNvSpPr>
            <a:spLocks/>
          </p:cNvSpPr>
          <p:nvPr/>
        </p:nvSpPr>
        <p:spPr bwMode="auto">
          <a:xfrm rot="19020000">
            <a:off x="5241568" y="29557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8" name="Arc 33">
            <a:extLst>
              <a:ext uri="{FF2B5EF4-FFF2-40B4-BE49-F238E27FC236}">
                <a16:creationId xmlns:a16="http://schemas.microsoft.com/office/drawing/2014/main" id="{C8EF3D5F-E961-47E5-8217-D2F1B186EC1F}"/>
              </a:ext>
            </a:extLst>
          </p:cNvPr>
          <p:cNvSpPr>
            <a:spLocks/>
          </p:cNvSpPr>
          <p:nvPr/>
        </p:nvSpPr>
        <p:spPr bwMode="auto">
          <a:xfrm rot="19020000">
            <a:off x="5425718" y="2962088"/>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29" name="Arc 34">
            <a:extLst>
              <a:ext uri="{FF2B5EF4-FFF2-40B4-BE49-F238E27FC236}">
                <a16:creationId xmlns:a16="http://schemas.microsoft.com/office/drawing/2014/main" id="{DA3FCFA1-8A4A-44A4-BA08-C52D6ACD8A6B}"/>
              </a:ext>
            </a:extLst>
          </p:cNvPr>
          <p:cNvSpPr>
            <a:spLocks/>
          </p:cNvSpPr>
          <p:nvPr/>
        </p:nvSpPr>
        <p:spPr bwMode="auto">
          <a:xfrm rot="19020000">
            <a:off x="5617805" y="2917639"/>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0" name="Arc 35">
            <a:extLst>
              <a:ext uri="{FF2B5EF4-FFF2-40B4-BE49-F238E27FC236}">
                <a16:creationId xmlns:a16="http://schemas.microsoft.com/office/drawing/2014/main" id="{E3C0FD77-4A68-490D-92C5-B2C4B2ADB086}"/>
              </a:ext>
            </a:extLst>
          </p:cNvPr>
          <p:cNvSpPr>
            <a:spLocks/>
          </p:cNvSpPr>
          <p:nvPr/>
        </p:nvSpPr>
        <p:spPr bwMode="auto">
          <a:xfrm rot="19020000">
            <a:off x="5816243" y="2911288"/>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1" name="Arc 36">
            <a:extLst>
              <a:ext uri="{FF2B5EF4-FFF2-40B4-BE49-F238E27FC236}">
                <a16:creationId xmlns:a16="http://schemas.microsoft.com/office/drawing/2014/main" id="{38A4D654-9C1D-45AC-9EEB-A9AAD40BD22E}"/>
              </a:ext>
            </a:extLst>
          </p:cNvPr>
          <p:cNvSpPr>
            <a:spLocks/>
          </p:cNvSpPr>
          <p:nvPr/>
        </p:nvSpPr>
        <p:spPr bwMode="auto">
          <a:xfrm rot="19020000">
            <a:off x="6008330" y="2866839"/>
            <a:ext cx="165100" cy="119063"/>
          </a:xfrm>
          <a:custGeom>
            <a:avLst/>
            <a:gdLst>
              <a:gd name="T0" fmla="*/ 163503 w 21600"/>
              <a:gd name="T1" fmla="*/ 119063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2" name="Arc 37">
            <a:extLst>
              <a:ext uri="{FF2B5EF4-FFF2-40B4-BE49-F238E27FC236}">
                <a16:creationId xmlns:a16="http://schemas.microsoft.com/office/drawing/2014/main" id="{C5E56F95-EA1E-4722-9FC8-EDBA9BFA747D}"/>
              </a:ext>
            </a:extLst>
          </p:cNvPr>
          <p:cNvSpPr>
            <a:spLocks/>
          </p:cNvSpPr>
          <p:nvPr/>
        </p:nvSpPr>
        <p:spPr bwMode="auto">
          <a:xfrm rot="19020000">
            <a:off x="6192482" y="2873188"/>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3" name="Arc 39">
            <a:extLst>
              <a:ext uri="{FF2B5EF4-FFF2-40B4-BE49-F238E27FC236}">
                <a16:creationId xmlns:a16="http://schemas.microsoft.com/office/drawing/2014/main" id="{2FA51614-C4EA-492B-B524-0842E14A8EA6}"/>
              </a:ext>
            </a:extLst>
          </p:cNvPr>
          <p:cNvSpPr>
            <a:spLocks/>
          </p:cNvSpPr>
          <p:nvPr/>
        </p:nvSpPr>
        <p:spPr bwMode="auto">
          <a:xfrm rot="19380000">
            <a:off x="4301289" y="3152588"/>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4" name="Arc 40">
            <a:extLst>
              <a:ext uri="{FF2B5EF4-FFF2-40B4-BE49-F238E27FC236}">
                <a16:creationId xmlns:a16="http://schemas.microsoft.com/office/drawing/2014/main" id="{DAA1E001-61D2-4E4D-B7BB-225F636C90B1}"/>
              </a:ext>
            </a:extLst>
          </p:cNvPr>
          <p:cNvSpPr>
            <a:spLocks/>
          </p:cNvSpPr>
          <p:nvPr/>
        </p:nvSpPr>
        <p:spPr bwMode="auto">
          <a:xfrm rot="19380000">
            <a:off x="4484330" y="3127190"/>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5" name="Arc 41">
            <a:extLst>
              <a:ext uri="{FF2B5EF4-FFF2-40B4-BE49-F238E27FC236}">
                <a16:creationId xmlns:a16="http://schemas.microsoft.com/office/drawing/2014/main" id="{77CBA09B-3389-4780-A04D-8487933775D4}"/>
              </a:ext>
            </a:extLst>
          </p:cNvPr>
          <p:cNvSpPr>
            <a:spLocks/>
          </p:cNvSpPr>
          <p:nvPr/>
        </p:nvSpPr>
        <p:spPr bwMode="auto">
          <a:xfrm rot="19380000">
            <a:off x="4666893" y="3155764"/>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6" name="Arc 42">
            <a:extLst>
              <a:ext uri="{FF2B5EF4-FFF2-40B4-BE49-F238E27FC236}">
                <a16:creationId xmlns:a16="http://schemas.microsoft.com/office/drawing/2014/main" id="{F3EF5A97-44C8-404D-9C5D-F4A349D4FC26}"/>
              </a:ext>
            </a:extLst>
          </p:cNvPr>
          <p:cNvSpPr>
            <a:spLocks/>
          </p:cNvSpPr>
          <p:nvPr/>
        </p:nvSpPr>
        <p:spPr bwMode="auto">
          <a:xfrm rot="19380000">
            <a:off x="4862155" y="3128777"/>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7" name="Arc 43">
            <a:extLst>
              <a:ext uri="{FF2B5EF4-FFF2-40B4-BE49-F238E27FC236}">
                <a16:creationId xmlns:a16="http://schemas.microsoft.com/office/drawing/2014/main" id="{5D0F9B87-E426-4513-B0EB-FAA853D873A4}"/>
              </a:ext>
            </a:extLst>
          </p:cNvPr>
          <p:cNvSpPr>
            <a:spLocks/>
          </p:cNvSpPr>
          <p:nvPr/>
        </p:nvSpPr>
        <p:spPr bwMode="auto">
          <a:xfrm rot="19380000">
            <a:off x="5044718" y="3157351"/>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8" name="Arc 44">
            <a:extLst>
              <a:ext uri="{FF2B5EF4-FFF2-40B4-BE49-F238E27FC236}">
                <a16:creationId xmlns:a16="http://schemas.microsoft.com/office/drawing/2014/main" id="{1DB38048-0EB0-4DE7-BAAE-4C61C0B0C397}"/>
              </a:ext>
            </a:extLst>
          </p:cNvPr>
          <p:cNvSpPr>
            <a:spLocks/>
          </p:cNvSpPr>
          <p:nvPr/>
        </p:nvSpPr>
        <p:spPr bwMode="auto">
          <a:xfrm rot="19380000">
            <a:off x="5238393" y="31335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39" name="Arc 45">
            <a:extLst>
              <a:ext uri="{FF2B5EF4-FFF2-40B4-BE49-F238E27FC236}">
                <a16:creationId xmlns:a16="http://schemas.microsoft.com/office/drawing/2014/main" id="{1BD0A6BF-B381-4765-9F81-620097D95316}"/>
              </a:ext>
            </a:extLst>
          </p:cNvPr>
          <p:cNvSpPr>
            <a:spLocks/>
          </p:cNvSpPr>
          <p:nvPr/>
        </p:nvSpPr>
        <p:spPr bwMode="auto">
          <a:xfrm rot="19380000">
            <a:off x="5422543" y="3158939"/>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0" name="Arc 46">
            <a:extLst>
              <a:ext uri="{FF2B5EF4-FFF2-40B4-BE49-F238E27FC236}">
                <a16:creationId xmlns:a16="http://schemas.microsoft.com/office/drawing/2014/main" id="{D53929B4-22CB-4999-BBCA-72274BA8BFCB}"/>
              </a:ext>
            </a:extLst>
          </p:cNvPr>
          <p:cNvSpPr>
            <a:spLocks/>
          </p:cNvSpPr>
          <p:nvPr/>
        </p:nvSpPr>
        <p:spPr bwMode="auto">
          <a:xfrm rot="19380000">
            <a:off x="5617805" y="3135127"/>
            <a:ext cx="165100" cy="119062"/>
          </a:xfrm>
          <a:custGeom>
            <a:avLst/>
            <a:gdLst>
              <a:gd name="T0" fmla="*/ 163503 w 21600"/>
              <a:gd name="T1" fmla="*/ 119062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1" name="Arc 47">
            <a:extLst>
              <a:ext uri="{FF2B5EF4-FFF2-40B4-BE49-F238E27FC236}">
                <a16:creationId xmlns:a16="http://schemas.microsoft.com/office/drawing/2014/main" id="{506BE077-AAE9-4762-9D34-936930E16637}"/>
              </a:ext>
            </a:extLst>
          </p:cNvPr>
          <p:cNvSpPr>
            <a:spLocks/>
          </p:cNvSpPr>
          <p:nvPr/>
        </p:nvSpPr>
        <p:spPr bwMode="auto">
          <a:xfrm rot="19380000">
            <a:off x="5817832" y="3149413"/>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2" name="Arc 48">
            <a:extLst>
              <a:ext uri="{FF2B5EF4-FFF2-40B4-BE49-F238E27FC236}">
                <a16:creationId xmlns:a16="http://schemas.microsoft.com/office/drawing/2014/main" id="{24E210D8-C984-4764-9DFB-E9A4B6825276}"/>
              </a:ext>
            </a:extLst>
          </p:cNvPr>
          <p:cNvSpPr>
            <a:spLocks/>
          </p:cNvSpPr>
          <p:nvPr/>
        </p:nvSpPr>
        <p:spPr bwMode="auto">
          <a:xfrm rot="19380000">
            <a:off x="6009918" y="3125603"/>
            <a:ext cx="165100" cy="119062"/>
          </a:xfrm>
          <a:custGeom>
            <a:avLst/>
            <a:gdLst>
              <a:gd name="T0" fmla="*/ 163503 w 21600"/>
              <a:gd name="T1" fmla="*/ 119062 h 21599"/>
              <a:gd name="T2" fmla="*/ 0 w 21600"/>
              <a:gd name="T3" fmla="*/ 0 h 21599"/>
              <a:gd name="T4" fmla="*/ 16510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3" name="Arc 49">
            <a:extLst>
              <a:ext uri="{FF2B5EF4-FFF2-40B4-BE49-F238E27FC236}">
                <a16:creationId xmlns:a16="http://schemas.microsoft.com/office/drawing/2014/main" id="{C584CD97-BC3F-4B92-B357-6C14381D00A2}"/>
              </a:ext>
            </a:extLst>
          </p:cNvPr>
          <p:cNvSpPr>
            <a:spLocks/>
          </p:cNvSpPr>
          <p:nvPr/>
        </p:nvSpPr>
        <p:spPr bwMode="auto">
          <a:xfrm rot="19380000">
            <a:off x="6194068" y="3151002"/>
            <a:ext cx="144462" cy="98425"/>
          </a:xfrm>
          <a:custGeom>
            <a:avLst/>
            <a:gdLst>
              <a:gd name="T0" fmla="*/ 0 w 21834"/>
              <a:gd name="T1" fmla="*/ 5 h 21600"/>
              <a:gd name="T2" fmla="*/ 144462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4" name="Arc 50">
            <a:extLst>
              <a:ext uri="{FF2B5EF4-FFF2-40B4-BE49-F238E27FC236}">
                <a16:creationId xmlns:a16="http://schemas.microsoft.com/office/drawing/2014/main" id="{6BB300DA-28A4-4226-A3D0-DDB09F337646}"/>
              </a:ext>
            </a:extLst>
          </p:cNvPr>
          <p:cNvSpPr>
            <a:spLocks/>
          </p:cNvSpPr>
          <p:nvPr/>
        </p:nvSpPr>
        <p:spPr bwMode="auto">
          <a:xfrm rot="19380000">
            <a:off x="6387743" y="3128778"/>
            <a:ext cx="165100" cy="119062"/>
          </a:xfrm>
          <a:custGeom>
            <a:avLst/>
            <a:gdLst>
              <a:gd name="T0" fmla="*/ 163495 w 21600"/>
              <a:gd name="T1" fmla="*/ 119062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5" name="Arc 51">
            <a:extLst>
              <a:ext uri="{FF2B5EF4-FFF2-40B4-BE49-F238E27FC236}">
                <a16:creationId xmlns:a16="http://schemas.microsoft.com/office/drawing/2014/main" id="{21B04813-94CC-4141-A7A9-14BE5331F30B}"/>
              </a:ext>
            </a:extLst>
          </p:cNvPr>
          <p:cNvSpPr>
            <a:spLocks/>
          </p:cNvSpPr>
          <p:nvPr/>
        </p:nvSpPr>
        <p:spPr bwMode="auto">
          <a:xfrm rot="19380000">
            <a:off x="6568719" y="3152588"/>
            <a:ext cx="142875" cy="98425"/>
          </a:xfrm>
          <a:custGeom>
            <a:avLst/>
            <a:gdLst>
              <a:gd name="T0" fmla="*/ 0 w 21597"/>
              <a:gd name="T1" fmla="*/ 0 h 21600"/>
              <a:gd name="T2" fmla="*/ 142875 w 21597"/>
              <a:gd name="T3" fmla="*/ 96826 h 21600"/>
              <a:gd name="T4" fmla="*/ 0 w 21597"/>
              <a:gd name="T5" fmla="*/ 98425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0"/>
                </a:moveTo>
                <a:cubicBezTo>
                  <a:pt x="11792" y="0"/>
                  <a:pt x="21405" y="9458"/>
                  <a:pt x="21597" y="21248"/>
                </a:cubicBezTo>
              </a:path>
              <a:path w="21597" h="21600" stroke="0" extrusionOk="0">
                <a:moveTo>
                  <a:pt x="-1" y="0"/>
                </a:moveTo>
                <a:cubicBezTo>
                  <a:pt x="11792" y="0"/>
                  <a:pt x="21405" y="9458"/>
                  <a:pt x="21597" y="21248"/>
                </a:cubicBezTo>
                <a:lnTo>
                  <a:pt x="0"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46" name="Arc 52">
            <a:extLst>
              <a:ext uri="{FF2B5EF4-FFF2-40B4-BE49-F238E27FC236}">
                <a16:creationId xmlns:a16="http://schemas.microsoft.com/office/drawing/2014/main" id="{8B6ADE4E-B601-48B9-9288-E61609EE549B}"/>
              </a:ext>
            </a:extLst>
          </p:cNvPr>
          <p:cNvSpPr>
            <a:spLocks/>
          </p:cNvSpPr>
          <p:nvPr/>
        </p:nvSpPr>
        <p:spPr bwMode="auto">
          <a:xfrm rot="19380000">
            <a:off x="6763980" y="3128777"/>
            <a:ext cx="165100" cy="120650"/>
          </a:xfrm>
          <a:custGeom>
            <a:avLst/>
            <a:gdLst>
              <a:gd name="T0" fmla="*/ 165100 w 21600"/>
              <a:gd name="T1" fmla="*/ 120650 h 21890"/>
              <a:gd name="T2" fmla="*/ 15 w 21600"/>
              <a:gd name="T3" fmla="*/ 0 h 21890"/>
              <a:gd name="T4" fmla="*/ 16510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600" y="21890"/>
                </a:moveTo>
                <a:cubicBezTo>
                  <a:pt x="9670" y="21890"/>
                  <a:pt x="0" y="12219"/>
                  <a:pt x="0" y="290"/>
                </a:cubicBezTo>
                <a:cubicBezTo>
                  <a:pt x="-1" y="193"/>
                  <a:pt x="0" y="96"/>
                  <a:pt x="1" y="-1"/>
                </a:cubicBezTo>
              </a:path>
              <a:path w="21600" h="21890" stroke="0" extrusionOk="0">
                <a:moveTo>
                  <a:pt x="21600" y="21890"/>
                </a:moveTo>
                <a:cubicBezTo>
                  <a:pt x="9670" y="21890"/>
                  <a:pt x="0" y="12219"/>
                  <a:pt x="0" y="290"/>
                </a:cubicBezTo>
                <a:cubicBezTo>
                  <a:pt x="-1" y="193"/>
                  <a:pt x="0" y="96"/>
                  <a:pt x="1" y="-1"/>
                </a:cubicBezTo>
                <a:lnTo>
                  <a:pt x="2160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47" name="Arc 53">
            <a:extLst>
              <a:ext uri="{FF2B5EF4-FFF2-40B4-BE49-F238E27FC236}">
                <a16:creationId xmlns:a16="http://schemas.microsoft.com/office/drawing/2014/main" id="{2EA3BCDB-FDCB-4E07-813F-9B07652B2A60}"/>
              </a:ext>
            </a:extLst>
          </p:cNvPr>
          <p:cNvSpPr>
            <a:spLocks/>
          </p:cNvSpPr>
          <p:nvPr/>
        </p:nvSpPr>
        <p:spPr bwMode="auto">
          <a:xfrm rot="19380000">
            <a:off x="6948132" y="3155764"/>
            <a:ext cx="144463" cy="98425"/>
          </a:xfrm>
          <a:custGeom>
            <a:avLst/>
            <a:gdLst>
              <a:gd name="T0" fmla="*/ 0 w 21834"/>
              <a:gd name="T1" fmla="*/ 5 h 21600"/>
              <a:gd name="T2" fmla="*/ 144463 w 21834"/>
              <a:gd name="T3" fmla="*/ 96816 h 21600"/>
              <a:gd name="T4" fmla="*/ 1568 w 21834"/>
              <a:gd name="T5" fmla="*/ 98425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0" y="1"/>
                </a:moveTo>
                <a:cubicBezTo>
                  <a:pt x="78" y="0"/>
                  <a:pt x="157" y="-1"/>
                  <a:pt x="237" y="0"/>
                </a:cubicBezTo>
                <a:cubicBezTo>
                  <a:pt x="12028" y="0"/>
                  <a:pt x="21641" y="9456"/>
                  <a:pt x="21834" y="21246"/>
                </a:cubicBezTo>
              </a:path>
              <a:path w="21834" h="21600" stroke="0" extrusionOk="0">
                <a:moveTo>
                  <a:pt x="0" y="1"/>
                </a:moveTo>
                <a:cubicBezTo>
                  <a:pt x="78" y="0"/>
                  <a:pt x="157" y="-1"/>
                  <a:pt x="237" y="0"/>
                </a:cubicBezTo>
                <a:cubicBezTo>
                  <a:pt x="12028" y="0"/>
                  <a:pt x="21641" y="9456"/>
                  <a:pt x="21834" y="21246"/>
                </a:cubicBezTo>
                <a:lnTo>
                  <a:pt x="237" y="21600"/>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48" name="Arc 54">
            <a:extLst>
              <a:ext uri="{FF2B5EF4-FFF2-40B4-BE49-F238E27FC236}">
                <a16:creationId xmlns:a16="http://schemas.microsoft.com/office/drawing/2014/main" id="{85C9242C-6AD6-4D3A-B3E4-966E722EAA00}"/>
              </a:ext>
            </a:extLst>
          </p:cNvPr>
          <p:cNvSpPr>
            <a:spLocks/>
          </p:cNvSpPr>
          <p:nvPr/>
        </p:nvSpPr>
        <p:spPr bwMode="auto">
          <a:xfrm rot="19380000">
            <a:off x="7140218" y="3133540"/>
            <a:ext cx="165100" cy="119063"/>
          </a:xfrm>
          <a:custGeom>
            <a:avLst/>
            <a:gdLst>
              <a:gd name="T0" fmla="*/ 163495 w 21600"/>
              <a:gd name="T1" fmla="*/ 119063 h 21888"/>
              <a:gd name="T2" fmla="*/ 15 w 21600"/>
              <a:gd name="T3" fmla="*/ 0 h 21888"/>
              <a:gd name="T4" fmla="*/ 165100 w 21600"/>
              <a:gd name="T5" fmla="*/ 1572 h 21888"/>
              <a:gd name="T6" fmla="*/ 0 60000 65536"/>
              <a:gd name="T7" fmla="*/ 0 60000 65536"/>
              <a:gd name="T8" fmla="*/ 0 60000 65536"/>
              <a:gd name="T9" fmla="*/ 0 w 21600"/>
              <a:gd name="T10" fmla="*/ 0 h 21888"/>
              <a:gd name="T11" fmla="*/ 21600 w 21600"/>
              <a:gd name="T12" fmla="*/ 21888 h 21888"/>
            </a:gdLst>
            <a:ahLst/>
            <a:cxnLst>
              <a:cxn ang="T6">
                <a:pos x="T0" y="T1"/>
              </a:cxn>
              <a:cxn ang="T7">
                <a:pos x="T2" y="T3"/>
              </a:cxn>
              <a:cxn ang="T8">
                <a:pos x="T4" y="T5"/>
              </a:cxn>
            </a:cxnLst>
            <a:rect l="T9" t="T10" r="T11" b="T12"/>
            <a:pathLst>
              <a:path w="21600" h="21888" fill="none" extrusionOk="0">
                <a:moveTo>
                  <a:pt x="21390" y="21887"/>
                </a:moveTo>
                <a:cubicBezTo>
                  <a:pt x="9543" y="21772"/>
                  <a:pt x="0" y="12136"/>
                  <a:pt x="0" y="289"/>
                </a:cubicBezTo>
                <a:cubicBezTo>
                  <a:pt x="-1" y="192"/>
                  <a:pt x="0" y="96"/>
                  <a:pt x="1" y="-1"/>
                </a:cubicBezTo>
              </a:path>
              <a:path w="21600" h="21888" stroke="0" extrusionOk="0">
                <a:moveTo>
                  <a:pt x="21390" y="21887"/>
                </a:moveTo>
                <a:cubicBezTo>
                  <a:pt x="9543" y="21772"/>
                  <a:pt x="0" y="12136"/>
                  <a:pt x="0" y="289"/>
                </a:cubicBezTo>
                <a:cubicBezTo>
                  <a:pt x="-1" y="192"/>
                  <a:pt x="0" y="96"/>
                  <a:pt x="1" y="-1"/>
                </a:cubicBezTo>
                <a:lnTo>
                  <a:pt x="21600" y="289"/>
                </a:lnTo>
                <a:close/>
              </a:path>
            </a:pathLst>
          </a:custGeom>
          <a:noFill/>
          <a:ln>
            <a:solidFill>
              <a:schemeClr val="tx1"/>
            </a:solidFill>
            <a:headEnd type="triangle" w="med" len="me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grpSp>
        <p:nvGrpSpPr>
          <p:cNvPr id="49" name="Group 84">
            <a:extLst>
              <a:ext uri="{FF2B5EF4-FFF2-40B4-BE49-F238E27FC236}">
                <a16:creationId xmlns:a16="http://schemas.microsoft.com/office/drawing/2014/main" id="{26F7C5D4-0A87-4654-B9C5-54F1114546D4}"/>
              </a:ext>
            </a:extLst>
          </p:cNvPr>
          <p:cNvGrpSpPr>
            <a:grpSpLocks/>
          </p:cNvGrpSpPr>
          <p:nvPr/>
        </p:nvGrpSpPr>
        <p:grpSpPr bwMode="auto">
          <a:xfrm>
            <a:off x="3498054" y="2904938"/>
            <a:ext cx="778315" cy="604838"/>
            <a:chOff x="4607" y="379"/>
            <a:chExt cx="1153" cy="926"/>
          </a:xfrm>
        </p:grpSpPr>
        <p:sp>
          <p:nvSpPr>
            <p:cNvPr id="50" name="Rectangle 85">
              <a:extLst>
                <a:ext uri="{FF2B5EF4-FFF2-40B4-BE49-F238E27FC236}">
                  <a16:creationId xmlns:a16="http://schemas.microsoft.com/office/drawing/2014/main" id="{CB75A74E-C388-4278-96A7-29735B955662}"/>
                </a:ext>
              </a:extLst>
            </p:cNvPr>
            <p:cNvSpPr>
              <a:spLocks noChangeArrowheads="1"/>
            </p:cNvSpPr>
            <p:nvPr/>
          </p:nvSpPr>
          <p:spPr bwMode="auto">
            <a:xfrm>
              <a:off x="4703" y="422"/>
              <a:ext cx="941" cy="883"/>
            </a:xfrm>
            <a:prstGeom prst="rect">
              <a:avLst/>
            </a:prstGeom>
            <a:solidFill>
              <a:schemeClr val="tx1"/>
            </a:solidFill>
            <a:ln w="12700">
              <a:solidFill>
                <a:schemeClr val="bg2"/>
              </a:solidFill>
              <a:miter lim="800000"/>
              <a:headEnd/>
              <a:tailEnd/>
            </a:ln>
          </p:spPr>
          <p:txBody>
            <a:bodyPr wrap="none" anchor="ctr"/>
            <a:lstStyle/>
            <a:p>
              <a:endParaRPr lang="en-US" sz="2500">
                <a:solidFill>
                  <a:schemeClr val="bg1"/>
                </a:solidFill>
              </a:endParaRPr>
            </a:p>
          </p:txBody>
        </p:sp>
        <p:pic>
          <p:nvPicPr>
            <p:cNvPr id="51" name="Picture 86" descr="nuc symbol 5">
              <a:extLst>
                <a:ext uri="{FF2B5EF4-FFF2-40B4-BE49-F238E27FC236}">
                  <a16:creationId xmlns:a16="http://schemas.microsoft.com/office/drawing/2014/main" id="{D0008738-A538-4039-94E4-4F818DE8F76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07" y="379"/>
              <a:ext cx="1153" cy="886"/>
            </a:xfrm>
            <a:prstGeom prst="rect">
              <a:avLst/>
            </a:prstGeom>
            <a:noFill/>
            <a:ln w="9525">
              <a:noFill/>
              <a:miter lim="800000"/>
              <a:headEnd/>
              <a:tailEnd/>
            </a:ln>
          </p:spPr>
        </p:pic>
      </p:grpSp>
      <p:sp>
        <p:nvSpPr>
          <p:cNvPr id="52" name="Rectangle 5">
            <a:extLst>
              <a:ext uri="{FF2B5EF4-FFF2-40B4-BE49-F238E27FC236}">
                <a16:creationId xmlns:a16="http://schemas.microsoft.com/office/drawing/2014/main" id="{9BC95995-A689-481A-B0C0-97732D0E8718}"/>
              </a:ext>
            </a:extLst>
          </p:cNvPr>
          <p:cNvSpPr>
            <a:spLocks noChangeArrowheads="1"/>
          </p:cNvSpPr>
          <p:nvPr/>
        </p:nvSpPr>
        <p:spPr bwMode="auto">
          <a:xfrm>
            <a:off x="7172619" y="4775494"/>
            <a:ext cx="3489285" cy="951543"/>
          </a:xfrm>
          <a:prstGeom prst="rect">
            <a:avLst/>
          </a:prstGeom>
          <a:noFill/>
          <a:ln w="12700">
            <a:noFill/>
            <a:miter lim="800000"/>
            <a:headEnd/>
            <a:tailEnd/>
          </a:ln>
          <a:effectLst/>
        </p:spPr>
        <p:txBody>
          <a:bodyPr wrap="square" lIns="90488" tIns="44450" rIns="90488" bIns="44450">
            <a:spAutoFit/>
          </a:bodyPr>
          <a:lstStyle/>
          <a:p>
            <a:pPr algn="ctr">
              <a:defRPr/>
            </a:pPr>
            <a:r>
              <a:rPr lang="uk-UA" sz="3200" dirty="0"/>
              <a:t>Поглинена доза </a:t>
            </a:r>
            <a:endParaRPr lang="en-US" sz="3200" dirty="0"/>
          </a:p>
          <a:p>
            <a:pPr algn="ctr">
              <a:defRPr/>
            </a:pPr>
            <a:r>
              <a:rPr lang="uk-UA" sz="2400" dirty="0"/>
              <a:t>Рад (</a:t>
            </a:r>
            <a:r>
              <a:rPr lang="en-US" sz="2400" dirty="0"/>
              <a:t>rad</a:t>
            </a:r>
            <a:r>
              <a:rPr lang="uk-UA" sz="2400" dirty="0"/>
              <a:t>)</a:t>
            </a:r>
            <a:r>
              <a:rPr lang="en-US" sz="2400" dirty="0"/>
              <a:t>; </a:t>
            </a:r>
            <a:r>
              <a:rPr lang="uk-UA" sz="2400" dirty="0" err="1"/>
              <a:t>Грей</a:t>
            </a:r>
            <a:r>
              <a:rPr lang="en-US" sz="2400" dirty="0"/>
              <a:t> (</a:t>
            </a:r>
            <a:r>
              <a:rPr lang="en-US" sz="2400" dirty="0" err="1"/>
              <a:t>Gy</a:t>
            </a:r>
            <a:r>
              <a:rPr lang="en-US" sz="2400" dirty="0"/>
              <a:t>)</a:t>
            </a:r>
          </a:p>
        </p:txBody>
      </p:sp>
      <p:sp>
        <p:nvSpPr>
          <p:cNvPr id="53" name="Rectangle 6">
            <a:extLst>
              <a:ext uri="{FF2B5EF4-FFF2-40B4-BE49-F238E27FC236}">
                <a16:creationId xmlns:a16="http://schemas.microsoft.com/office/drawing/2014/main" id="{F0A4D228-D0C1-4064-AE5A-49F22EDA0F5A}"/>
              </a:ext>
            </a:extLst>
          </p:cNvPr>
          <p:cNvSpPr>
            <a:spLocks noChangeArrowheads="1"/>
          </p:cNvSpPr>
          <p:nvPr/>
        </p:nvSpPr>
        <p:spPr bwMode="auto">
          <a:xfrm>
            <a:off x="7230517" y="2318963"/>
            <a:ext cx="3373489" cy="951543"/>
          </a:xfrm>
          <a:prstGeom prst="rect">
            <a:avLst/>
          </a:prstGeom>
          <a:noFill/>
          <a:ln w="12700">
            <a:noFill/>
            <a:miter lim="800000"/>
            <a:headEnd/>
            <a:tailEnd/>
          </a:ln>
          <a:effectLst/>
        </p:spPr>
        <p:txBody>
          <a:bodyPr wrap="none" lIns="90488" tIns="44450" rIns="90488" bIns="44450">
            <a:spAutoFit/>
          </a:bodyPr>
          <a:lstStyle/>
          <a:p>
            <a:pPr algn="ctr">
              <a:defRPr/>
            </a:pPr>
            <a:r>
              <a:rPr lang="uk-UA" sz="3200" dirty="0"/>
              <a:t>Еквівалентна доза</a:t>
            </a:r>
          </a:p>
          <a:p>
            <a:pPr algn="ctr">
              <a:defRPr/>
            </a:pPr>
            <a:r>
              <a:rPr lang="uk-UA" sz="2400" dirty="0"/>
              <a:t>Бер (</a:t>
            </a:r>
            <a:r>
              <a:rPr lang="en-US" sz="2400" dirty="0"/>
              <a:t>rem</a:t>
            </a:r>
            <a:r>
              <a:rPr lang="uk-UA" sz="2400" dirty="0"/>
              <a:t>)</a:t>
            </a:r>
            <a:r>
              <a:rPr lang="en-US" sz="2400" dirty="0"/>
              <a:t>; </a:t>
            </a:r>
            <a:r>
              <a:rPr lang="uk-UA" sz="2400" dirty="0" err="1"/>
              <a:t>Зіверт</a:t>
            </a:r>
            <a:r>
              <a:rPr lang="en-US" sz="2400" dirty="0"/>
              <a:t> (</a:t>
            </a:r>
            <a:r>
              <a:rPr lang="en-US" sz="2400" dirty="0" err="1"/>
              <a:t>Sv</a:t>
            </a:r>
            <a:r>
              <a:rPr lang="en-US" sz="2400" dirty="0"/>
              <a:t>)</a:t>
            </a:r>
          </a:p>
        </p:txBody>
      </p:sp>
      <p:sp>
        <p:nvSpPr>
          <p:cNvPr id="54" name="Arc 55">
            <a:extLst>
              <a:ext uri="{FF2B5EF4-FFF2-40B4-BE49-F238E27FC236}">
                <a16:creationId xmlns:a16="http://schemas.microsoft.com/office/drawing/2014/main" id="{B47C13EA-31B6-4F7C-BB0E-3B259AE44745}"/>
              </a:ext>
            </a:extLst>
          </p:cNvPr>
          <p:cNvSpPr>
            <a:spLocks/>
          </p:cNvSpPr>
          <p:nvPr/>
        </p:nvSpPr>
        <p:spPr bwMode="auto">
          <a:xfrm rot="13740000">
            <a:off x="4327961" y="3375632"/>
            <a:ext cx="142875" cy="96838"/>
          </a:xfrm>
          <a:custGeom>
            <a:avLst/>
            <a:gdLst>
              <a:gd name="T0" fmla="*/ 0 w 21597"/>
              <a:gd name="T1" fmla="*/ 95264 h 21599"/>
              <a:gd name="T2" fmla="*/ 141301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5" name="Arc 56">
            <a:extLst>
              <a:ext uri="{FF2B5EF4-FFF2-40B4-BE49-F238E27FC236}">
                <a16:creationId xmlns:a16="http://schemas.microsoft.com/office/drawing/2014/main" id="{DE1DFED2-EDFD-4507-A7BA-505899FE07A0}"/>
              </a:ext>
            </a:extLst>
          </p:cNvPr>
          <p:cNvSpPr>
            <a:spLocks/>
          </p:cNvSpPr>
          <p:nvPr/>
        </p:nvSpPr>
        <p:spPr bwMode="auto">
          <a:xfrm rot="13740000">
            <a:off x="4501793" y="3421505"/>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ln>
                <a:solidFill>
                  <a:sysClr val="windowText" lastClr="000000"/>
                </a:solidFill>
              </a:ln>
              <a:solidFill>
                <a:schemeClr val="bg1"/>
              </a:solidFill>
            </a:endParaRPr>
          </a:p>
        </p:txBody>
      </p:sp>
      <p:sp>
        <p:nvSpPr>
          <p:cNvPr id="56" name="Arc 57">
            <a:extLst>
              <a:ext uri="{FF2B5EF4-FFF2-40B4-BE49-F238E27FC236}">
                <a16:creationId xmlns:a16="http://schemas.microsoft.com/office/drawing/2014/main" id="{3C0F3A46-6B39-410F-9F7B-7BDACE784029}"/>
              </a:ext>
            </a:extLst>
          </p:cNvPr>
          <p:cNvSpPr>
            <a:spLocks/>
          </p:cNvSpPr>
          <p:nvPr/>
        </p:nvSpPr>
        <p:spPr bwMode="auto">
          <a:xfrm rot="13740000">
            <a:off x="4697850" y="3450247"/>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7" name="Arc 58">
            <a:extLst>
              <a:ext uri="{FF2B5EF4-FFF2-40B4-BE49-F238E27FC236}">
                <a16:creationId xmlns:a16="http://schemas.microsoft.com/office/drawing/2014/main" id="{F5D1B925-D76D-48A8-882B-5D291D3CDAF4}"/>
              </a:ext>
            </a:extLst>
          </p:cNvPr>
          <p:cNvSpPr>
            <a:spLocks/>
          </p:cNvSpPr>
          <p:nvPr/>
        </p:nvSpPr>
        <p:spPr bwMode="auto">
          <a:xfrm rot="13740000">
            <a:off x="4870093" y="3476439"/>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8" name="Arc 59">
            <a:extLst>
              <a:ext uri="{FF2B5EF4-FFF2-40B4-BE49-F238E27FC236}">
                <a16:creationId xmlns:a16="http://schemas.microsoft.com/office/drawing/2014/main" id="{4513CDA1-A275-4452-A708-038F393B8ADB}"/>
              </a:ext>
            </a:extLst>
          </p:cNvPr>
          <p:cNvSpPr>
            <a:spLocks/>
          </p:cNvSpPr>
          <p:nvPr/>
        </p:nvSpPr>
        <p:spPr bwMode="auto">
          <a:xfrm rot="13740000">
            <a:off x="5067737" y="3526445"/>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59" name="Arc 60">
            <a:extLst>
              <a:ext uri="{FF2B5EF4-FFF2-40B4-BE49-F238E27FC236}">
                <a16:creationId xmlns:a16="http://schemas.microsoft.com/office/drawing/2014/main" id="{F58607E1-970C-4B61-AF61-F83D2343C4B4}"/>
              </a:ext>
            </a:extLst>
          </p:cNvPr>
          <p:cNvSpPr>
            <a:spLocks/>
          </p:cNvSpPr>
          <p:nvPr/>
        </p:nvSpPr>
        <p:spPr bwMode="auto">
          <a:xfrm rot="13740000">
            <a:off x="5242363" y="3551846"/>
            <a:ext cx="166687" cy="120650"/>
          </a:xfrm>
          <a:custGeom>
            <a:avLst/>
            <a:gdLst>
              <a:gd name="T0" fmla="*/ 166672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0" name="Arc 61">
            <a:extLst>
              <a:ext uri="{FF2B5EF4-FFF2-40B4-BE49-F238E27FC236}">
                <a16:creationId xmlns:a16="http://schemas.microsoft.com/office/drawing/2014/main" id="{57105266-7EF1-435A-8AF0-166D58907849}"/>
              </a:ext>
            </a:extLst>
          </p:cNvPr>
          <p:cNvSpPr>
            <a:spLocks/>
          </p:cNvSpPr>
          <p:nvPr/>
        </p:nvSpPr>
        <p:spPr bwMode="auto">
          <a:xfrm rot="13740000">
            <a:off x="5436037" y="3602645"/>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1" name="Arc 62">
            <a:extLst>
              <a:ext uri="{FF2B5EF4-FFF2-40B4-BE49-F238E27FC236}">
                <a16:creationId xmlns:a16="http://schemas.microsoft.com/office/drawing/2014/main" id="{98464054-54B3-446A-99B1-188B9D066673}"/>
              </a:ext>
            </a:extLst>
          </p:cNvPr>
          <p:cNvSpPr>
            <a:spLocks/>
          </p:cNvSpPr>
          <p:nvPr/>
        </p:nvSpPr>
        <p:spPr bwMode="auto">
          <a:xfrm rot="13740000">
            <a:off x="5613043" y="3637885"/>
            <a:ext cx="166688" cy="119063"/>
          </a:xfrm>
          <a:custGeom>
            <a:avLst/>
            <a:gdLst>
              <a:gd name="T0" fmla="*/ 166688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2" name="Arc 63">
            <a:extLst>
              <a:ext uri="{FF2B5EF4-FFF2-40B4-BE49-F238E27FC236}">
                <a16:creationId xmlns:a16="http://schemas.microsoft.com/office/drawing/2014/main" id="{CA35691F-2AE2-4709-882D-70DE382C9428}"/>
              </a:ext>
            </a:extLst>
          </p:cNvPr>
          <p:cNvSpPr>
            <a:spLocks/>
          </p:cNvSpPr>
          <p:nvPr/>
        </p:nvSpPr>
        <p:spPr bwMode="auto">
          <a:xfrm rot="13740000">
            <a:off x="5821800" y="3693134"/>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3" name="Arc 64">
            <a:extLst>
              <a:ext uri="{FF2B5EF4-FFF2-40B4-BE49-F238E27FC236}">
                <a16:creationId xmlns:a16="http://schemas.microsoft.com/office/drawing/2014/main" id="{5BE2526D-AECB-4121-8A39-4C021498D258}"/>
              </a:ext>
            </a:extLst>
          </p:cNvPr>
          <p:cNvSpPr>
            <a:spLocks/>
          </p:cNvSpPr>
          <p:nvPr/>
        </p:nvSpPr>
        <p:spPr bwMode="auto">
          <a:xfrm rot="13740000">
            <a:off x="5994043" y="3719327"/>
            <a:ext cx="166688" cy="119063"/>
          </a:xfrm>
          <a:custGeom>
            <a:avLst/>
            <a:gdLst>
              <a:gd name="T0" fmla="*/ 166688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4" name="Arc 65">
            <a:extLst>
              <a:ext uri="{FF2B5EF4-FFF2-40B4-BE49-F238E27FC236}">
                <a16:creationId xmlns:a16="http://schemas.microsoft.com/office/drawing/2014/main" id="{3DCC241B-D6E7-4378-BBB0-E72B7C313556}"/>
              </a:ext>
            </a:extLst>
          </p:cNvPr>
          <p:cNvSpPr>
            <a:spLocks/>
          </p:cNvSpPr>
          <p:nvPr/>
        </p:nvSpPr>
        <p:spPr bwMode="auto">
          <a:xfrm rot="13740000">
            <a:off x="6191687" y="3770920"/>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5" name="Arc 66">
            <a:extLst>
              <a:ext uri="{FF2B5EF4-FFF2-40B4-BE49-F238E27FC236}">
                <a16:creationId xmlns:a16="http://schemas.microsoft.com/office/drawing/2014/main" id="{547AE4AD-4733-4FD5-969D-6739C11528F0}"/>
              </a:ext>
            </a:extLst>
          </p:cNvPr>
          <p:cNvSpPr>
            <a:spLocks/>
          </p:cNvSpPr>
          <p:nvPr/>
        </p:nvSpPr>
        <p:spPr bwMode="auto">
          <a:xfrm rot="13740000">
            <a:off x="6364724" y="3794733"/>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6" name="Arc 67">
            <a:extLst>
              <a:ext uri="{FF2B5EF4-FFF2-40B4-BE49-F238E27FC236}">
                <a16:creationId xmlns:a16="http://schemas.microsoft.com/office/drawing/2014/main" id="{CB353D52-8C35-48B8-BF6B-A8B97DB0BDAE}"/>
              </a:ext>
            </a:extLst>
          </p:cNvPr>
          <p:cNvSpPr>
            <a:spLocks/>
          </p:cNvSpPr>
          <p:nvPr/>
        </p:nvSpPr>
        <p:spPr bwMode="auto">
          <a:xfrm rot="13740000">
            <a:off x="6558400" y="3847122"/>
            <a:ext cx="142875" cy="96837"/>
          </a:xfrm>
          <a:custGeom>
            <a:avLst/>
            <a:gdLst>
              <a:gd name="T0" fmla="*/ 0 w 21597"/>
              <a:gd name="T1" fmla="*/ 95263 h 21599"/>
              <a:gd name="T2" fmla="*/ 141301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67" name="Arc 68">
            <a:extLst>
              <a:ext uri="{FF2B5EF4-FFF2-40B4-BE49-F238E27FC236}">
                <a16:creationId xmlns:a16="http://schemas.microsoft.com/office/drawing/2014/main" id="{FCA85878-87A3-4A68-A078-A8221EFA3FA7}"/>
              </a:ext>
            </a:extLst>
          </p:cNvPr>
          <p:cNvSpPr>
            <a:spLocks/>
          </p:cNvSpPr>
          <p:nvPr/>
        </p:nvSpPr>
        <p:spPr bwMode="auto">
          <a:xfrm rot="13740000">
            <a:off x="6732230" y="3871728"/>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8" name="Arc 69">
            <a:extLst>
              <a:ext uri="{FF2B5EF4-FFF2-40B4-BE49-F238E27FC236}">
                <a16:creationId xmlns:a16="http://schemas.microsoft.com/office/drawing/2014/main" id="{627313B7-0934-4A38-A5D8-1BD7870F3102}"/>
              </a:ext>
            </a:extLst>
          </p:cNvPr>
          <p:cNvSpPr>
            <a:spLocks/>
          </p:cNvSpPr>
          <p:nvPr/>
        </p:nvSpPr>
        <p:spPr bwMode="auto">
          <a:xfrm rot="13740000">
            <a:off x="6928286" y="3923320"/>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69" name="Arc 70">
            <a:extLst>
              <a:ext uri="{FF2B5EF4-FFF2-40B4-BE49-F238E27FC236}">
                <a16:creationId xmlns:a16="http://schemas.microsoft.com/office/drawing/2014/main" id="{D8DAF8CC-D58C-4501-B6BF-197650746BF4}"/>
              </a:ext>
            </a:extLst>
          </p:cNvPr>
          <p:cNvSpPr>
            <a:spLocks/>
          </p:cNvSpPr>
          <p:nvPr/>
        </p:nvSpPr>
        <p:spPr bwMode="auto">
          <a:xfrm rot="13740000">
            <a:off x="7101324" y="3947133"/>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noFill/>
          <a:ln>
            <a:solidFill>
              <a:schemeClr val="tx1"/>
            </a:solidFill>
            <a:headEnd/>
            <a:tailEnd type="triangle" w="med" len="me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0" name="Arc 71">
            <a:extLst>
              <a:ext uri="{FF2B5EF4-FFF2-40B4-BE49-F238E27FC236}">
                <a16:creationId xmlns:a16="http://schemas.microsoft.com/office/drawing/2014/main" id="{E8472F13-B1ED-4711-9B38-503E2F7C30F1}"/>
              </a:ext>
            </a:extLst>
          </p:cNvPr>
          <p:cNvSpPr>
            <a:spLocks/>
          </p:cNvSpPr>
          <p:nvPr/>
        </p:nvSpPr>
        <p:spPr bwMode="auto">
          <a:xfrm rot="13380000">
            <a:off x="4306530" y="3293878"/>
            <a:ext cx="142875" cy="96837"/>
          </a:xfrm>
          <a:custGeom>
            <a:avLst/>
            <a:gdLst>
              <a:gd name="T0" fmla="*/ 0 w 21597"/>
              <a:gd name="T1" fmla="*/ 95263 h 21599"/>
              <a:gd name="T2" fmla="*/ 141301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7"/>
                </a:moveTo>
                <a:cubicBezTo>
                  <a:pt x="189" y="9549"/>
                  <a:pt x="9659" y="129"/>
                  <a:pt x="21359" y="0"/>
                </a:cubicBezTo>
              </a:path>
              <a:path w="21597" h="21599" stroke="0" extrusionOk="0">
                <a:moveTo>
                  <a:pt x="-1" y="21247"/>
                </a:moveTo>
                <a:cubicBezTo>
                  <a:pt x="189" y="9549"/>
                  <a:pt x="9659" y="129"/>
                  <a:pt x="21359"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1" name="Arc 72">
            <a:extLst>
              <a:ext uri="{FF2B5EF4-FFF2-40B4-BE49-F238E27FC236}">
                <a16:creationId xmlns:a16="http://schemas.microsoft.com/office/drawing/2014/main" id="{77792057-4407-4A1D-9094-596A0E52006E}"/>
              </a:ext>
            </a:extLst>
          </p:cNvPr>
          <p:cNvSpPr>
            <a:spLocks/>
          </p:cNvSpPr>
          <p:nvPr/>
        </p:nvSpPr>
        <p:spPr bwMode="auto">
          <a:xfrm rot="13380000">
            <a:off x="4482743" y="3298640"/>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ln>
                <a:solidFill>
                  <a:sysClr val="windowText" lastClr="000000"/>
                </a:solidFill>
              </a:ln>
              <a:solidFill>
                <a:schemeClr val="bg1"/>
              </a:solidFill>
            </a:endParaRPr>
          </a:p>
        </p:txBody>
      </p:sp>
      <p:sp>
        <p:nvSpPr>
          <p:cNvPr id="72" name="Arc 73">
            <a:extLst>
              <a:ext uri="{FF2B5EF4-FFF2-40B4-BE49-F238E27FC236}">
                <a16:creationId xmlns:a16="http://schemas.microsoft.com/office/drawing/2014/main" id="{982BE23D-C9D4-48DC-B763-B1F1FFE5CD5E}"/>
              </a:ext>
            </a:extLst>
          </p:cNvPr>
          <p:cNvSpPr>
            <a:spLocks/>
          </p:cNvSpPr>
          <p:nvPr/>
        </p:nvSpPr>
        <p:spPr bwMode="auto">
          <a:xfrm rot="13380000">
            <a:off x="4681180" y="3330388"/>
            <a:ext cx="142875" cy="96838"/>
          </a:xfrm>
          <a:custGeom>
            <a:avLst/>
            <a:gdLst>
              <a:gd name="T0" fmla="*/ 0 w 21597"/>
              <a:gd name="T1" fmla="*/ 95273 h 21599"/>
              <a:gd name="T2" fmla="*/ 141307 w 21597"/>
              <a:gd name="T3" fmla="*/ 0 h 21599"/>
              <a:gd name="T4" fmla="*/ 142875 w 21597"/>
              <a:gd name="T5" fmla="*/ 96838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73" name="Arc 74">
            <a:extLst>
              <a:ext uri="{FF2B5EF4-FFF2-40B4-BE49-F238E27FC236}">
                <a16:creationId xmlns:a16="http://schemas.microsoft.com/office/drawing/2014/main" id="{A668B6A6-026C-4FFE-B920-A7FF2985D766}"/>
              </a:ext>
            </a:extLst>
          </p:cNvPr>
          <p:cNvSpPr>
            <a:spLocks/>
          </p:cNvSpPr>
          <p:nvPr/>
        </p:nvSpPr>
        <p:spPr bwMode="auto">
          <a:xfrm rot="13380000">
            <a:off x="4857393" y="3336740"/>
            <a:ext cx="165100" cy="120650"/>
          </a:xfrm>
          <a:custGeom>
            <a:avLst/>
            <a:gdLst>
              <a:gd name="T0" fmla="*/ 165085 w 21600"/>
              <a:gd name="T1" fmla="*/ 0 h 21890"/>
              <a:gd name="T2" fmla="*/ 0 w 21600"/>
              <a:gd name="T3" fmla="*/ 120650 h 21890"/>
              <a:gd name="T4" fmla="*/ 0 w 21600"/>
              <a:gd name="T5" fmla="*/ 1598 h 21890"/>
              <a:gd name="T6" fmla="*/ 0 60000 65536"/>
              <a:gd name="T7" fmla="*/ 0 60000 65536"/>
              <a:gd name="T8" fmla="*/ 0 60000 65536"/>
              <a:gd name="T9" fmla="*/ 0 w 21600"/>
              <a:gd name="T10" fmla="*/ 0 h 21890"/>
              <a:gd name="T11" fmla="*/ 21600 w 21600"/>
              <a:gd name="T12" fmla="*/ 21890 h 21890"/>
            </a:gdLst>
            <a:ahLst/>
            <a:cxnLst>
              <a:cxn ang="T6">
                <a:pos x="T0" y="T1"/>
              </a:cxn>
              <a:cxn ang="T7">
                <a:pos x="T2" y="T3"/>
              </a:cxn>
              <a:cxn ang="T8">
                <a:pos x="T4" y="T5"/>
              </a:cxn>
            </a:cxnLst>
            <a:rect l="T9" t="T10" r="T11" b="T12"/>
            <a:pathLst>
              <a:path w="21600" h="21890" fill="none" extrusionOk="0">
                <a:moveTo>
                  <a:pt x="21598" y="-1"/>
                </a:moveTo>
                <a:cubicBezTo>
                  <a:pt x="21599" y="96"/>
                  <a:pt x="21600" y="193"/>
                  <a:pt x="21600" y="290"/>
                </a:cubicBezTo>
                <a:cubicBezTo>
                  <a:pt x="21600" y="12219"/>
                  <a:pt x="11929" y="21889"/>
                  <a:pt x="0" y="21890"/>
                </a:cubicBezTo>
              </a:path>
              <a:path w="21600" h="21890" stroke="0" extrusionOk="0">
                <a:moveTo>
                  <a:pt x="21598" y="-1"/>
                </a:moveTo>
                <a:cubicBezTo>
                  <a:pt x="21599" y="96"/>
                  <a:pt x="21600" y="193"/>
                  <a:pt x="21600" y="290"/>
                </a:cubicBezTo>
                <a:cubicBezTo>
                  <a:pt x="21600" y="12219"/>
                  <a:pt x="11929" y="21889"/>
                  <a:pt x="0" y="21890"/>
                </a:cubicBezTo>
                <a:lnTo>
                  <a:pt x="0" y="290"/>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4" name="Arc 75">
            <a:extLst>
              <a:ext uri="{FF2B5EF4-FFF2-40B4-BE49-F238E27FC236}">
                <a16:creationId xmlns:a16="http://schemas.microsoft.com/office/drawing/2014/main" id="{915331D9-D1C6-4E67-AEAB-032A82DDC720}"/>
              </a:ext>
            </a:extLst>
          </p:cNvPr>
          <p:cNvSpPr>
            <a:spLocks/>
          </p:cNvSpPr>
          <p:nvPr/>
        </p:nvSpPr>
        <p:spPr bwMode="auto">
          <a:xfrm rot="13380000">
            <a:off x="5055830" y="33669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5" name="Arc 76">
            <a:extLst>
              <a:ext uri="{FF2B5EF4-FFF2-40B4-BE49-F238E27FC236}">
                <a16:creationId xmlns:a16="http://schemas.microsoft.com/office/drawing/2014/main" id="{5A23AEF0-66FC-426D-9C68-22AAC3A97EA6}"/>
              </a:ext>
            </a:extLst>
          </p:cNvPr>
          <p:cNvSpPr>
            <a:spLocks/>
          </p:cNvSpPr>
          <p:nvPr/>
        </p:nvSpPr>
        <p:spPr bwMode="auto">
          <a:xfrm rot="13380000">
            <a:off x="5233630" y="3373252"/>
            <a:ext cx="166688" cy="120650"/>
          </a:xfrm>
          <a:custGeom>
            <a:avLst/>
            <a:gdLst>
              <a:gd name="T0" fmla="*/ 166673 w 21810"/>
              <a:gd name="T1" fmla="*/ 0 h 21891"/>
              <a:gd name="T2" fmla="*/ 0 w 21810"/>
              <a:gd name="T3" fmla="*/ 120644 h 21891"/>
              <a:gd name="T4" fmla="*/ 1605 w 21810"/>
              <a:gd name="T5" fmla="*/ 1604 h 21891"/>
              <a:gd name="T6" fmla="*/ 0 60000 65536"/>
              <a:gd name="T7" fmla="*/ 0 60000 65536"/>
              <a:gd name="T8" fmla="*/ 0 60000 65536"/>
              <a:gd name="T9" fmla="*/ 0 w 21810"/>
              <a:gd name="T10" fmla="*/ 0 h 21891"/>
              <a:gd name="T11" fmla="*/ 21810 w 21810"/>
              <a:gd name="T12" fmla="*/ 21891 h 21891"/>
            </a:gdLst>
            <a:ahLst/>
            <a:cxnLst>
              <a:cxn ang="T6">
                <a:pos x="T0" y="T1"/>
              </a:cxn>
              <a:cxn ang="T7">
                <a:pos x="T2" y="T3"/>
              </a:cxn>
              <a:cxn ang="T8">
                <a:pos x="T4" y="T5"/>
              </a:cxn>
            </a:cxnLst>
            <a:rect l="T9" t="T10" r="T11" b="T12"/>
            <a:pathLst>
              <a:path w="21810" h="21891" fill="none" extrusionOk="0">
                <a:moveTo>
                  <a:pt x="21808" y="-1"/>
                </a:moveTo>
                <a:cubicBezTo>
                  <a:pt x="21809" y="96"/>
                  <a:pt x="21810" y="193"/>
                  <a:pt x="21810" y="291"/>
                </a:cubicBezTo>
                <a:cubicBezTo>
                  <a:pt x="21810" y="12220"/>
                  <a:pt x="12139" y="21891"/>
                  <a:pt x="210" y="21891"/>
                </a:cubicBezTo>
                <a:cubicBezTo>
                  <a:pt x="139" y="21891"/>
                  <a:pt x="69" y="21890"/>
                  <a:pt x="0" y="21889"/>
                </a:cubicBezTo>
              </a:path>
              <a:path w="21810" h="21891" stroke="0" extrusionOk="0">
                <a:moveTo>
                  <a:pt x="21808" y="-1"/>
                </a:moveTo>
                <a:cubicBezTo>
                  <a:pt x="21809" y="96"/>
                  <a:pt x="21810" y="193"/>
                  <a:pt x="21810" y="291"/>
                </a:cubicBezTo>
                <a:cubicBezTo>
                  <a:pt x="21810" y="12220"/>
                  <a:pt x="12139" y="21891"/>
                  <a:pt x="210" y="21891"/>
                </a:cubicBezTo>
                <a:cubicBezTo>
                  <a:pt x="139" y="21891"/>
                  <a:pt x="69" y="21890"/>
                  <a:pt x="0" y="21889"/>
                </a:cubicBezTo>
                <a:lnTo>
                  <a:pt x="210" y="291"/>
                </a:lnTo>
                <a:close/>
              </a:path>
            </a:pathLst>
          </a:custGeom>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p>
        </p:txBody>
      </p:sp>
      <p:sp>
        <p:nvSpPr>
          <p:cNvPr id="76" name="Arc 77">
            <a:extLst>
              <a:ext uri="{FF2B5EF4-FFF2-40B4-BE49-F238E27FC236}">
                <a16:creationId xmlns:a16="http://schemas.microsoft.com/office/drawing/2014/main" id="{C305A972-E273-4E14-830E-84B608BA0FCD}"/>
              </a:ext>
            </a:extLst>
          </p:cNvPr>
          <p:cNvSpPr>
            <a:spLocks/>
          </p:cNvSpPr>
          <p:nvPr/>
        </p:nvSpPr>
        <p:spPr bwMode="auto">
          <a:xfrm rot="13380000">
            <a:off x="5433656" y="34050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7" name="Arc 78">
            <a:extLst>
              <a:ext uri="{FF2B5EF4-FFF2-40B4-BE49-F238E27FC236}">
                <a16:creationId xmlns:a16="http://schemas.microsoft.com/office/drawing/2014/main" id="{A31182F2-2094-410B-8FE9-6E445FE6A63A}"/>
              </a:ext>
            </a:extLst>
          </p:cNvPr>
          <p:cNvSpPr>
            <a:spLocks/>
          </p:cNvSpPr>
          <p:nvPr/>
        </p:nvSpPr>
        <p:spPr bwMode="auto">
          <a:xfrm rot="13380000">
            <a:off x="5609870" y="3409765"/>
            <a:ext cx="166687" cy="119063"/>
          </a:xfrm>
          <a:custGeom>
            <a:avLst/>
            <a:gdLst>
              <a:gd name="T0" fmla="*/ 166687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8" name="Arc 79">
            <a:extLst>
              <a:ext uri="{FF2B5EF4-FFF2-40B4-BE49-F238E27FC236}">
                <a16:creationId xmlns:a16="http://schemas.microsoft.com/office/drawing/2014/main" id="{CBD7C7CC-9516-471E-A78F-B35852171F71}"/>
              </a:ext>
            </a:extLst>
          </p:cNvPr>
          <p:cNvSpPr>
            <a:spLocks/>
          </p:cNvSpPr>
          <p:nvPr/>
        </p:nvSpPr>
        <p:spPr bwMode="auto">
          <a:xfrm rot="13380000">
            <a:off x="5813547" y="34558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79" name="Arc 80">
            <a:extLst>
              <a:ext uri="{FF2B5EF4-FFF2-40B4-BE49-F238E27FC236}">
                <a16:creationId xmlns:a16="http://schemas.microsoft.com/office/drawing/2014/main" id="{35BC82C6-8A72-4C35-A9D6-1B7E0CBB56AF}"/>
              </a:ext>
            </a:extLst>
          </p:cNvPr>
          <p:cNvSpPr>
            <a:spLocks/>
          </p:cNvSpPr>
          <p:nvPr/>
        </p:nvSpPr>
        <p:spPr bwMode="auto">
          <a:xfrm rot="13380000">
            <a:off x="6000395" y="3460565"/>
            <a:ext cx="166687" cy="119063"/>
          </a:xfrm>
          <a:custGeom>
            <a:avLst/>
            <a:gdLst>
              <a:gd name="T0" fmla="*/ 166687 w 21809"/>
              <a:gd name="T1" fmla="*/ 0 h 21600"/>
              <a:gd name="T2" fmla="*/ 0 w 21809"/>
              <a:gd name="T3" fmla="*/ 119057 h 21600"/>
              <a:gd name="T4" fmla="*/ 1597 w 21809"/>
              <a:gd name="T5" fmla="*/ 0 h 21600"/>
              <a:gd name="T6" fmla="*/ 0 60000 65536"/>
              <a:gd name="T7" fmla="*/ 0 60000 65536"/>
              <a:gd name="T8" fmla="*/ 0 60000 65536"/>
              <a:gd name="T9" fmla="*/ 0 w 21809"/>
              <a:gd name="T10" fmla="*/ 0 h 21600"/>
              <a:gd name="T11" fmla="*/ 21809 w 21809"/>
              <a:gd name="T12" fmla="*/ 21600 h 21600"/>
            </a:gdLst>
            <a:ahLst/>
            <a:cxnLst>
              <a:cxn ang="T6">
                <a:pos x="T0" y="T1"/>
              </a:cxn>
              <a:cxn ang="T7">
                <a:pos x="T2" y="T3"/>
              </a:cxn>
              <a:cxn ang="T8">
                <a:pos x="T4" y="T5"/>
              </a:cxn>
            </a:cxnLst>
            <a:rect l="T9" t="T10" r="T11" b="T12"/>
            <a:pathLst>
              <a:path w="21809" h="21600" fill="none" extrusionOk="0">
                <a:moveTo>
                  <a:pt x="21809" y="0"/>
                </a:moveTo>
                <a:cubicBezTo>
                  <a:pt x="21809" y="11929"/>
                  <a:pt x="12138" y="21600"/>
                  <a:pt x="209" y="21600"/>
                </a:cubicBezTo>
                <a:cubicBezTo>
                  <a:pt x="139" y="21600"/>
                  <a:pt x="69" y="21599"/>
                  <a:pt x="0" y="21598"/>
                </a:cubicBezTo>
              </a:path>
              <a:path w="21809" h="21600" stroke="0" extrusionOk="0">
                <a:moveTo>
                  <a:pt x="21809" y="0"/>
                </a:moveTo>
                <a:cubicBezTo>
                  <a:pt x="21809" y="11929"/>
                  <a:pt x="12138" y="21600"/>
                  <a:pt x="209" y="21600"/>
                </a:cubicBezTo>
                <a:cubicBezTo>
                  <a:pt x="139" y="21600"/>
                  <a:pt x="69" y="21599"/>
                  <a:pt x="0" y="21598"/>
                </a:cubicBezTo>
                <a:lnTo>
                  <a:pt x="209" y="0"/>
                </a:lnTo>
                <a:close/>
              </a:path>
            </a:pathLst>
          </a:custGeom>
          <a:noFill/>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endParaRPr lang="en-US" sz="2500">
              <a:solidFill>
                <a:schemeClr val="bg1"/>
              </a:solidFill>
            </a:endParaRPr>
          </a:p>
        </p:txBody>
      </p:sp>
      <p:sp>
        <p:nvSpPr>
          <p:cNvPr id="80" name="Arc 81">
            <a:extLst>
              <a:ext uri="{FF2B5EF4-FFF2-40B4-BE49-F238E27FC236}">
                <a16:creationId xmlns:a16="http://schemas.microsoft.com/office/drawing/2014/main" id="{C9449748-167B-45D1-97FD-11AC9ED85F15}"/>
              </a:ext>
            </a:extLst>
          </p:cNvPr>
          <p:cNvSpPr>
            <a:spLocks/>
          </p:cNvSpPr>
          <p:nvPr/>
        </p:nvSpPr>
        <p:spPr bwMode="auto">
          <a:xfrm rot="13380000">
            <a:off x="6200418" y="3493903"/>
            <a:ext cx="142875" cy="96837"/>
          </a:xfrm>
          <a:custGeom>
            <a:avLst/>
            <a:gdLst>
              <a:gd name="T0" fmla="*/ 0 w 21597"/>
              <a:gd name="T1" fmla="*/ 95272 h 21599"/>
              <a:gd name="T2" fmla="*/ 141307 w 21597"/>
              <a:gd name="T3" fmla="*/ 0 h 21599"/>
              <a:gd name="T4" fmla="*/ 142875 w 21597"/>
              <a:gd name="T5" fmla="*/ 96837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49"/>
                </a:moveTo>
                <a:cubicBezTo>
                  <a:pt x="188" y="9550"/>
                  <a:pt x="9659" y="128"/>
                  <a:pt x="21360" y="0"/>
                </a:cubicBezTo>
              </a:path>
              <a:path w="21597" h="21599" stroke="0" extrusionOk="0">
                <a:moveTo>
                  <a:pt x="-1" y="21249"/>
                </a:moveTo>
                <a:cubicBezTo>
                  <a:pt x="188" y="9550"/>
                  <a:pt x="9659" y="128"/>
                  <a:pt x="21360" y="0"/>
                </a:cubicBezTo>
                <a:lnTo>
                  <a:pt x="21597" y="21599"/>
                </a:lnTo>
                <a:close/>
              </a:path>
            </a:pathLst>
          </a:custGeom>
          <a:noFill/>
          <a:ln w="38100" cap="rnd">
            <a:solidFill>
              <a:schemeClr val="tx1"/>
            </a:solidFill>
            <a:round/>
            <a:headEnd/>
            <a:tailEnd/>
          </a:ln>
        </p:spPr>
        <p:txBody>
          <a:bodyPr wrap="none" anchor="ctr"/>
          <a:lstStyle/>
          <a:p>
            <a:endParaRPr lang="en-US" sz="2500">
              <a:solidFill>
                <a:schemeClr val="bg1"/>
              </a:solidFill>
            </a:endParaRPr>
          </a:p>
        </p:txBody>
      </p:sp>
      <p:sp>
        <p:nvSpPr>
          <p:cNvPr id="81" name="Text Box 89">
            <a:extLst>
              <a:ext uri="{FF2B5EF4-FFF2-40B4-BE49-F238E27FC236}">
                <a16:creationId xmlns:a16="http://schemas.microsoft.com/office/drawing/2014/main" id="{F679E23A-A403-42F5-AC1D-5F9C5F20E5D8}"/>
              </a:ext>
            </a:extLst>
          </p:cNvPr>
          <p:cNvSpPr txBox="1">
            <a:spLocks noChangeArrowheads="1"/>
          </p:cNvSpPr>
          <p:nvPr/>
        </p:nvSpPr>
        <p:spPr bwMode="auto">
          <a:xfrm>
            <a:off x="7556816" y="5727037"/>
            <a:ext cx="2453682" cy="646331"/>
          </a:xfrm>
          <a:prstGeom prst="rect">
            <a:avLst/>
          </a:prstGeom>
          <a:noFill/>
          <a:ln w="12700">
            <a:noFill/>
            <a:miter lim="800000"/>
            <a:headEnd/>
            <a:tailEnd/>
          </a:ln>
        </p:spPr>
        <p:txBody>
          <a:bodyPr wrap="square">
            <a:spAutoFit/>
          </a:bodyPr>
          <a:lstStyle/>
          <a:p>
            <a:r>
              <a:rPr lang="uk-UA" dirty="0"/>
              <a:t>Поглинання енергії речовиною</a:t>
            </a:r>
            <a:endParaRPr lang="en-US" dirty="0"/>
          </a:p>
        </p:txBody>
      </p:sp>
      <p:sp>
        <p:nvSpPr>
          <p:cNvPr id="82" name="Text Box 90">
            <a:extLst>
              <a:ext uri="{FF2B5EF4-FFF2-40B4-BE49-F238E27FC236}">
                <a16:creationId xmlns:a16="http://schemas.microsoft.com/office/drawing/2014/main" id="{C493AA0C-F924-4789-92FF-A6F9101F8BD7}"/>
              </a:ext>
            </a:extLst>
          </p:cNvPr>
          <p:cNvSpPr txBox="1">
            <a:spLocks noChangeArrowheads="1"/>
          </p:cNvSpPr>
          <p:nvPr/>
        </p:nvSpPr>
        <p:spPr bwMode="auto">
          <a:xfrm>
            <a:off x="7837761" y="3299800"/>
            <a:ext cx="2594671" cy="646331"/>
          </a:xfrm>
          <a:prstGeom prst="rect">
            <a:avLst/>
          </a:prstGeom>
          <a:noFill/>
          <a:ln w="12700">
            <a:noFill/>
            <a:miter lim="800000"/>
            <a:headEnd/>
            <a:tailEnd/>
          </a:ln>
        </p:spPr>
        <p:txBody>
          <a:bodyPr wrap="square">
            <a:spAutoFit/>
          </a:bodyPr>
          <a:lstStyle/>
          <a:p>
            <a:r>
              <a:rPr lang="uk-UA" dirty="0"/>
              <a:t>Міра біологічного впливу</a:t>
            </a:r>
          </a:p>
        </p:txBody>
      </p:sp>
      <p:sp>
        <p:nvSpPr>
          <p:cNvPr id="83" name="TextBox 82">
            <a:extLst>
              <a:ext uri="{FF2B5EF4-FFF2-40B4-BE49-F238E27FC236}">
                <a16:creationId xmlns:a16="http://schemas.microsoft.com/office/drawing/2014/main" id="{C537F425-7F9F-44C4-852C-234B30908B7E}"/>
              </a:ext>
            </a:extLst>
          </p:cNvPr>
          <p:cNvSpPr txBox="1"/>
          <p:nvPr/>
        </p:nvSpPr>
        <p:spPr>
          <a:xfrm>
            <a:off x="4810698" y="3468820"/>
            <a:ext cx="397866" cy="477054"/>
          </a:xfrm>
          <a:prstGeom prst="rect">
            <a:avLst/>
          </a:prstGeom>
          <a:noFill/>
        </p:spPr>
        <p:txBody>
          <a:bodyPr wrap="none" rtlCol="0">
            <a:spAutoFit/>
          </a:bodyPr>
          <a:lstStyle/>
          <a:p>
            <a:r>
              <a:rPr lang="en-US" sz="2500" dirty="0"/>
              <a:t>+</a:t>
            </a:r>
          </a:p>
        </p:txBody>
      </p:sp>
      <p:sp>
        <p:nvSpPr>
          <p:cNvPr id="84" name="TextBox 83">
            <a:extLst>
              <a:ext uri="{FF2B5EF4-FFF2-40B4-BE49-F238E27FC236}">
                <a16:creationId xmlns:a16="http://schemas.microsoft.com/office/drawing/2014/main" id="{EA0D08EE-0AEB-4FE8-BCC7-9224677BB2CE}"/>
              </a:ext>
            </a:extLst>
          </p:cNvPr>
          <p:cNvSpPr txBox="1"/>
          <p:nvPr/>
        </p:nvSpPr>
        <p:spPr>
          <a:xfrm>
            <a:off x="4478053" y="3392067"/>
            <a:ext cx="397866" cy="477054"/>
          </a:xfrm>
          <a:prstGeom prst="rect">
            <a:avLst/>
          </a:prstGeom>
          <a:noFill/>
        </p:spPr>
        <p:txBody>
          <a:bodyPr wrap="none" rtlCol="0">
            <a:spAutoFit/>
          </a:bodyPr>
          <a:lstStyle/>
          <a:p>
            <a:r>
              <a:rPr lang="en-US" sz="2500" dirty="0"/>
              <a:t>+</a:t>
            </a:r>
          </a:p>
        </p:txBody>
      </p:sp>
      <p:sp>
        <p:nvSpPr>
          <p:cNvPr id="85" name="TextBox 84">
            <a:extLst>
              <a:ext uri="{FF2B5EF4-FFF2-40B4-BE49-F238E27FC236}">
                <a16:creationId xmlns:a16="http://schemas.microsoft.com/office/drawing/2014/main" id="{D4C036B9-2844-433A-A2FB-B76ED777A39F}"/>
              </a:ext>
            </a:extLst>
          </p:cNvPr>
          <p:cNvSpPr txBox="1"/>
          <p:nvPr/>
        </p:nvSpPr>
        <p:spPr>
          <a:xfrm>
            <a:off x="5143344" y="3529227"/>
            <a:ext cx="397866" cy="477054"/>
          </a:xfrm>
          <a:prstGeom prst="rect">
            <a:avLst/>
          </a:prstGeom>
          <a:noFill/>
        </p:spPr>
        <p:txBody>
          <a:bodyPr wrap="none" rtlCol="0">
            <a:spAutoFit/>
          </a:bodyPr>
          <a:lstStyle/>
          <a:p>
            <a:r>
              <a:rPr lang="en-US" sz="2500" dirty="0"/>
              <a:t>+</a:t>
            </a:r>
          </a:p>
        </p:txBody>
      </p:sp>
      <p:sp>
        <p:nvSpPr>
          <p:cNvPr id="86" name="TextBox 85">
            <a:extLst>
              <a:ext uri="{FF2B5EF4-FFF2-40B4-BE49-F238E27FC236}">
                <a16:creationId xmlns:a16="http://schemas.microsoft.com/office/drawing/2014/main" id="{582B85D6-C0BE-4235-B35A-6F544554A912}"/>
              </a:ext>
            </a:extLst>
          </p:cNvPr>
          <p:cNvSpPr txBox="1"/>
          <p:nvPr/>
        </p:nvSpPr>
        <p:spPr>
          <a:xfrm>
            <a:off x="5475988" y="3605486"/>
            <a:ext cx="397866" cy="477054"/>
          </a:xfrm>
          <a:prstGeom prst="rect">
            <a:avLst/>
          </a:prstGeom>
          <a:noFill/>
        </p:spPr>
        <p:txBody>
          <a:bodyPr wrap="none" rtlCol="0">
            <a:spAutoFit/>
          </a:bodyPr>
          <a:lstStyle/>
          <a:p>
            <a:r>
              <a:rPr lang="en-US" sz="2500" dirty="0"/>
              <a:t>+</a:t>
            </a:r>
          </a:p>
        </p:txBody>
      </p:sp>
      <p:sp>
        <p:nvSpPr>
          <p:cNvPr id="87" name="TextBox 86">
            <a:extLst>
              <a:ext uri="{FF2B5EF4-FFF2-40B4-BE49-F238E27FC236}">
                <a16:creationId xmlns:a16="http://schemas.microsoft.com/office/drawing/2014/main" id="{68377154-ADDC-4C75-8E89-DE1BCF75B985}"/>
              </a:ext>
            </a:extLst>
          </p:cNvPr>
          <p:cNvSpPr txBox="1"/>
          <p:nvPr/>
        </p:nvSpPr>
        <p:spPr>
          <a:xfrm>
            <a:off x="4632452" y="3262875"/>
            <a:ext cx="292068" cy="477054"/>
          </a:xfrm>
          <a:prstGeom prst="rect">
            <a:avLst/>
          </a:prstGeom>
          <a:noFill/>
        </p:spPr>
        <p:txBody>
          <a:bodyPr wrap="none" rtlCol="0">
            <a:spAutoFit/>
          </a:bodyPr>
          <a:lstStyle/>
          <a:p>
            <a:r>
              <a:rPr lang="en-US" sz="2500" dirty="0"/>
              <a:t>-</a:t>
            </a:r>
          </a:p>
        </p:txBody>
      </p:sp>
      <p:sp>
        <p:nvSpPr>
          <p:cNvPr id="88" name="TextBox 87">
            <a:extLst>
              <a:ext uri="{FF2B5EF4-FFF2-40B4-BE49-F238E27FC236}">
                <a16:creationId xmlns:a16="http://schemas.microsoft.com/office/drawing/2014/main" id="{4C8413E6-A29A-49EC-848F-0065A5F6D7E7}"/>
              </a:ext>
            </a:extLst>
          </p:cNvPr>
          <p:cNvSpPr txBox="1"/>
          <p:nvPr/>
        </p:nvSpPr>
        <p:spPr>
          <a:xfrm>
            <a:off x="4936384" y="3297847"/>
            <a:ext cx="292068" cy="477054"/>
          </a:xfrm>
          <a:prstGeom prst="rect">
            <a:avLst/>
          </a:prstGeom>
          <a:noFill/>
        </p:spPr>
        <p:txBody>
          <a:bodyPr wrap="none" rtlCol="0">
            <a:spAutoFit/>
          </a:bodyPr>
          <a:lstStyle/>
          <a:p>
            <a:r>
              <a:rPr lang="en-US" sz="2500" dirty="0"/>
              <a:t>-</a:t>
            </a:r>
          </a:p>
        </p:txBody>
      </p:sp>
      <p:sp>
        <p:nvSpPr>
          <p:cNvPr id="89" name="TextBox 88">
            <a:extLst>
              <a:ext uri="{FF2B5EF4-FFF2-40B4-BE49-F238E27FC236}">
                <a16:creationId xmlns:a16="http://schemas.microsoft.com/office/drawing/2014/main" id="{69E07966-A6F7-401C-94D5-46C6A59F2850}"/>
              </a:ext>
            </a:extLst>
          </p:cNvPr>
          <p:cNvSpPr txBox="1"/>
          <p:nvPr/>
        </p:nvSpPr>
        <p:spPr>
          <a:xfrm>
            <a:off x="5297078" y="3353291"/>
            <a:ext cx="292068" cy="477054"/>
          </a:xfrm>
          <a:prstGeom prst="rect">
            <a:avLst/>
          </a:prstGeom>
          <a:noFill/>
        </p:spPr>
        <p:txBody>
          <a:bodyPr wrap="none" rtlCol="0">
            <a:spAutoFit/>
          </a:bodyPr>
          <a:lstStyle/>
          <a:p>
            <a:r>
              <a:rPr lang="en-US" sz="2500" dirty="0"/>
              <a:t>-</a:t>
            </a:r>
          </a:p>
        </p:txBody>
      </p:sp>
      <p:sp>
        <p:nvSpPr>
          <p:cNvPr id="90" name="TextBox 89">
            <a:extLst>
              <a:ext uri="{FF2B5EF4-FFF2-40B4-BE49-F238E27FC236}">
                <a16:creationId xmlns:a16="http://schemas.microsoft.com/office/drawing/2014/main" id="{3A36A888-6562-401C-B5CC-B395593ED282}"/>
              </a:ext>
            </a:extLst>
          </p:cNvPr>
          <p:cNvSpPr txBox="1"/>
          <p:nvPr/>
        </p:nvSpPr>
        <p:spPr>
          <a:xfrm>
            <a:off x="5655649" y="3411912"/>
            <a:ext cx="292068" cy="477054"/>
          </a:xfrm>
          <a:prstGeom prst="rect">
            <a:avLst/>
          </a:prstGeom>
          <a:noFill/>
        </p:spPr>
        <p:txBody>
          <a:bodyPr wrap="none" rtlCol="0">
            <a:spAutoFit/>
          </a:bodyPr>
          <a:lstStyle/>
          <a:p>
            <a:r>
              <a:rPr lang="en-US" sz="2500" dirty="0"/>
              <a:t>-</a:t>
            </a:r>
          </a:p>
        </p:txBody>
      </p:sp>
      <p:sp>
        <p:nvSpPr>
          <p:cNvPr id="91" name="Rectangle 4">
            <a:extLst>
              <a:ext uri="{FF2B5EF4-FFF2-40B4-BE49-F238E27FC236}">
                <a16:creationId xmlns:a16="http://schemas.microsoft.com/office/drawing/2014/main" id="{51B821CA-98A8-4CC1-A04C-B1BBB2E6E12C}"/>
              </a:ext>
            </a:extLst>
          </p:cNvPr>
          <p:cNvSpPr>
            <a:spLocks noChangeArrowheads="1"/>
          </p:cNvSpPr>
          <p:nvPr/>
        </p:nvSpPr>
        <p:spPr bwMode="auto">
          <a:xfrm>
            <a:off x="2459117" y="4308678"/>
            <a:ext cx="2077878" cy="951543"/>
          </a:xfrm>
          <a:prstGeom prst="rect">
            <a:avLst/>
          </a:prstGeom>
          <a:noFill/>
          <a:ln w="12700">
            <a:noFill/>
            <a:miter lim="800000"/>
            <a:headEnd/>
            <a:tailEnd/>
          </a:ln>
          <a:effectLst/>
        </p:spPr>
        <p:txBody>
          <a:bodyPr wrap="none" lIns="90488" tIns="44450" rIns="90488" bIns="44450">
            <a:spAutoFit/>
          </a:bodyPr>
          <a:lstStyle/>
          <a:p>
            <a:pPr algn="ctr">
              <a:defRPr/>
            </a:pPr>
            <a:r>
              <a:rPr lang="uk-UA" sz="3200" dirty="0"/>
              <a:t>Експозиція</a:t>
            </a:r>
            <a:endParaRPr lang="en-US" sz="3200" dirty="0"/>
          </a:p>
          <a:p>
            <a:pPr algn="ctr">
              <a:defRPr/>
            </a:pPr>
            <a:r>
              <a:rPr lang="uk-UA" sz="2400" dirty="0"/>
              <a:t>Рентген</a:t>
            </a:r>
            <a:r>
              <a:rPr lang="en-US" sz="2400" dirty="0"/>
              <a:t> (R)</a:t>
            </a:r>
          </a:p>
        </p:txBody>
      </p:sp>
      <p:sp>
        <p:nvSpPr>
          <p:cNvPr id="92" name="Line 7">
            <a:extLst>
              <a:ext uri="{FF2B5EF4-FFF2-40B4-BE49-F238E27FC236}">
                <a16:creationId xmlns:a16="http://schemas.microsoft.com/office/drawing/2014/main" id="{5E62BFBF-B09B-4656-B2F0-A9E0CBDCE4C2}"/>
              </a:ext>
            </a:extLst>
          </p:cNvPr>
          <p:cNvSpPr>
            <a:spLocks noChangeShapeType="1"/>
          </p:cNvSpPr>
          <p:nvPr/>
        </p:nvSpPr>
        <p:spPr bwMode="auto">
          <a:xfrm flipV="1">
            <a:off x="4006361" y="3760939"/>
            <a:ext cx="906070" cy="485403"/>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sp>
        <p:nvSpPr>
          <p:cNvPr id="93" name="Text Box 88">
            <a:extLst>
              <a:ext uri="{FF2B5EF4-FFF2-40B4-BE49-F238E27FC236}">
                <a16:creationId xmlns:a16="http://schemas.microsoft.com/office/drawing/2014/main" id="{A39DCD35-8858-41D7-A2A7-13E494E3236A}"/>
              </a:ext>
            </a:extLst>
          </p:cNvPr>
          <p:cNvSpPr txBox="1">
            <a:spLocks noChangeArrowheads="1"/>
          </p:cNvSpPr>
          <p:nvPr/>
        </p:nvSpPr>
        <p:spPr bwMode="auto">
          <a:xfrm>
            <a:off x="2630872" y="5241654"/>
            <a:ext cx="2666206" cy="646331"/>
          </a:xfrm>
          <a:prstGeom prst="rect">
            <a:avLst/>
          </a:prstGeom>
          <a:noFill/>
          <a:ln w="12700">
            <a:noFill/>
            <a:miter lim="800000"/>
            <a:headEnd/>
            <a:tailEnd/>
          </a:ln>
        </p:spPr>
        <p:txBody>
          <a:bodyPr wrap="square">
            <a:spAutoFit/>
          </a:bodyPr>
          <a:lstStyle/>
          <a:p>
            <a:r>
              <a:rPr lang="uk-UA" dirty="0"/>
              <a:t>Іонізація </a:t>
            </a:r>
            <a:r>
              <a:rPr lang="en-US" dirty="0"/>
              <a:t>(</a:t>
            </a:r>
            <a:r>
              <a:rPr lang="uk-UA" dirty="0"/>
              <a:t>заряд</a:t>
            </a:r>
            <a:r>
              <a:rPr lang="en-US" dirty="0"/>
              <a:t>)</a:t>
            </a:r>
            <a:r>
              <a:rPr lang="uk-UA" dirty="0"/>
              <a:t>, що виникає в повітрі</a:t>
            </a:r>
            <a:endParaRPr lang="en-US" dirty="0"/>
          </a:p>
        </p:txBody>
      </p:sp>
      <p:sp>
        <p:nvSpPr>
          <p:cNvPr id="94" name="Rectangle 3">
            <a:extLst>
              <a:ext uri="{FF2B5EF4-FFF2-40B4-BE49-F238E27FC236}">
                <a16:creationId xmlns:a16="http://schemas.microsoft.com/office/drawing/2014/main" id="{39B3F8A4-FBAD-4628-A773-875106F21BE1}"/>
              </a:ext>
            </a:extLst>
          </p:cNvPr>
          <p:cNvSpPr>
            <a:spLocks noChangeArrowheads="1"/>
          </p:cNvSpPr>
          <p:nvPr/>
        </p:nvSpPr>
        <p:spPr bwMode="auto">
          <a:xfrm>
            <a:off x="1325277" y="1470771"/>
            <a:ext cx="2405688" cy="1320874"/>
          </a:xfrm>
          <a:prstGeom prst="rect">
            <a:avLst/>
          </a:prstGeom>
          <a:noFill/>
          <a:ln w="12700">
            <a:noFill/>
            <a:miter lim="800000"/>
            <a:headEnd/>
            <a:tailEnd/>
          </a:ln>
          <a:effectLst/>
        </p:spPr>
        <p:txBody>
          <a:bodyPr wrap="square" lIns="90488" tIns="44450" rIns="90488" bIns="44450">
            <a:spAutoFit/>
          </a:bodyPr>
          <a:lstStyle/>
          <a:p>
            <a:pPr>
              <a:defRPr/>
            </a:pPr>
            <a:r>
              <a:rPr lang="uk-UA" sz="3200" dirty="0"/>
              <a:t>Активність</a:t>
            </a:r>
            <a:endParaRPr lang="en-US" sz="3200" dirty="0"/>
          </a:p>
          <a:p>
            <a:pPr>
              <a:defRPr/>
            </a:pPr>
            <a:r>
              <a:rPr lang="uk-UA" sz="2400" dirty="0"/>
              <a:t>Кюрі </a:t>
            </a:r>
            <a:r>
              <a:rPr lang="en-US" sz="2400" dirty="0"/>
              <a:t>(Ci); </a:t>
            </a:r>
            <a:r>
              <a:rPr lang="uk-UA" sz="2400" dirty="0"/>
              <a:t>Бекерель </a:t>
            </a:r>
            <a:r>
              <a:rPr lang="en-US" sz="2400" dirty="0"/>
              <a:t>(</a:t>
            </a:r>
            <a:r>
              <a:rPr lang="en-US" sz="2400" dirty="0" err="1"/>
              <a:t>Bq</a:t>
            </a:r>
            <a:r>
              <a:rPr lang="en-US" sz="2400" dirty="0"/>
              <a:t>)</a:t>
            </a:r>
          </a:p>
        </p:txBody>
      </p:sp>
      <p:sp>
        <p:nvSpPr>
          <p:cNvPr id="95" name="Line 83">
            <a:extLst>
              <a:ext uri="{FF2B5EF4-FFF2-40B4-BE49-F238E27FC236}">
                <a16:creationId xmlns:a16="http://schemas.microsoft.com/office/drawing/2014/main" id="{8C5F465B-5507-4C3A-8056-7674720DE01D}"/>
              </a:ext>
            </a:extLst>
          </p:cNvPr>
          <p:cNvSpPr>
            <a:spLocks noChangeShapeType="1"/>
          </p:cNvSpPr>
          <p:nvPr/>
        </p:nvSpPr>
        <p:spPr bwMode="auto">
          <a:xfrm>
            <a:off x="3320334" y="2155835"/>
            <a:ext cx="714477" cy="604642"/>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sp>
        <p:nvSpPr>
          <p:cNvPr id="96" name="Text Box 87">
            <a:extLst>
              <a:ext uri="{FF2B5EF4-FFF2-40B4-BE49-F238E27FC236}">
                <a16:creationId xmlns:a16="http://schemas.microsoft.com/office/drawing/2014/main" id="{18ABF543-0B64-479B-A331-086290DE91AC}"/>
              </a:ext>
            </a:extLst>
          </p:cNvPr>
          <p:cNvSpPr txBox="1">
            <a:spLocks noChangeArrowheads="1"/>
          </p:cNvSpPr>
          <p:nvPr/>
        </p:nvSpPr>
        <p:spPr bwMode="auto">
          <a:xfrm>
            <a:off x="1341416" y="2769760"/>
            <a:ext cx="1561989" cy="646331"/>
          </a:xfrm>
          <a:prstGeom prst="rect">
            <a:avLst/>
          </a:prstGeom>
          <a:noFill/>
          <a:ln w="12700">
            <a:noFill/>
            <a:miter lim="800000"/>
            <a:headEnd/>
            <a:tailEnd/>
          </a:ln>
        </p:spPr>
        <p:txBody>
          <a:bodyPr wrap="square">
            <a:spAutoFit/>
          </a:bodyPr>
          <a:lstStyle/>
          <a:p>
            <a:pPr algn="ctr"/>
            <a:r>
              <a:rPr lang="uk-UA" dirty="0"/>
              <a:t>Швидкість розпаду</a:t>
            </a:r>
            <a:endParaRPr lang="en-US" dirty="0"/>
          </a:p>
        </p:txBody>
      </p:sp>
      <p:sp>
        <p:nvSpPr>
          <p:cNvPr id="97" name="Line 8">
            <a:extLst>
              <a:ext uri="{FF2B5EF4-FFF2-40B4-BE49-F238E27FC236}">
                <a16:creationId xmlns:a16="http://schemas.microsoft.com/office/drawing/2014/main" id="{8035FF53-17F8-49E1-9CED-BA458F67ED41}"/>
              </a:ext>
            </a:extLst>
          </p:cNvPr>
          <p:cNvSpPr>
            <a:spLocks noChangeShapeType="1"/>
          </p:cNvSpPr>
          <p:nvPr/>
        </p:nvSpPr>
        <p:spPr bwMode="auto">
          <a:xfrm flipH="1" flipV="1">
            <a:off x="6106623" y="3379949"/>
            <a:ext cx="1620917" cy="1395543"/>
          </a:xfrm>
          <a:prstGeom prst="line">
            <a:avLst/>
          </a:prstGeom>
          <a:noFill/>
          <a:ln w="12700">
            <a:solidFill>
              <a:schemeClr val="accent1"/>
            </a:solidFill>
            <a:round/>
            <a:headEnd/>
            <a:tailEnd type="triangle" w="med" len="med"/>
          </a:ln>
        </p:spPr>
        <p:txBody>
          <a:bodyPr wrap="none" anchor="ctr"/>
          <a:lstStyle/>
          <a:p>
            <a:endParaRPr lang="en-US" sz="2500">
              <a:solidFill>
                <a:schemeClr val="bg1"/>
              </a:solidFill>
            </a:endParaRPr>
          </a:p>
        </p:txBody>
      </p:sp>
      <p:pic>
        <p:nvPicPr>
          <p:cNvPr id="3" name="23">
            <a:hlinkClick r:id="" action="ppaction://media"/>
            <a:extLst>
              <a:ext uri="{FF2B5EF4-FFF2-40B4-BE49-F238E27FC236}">
                <a16:creationId xmlns:a16="http://schemas.microsoft.com/office/drawing/2014/main" id="{71996D83-7CE3-56F1-C985-EAC3AD9313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330468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500"/>
                                        <p:tgtEl>
                                          <p:spTgt spid="9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4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52" grpId="0"/>
      <p:bldP spid="53" grpId="0"/>
      <p:bldP spid="81" grpId="0"/>
      <p:bldP spid="82" grpId="0"/>
      <p:bldP spid="91" grpId="0"/>
      <p:bldP spid="92" grpId="0" animBg="1"/>
      <p:bldP spid="93" grpId="0"/>
      <p:bldP spid="94" grpId="0"/>
      <p:bldP spid="95" grpId="0" animBg="1"/>
      <p:bldP spid="96" grpId="0" animBg="1"/>
      <p:bldP spid="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407069"/>
            <a:ext cx="10515600" cy="1325563"/>
          </a:xfrm>
        </p:spPr>
        <p:txBody>
          <a:bodyPr vert="horz" lIns="92582" tIns="45479" rIns="92582" bIns="45479" rtlCol="0" anchor="ctr" anchorCtr="0">
            <a:normAutofit/>
          </a:bodyPr>
          <a:lstStyle/>
          <a:p>
            <a:pPr eaLnBrk="1" hangingPunct="1">
              <a:defRPr/>
            </a:pPr>
            <a:r>
              <a:rPr lang="uk-UA" dirty="0"/>
              <a:t>Опромінення чи забруднення</a:t>
            </a:r>
            <a:endParaRPr lang="en-US" dirty="0">
              <a:latin typeface="+mn-lt"/>
            </a:endParaRPr>
          </a:p>
        </p:txBody>
      </p:sp>
      <p:sp>
        <p:nvSpPr>
          <p:cNvPr id="36867" name="Rectangle 3"/>
          <p:cNvSpPr>
            <a:spLocks noGrp="1" noChangeArrowheads="1"/>
          </p:cNvSpPr>
          <p:nvPr>
            <p:ph type="body" idx="1"/>
          </p:nvPr>
        </p:nvSpPr>
        <p:spPr>
          <a:xfrm>
            <a:off x="1981202" y="2120900"/>
            <a:ext cx="8686800" cy="3660557"/>
          </a:xfrm>
        </p:spPr>
        <p:txBody>
          <a:bodyPr vert="horz" lIns="92582" tIns="45479" rIns="92582" bIns="45479" rtlCol="0">
            <a:normAutofit/>
          </a:bodyPr>
          <a:lstStyle/>
          <a:p>
            <a:pPr>
              <a:spcBef>
                <a:spcPct val="0"/>
              </a:spcBef>
              <a:defRPr/>
            </a:pPr>
            <a:r>
              <a:rPr lang="en-US" sz="3048" dirty="0"/>
              <a:t> </a:t>
            </a:r>
            <a:r>
              <a:rPr lang="uk-UA" sz="3048" dirty="0"/>
              <a:t>Забруднення</a:t>
            </a:r>
            <a:r>
              <a:rPr lang="en-US" sz="3048" dirty="0"/>
              <a:t> = </a:t>
            </a:r>
            <a:r>
              <a:rPr lang="uk-UA" sz="3200" dirty="0">
                <a:solidFill>
                  <a:srgbClr val="202124"/>
                </a:solidFill>
                <a:effectLst/>
                <a:latin typeface="Calibri" panose="020F0502020204030204" pitchFamily="34" charset="0"/>
              </a:rPr>
              <a:t>присутність певного матеріалу там, де це небажано</a:t>
            </a:r>
            <a:endParaRPr lang="en-US" sz="3048" dirty="0"/>
          </a:p>
        </p:txBody>
      </p:sp>
      <p:grpSp>
        <p:nvGrpSpPr>
          <p:cNvPr id="19460" name="Group 4"/>
          <p:cNvGrpSpPr>
            <a:grpSpLocks/>
          </p:cNvGrpSpPr>
          <p:nvPr/>
        </p:nvGrpSpPr>
        <p:grpSpPr bwMode="auto">
          <a:xfrm>
            <a:off x="4156352" y="5645086"/>
            <a:ext cx="1662113" cy="456796"/>
            <a:chOff x="1824" y="3264"/>
            <a:chExt cx="1152" cy="273"/>
          </a:xfrm>
        </p:grpSpPr>
        <p:sp>
          <p:nvSpPr>
            <p:cNvPr id="19541" name="Freeform 5"/>
            <p:cNvSpPr>
              <a:spLocks/>
            </p:cNvSpPr>
            <p:nvPr/>
          </p:nvSpPr>
          <p:spPr bwMode="auto">
            <a:xfrm>
              <a:off x="1824" y="3264"/>
              <a:ext cx="1152" cy="273"/>
            </a:xfrm>
            <a:custGeom>
              <a:avLst/>
              <a:gdLst>
                <a:gd name="T0" fmla="*/ 54 w 1052"/>
                <a:gd name="T1" fmla="*/ 154 h 452"/>
                <a:gd name="T2" fmla="*/ 0 w 1052"/>
                <a:gd name="T3" fmla="*/ 114 h 452"/>
                <a:gd name="T4" fmla="*/ 18 w 1052"/>
                <a:gd name="T5" fmla="*/ 74 h 452"/>
                <a:gd name="T6" fmla="*/ 126 w 1052"/>
                <a:gd name="T7" fmla="*/ 50 h 452"/>
                <a:gd name="T8" fmla="*/ 224 w 1052"/>
                <a:gd name="T9" fmla="*/ 20 h 452"/>
                <a:gd name="T10" fmla="*/ 252 w 1052"/>
                <a:gd name="T11" fmla="*/ 15 h 452"/>
                <a:gd name="T12" fmla="*/ 423 w 1052"/>
                <a:gd name="T13" fmla="*/ 15 h 452"/>
                <a:gd name="T14" fmla="*/ 504 w 1052"/>
                <a:gd name="T15" fmla="*/ 0 h 452"/>
                <a:gd name="T16" fmla="*/ 666 w 1052"/>
                <a:gd name="T17" fmla="*/ 20 h 452"/>
                <a:gd name="T18" fmla="*/ 809 w 1052"/>
                <a:gd name="T19" fmla="*/ 15 h 452"/>
                <a:gd name="T20" fmla="*/ 899 w 1052"/>
                <a:gd name="T21" fmla="*/ 35 h 452"/>
                <a:gd name="T22" fmla="*/ 1026 w 1052"/>
                <a:gd name="T23" fmla="*/ 45 h 452"/>
                <a:gd name="T24" fmla="*/ 1125 w 1052"/>
                <a:gd name="T25" fmla="*/ 94 h 452"/>
                <a:gd name="T26" fmla="*/ 1142 w 1052"/>
                <a:gd name="T27" fmla="*/ 124 h 452"/>
                <a:gd name="T28" fmla="*/ 1152 w 1052"/>
                <a:gd name="T29" fmla="*/ 139 h 452"/>
                <a:gd name="T30" fmla="*/ 1142 w 1052"/>
                <a:gd name="T31" fmla="*/ 194 h 452"/>
                <a:gd name="T32" fmla="*/ 1133 w 1052"/>
                <a:gd name="T33" fmla="*/ 208 h 452"/>
                <a:gd name="T34" fmla="*/ 1080 w 1052"/>
                <a:gd name="T35" fmla="*/ 219 h 452"/>
                <a:gd name="T36" fmla="*/ 971 w 1052"/>
                <a:gd name="T37" fmla="*/ 213 h 452"/>
                <a:gd name="T38" fmla="*/ 899 w 1052"/>
                <a:gd name="T39" fmla="*/ 253 h 452"/>
                <a:gd name="T40" fmla="*/ 845 w 1052"/>
                <a:gd name="T41" fmla="*/ 273 h 452"/>
                <a:gd name="T42" fmla="*/ 738 w 1052"/>
                <a:gd name="T43" fmla="*/ 263 h 452"/>
                <a:gd name="T44" fmla="*/ 657 w 1052"/>
                <a:gd name="T45" fmla="*/ 239 h 452"/>
                <a:gd name="T46" fmla="*/ 621 w 1052"/>
                <a:gd name="T47" fmla="*/ 213 h 452"/>
                <a:gd name="T48" fmla="*/ 566 w 1052"/>
                <a:gd name="T49" fmla="*/ 204 h 452"/>
                <a:gd name="T50" fmla="*/ 476 w 1052"/>
                <a:gd name="T51" fmla="*/ 243 h 452"/>
                <a:gd name="T52" fmla="*/ 387 w 1052"/>
                <a:gd name="T53" fmla="*/ 253 h 452"/>
                <a:gd name="T54" fmla="*/ 314 w 1052"/>
                <a:gd name="T55" fmla="*/ 248 h 452"/>
                <a:gd name="T56" fmla="*/ 261 w 1052"/>
                <a:gd name="T57" fmla="*/ 208 h 452"/>
                <a:gd name="T58" fmla="*/ 188 w 1052"/>
                <a:gd name="T59" fmla="*/ 184 h 452"/>
                <a:gd name="T60" fmla="*/ 161 w 1052"/>
                <a:gd name="T61" fmla="*/ 188 h 452"/>
                <a:gd name="T62" fmla="*/ 54 w 1052"/>
                <a:gd name="T63" fmla="*/ 154 h 4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2"/>
                <a:gd name="T97" fmla="*/ 0 h 452"/>
                <a:gd name="T98" fmla="*/ 1052 w 1052"/>
                <a:gd name="T99" fmla="*/ 452 h 4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2" h="452">
                  <a:moveTo>
                    <a:pt x="49" y="255"/>
                  </a:moveTo>
                  <a:cubicBezTo>
                    <a:pt x="8" y="242"/>
                    <a:pt x="9" y="233"/>
                    <a:pt x="0" y="189"/>
                  </a:cubicBezTo>
                  <a:cubicBezTo>
                    <a:pt x="0" y="188"/>
                    <a:pt x="10" y="131"/>
                    <a:pt x="16" y="123"/>
                  </a:cubicBezTo>
                  <a:cubicBezTo>
                    <a:pt x="37" y="97"/>
                    <a:pt x="84" y="92"/>
                    <a:pt x="115" y="82"/>
                  </a:cubicBezTo>
                  <a:cubicBezTo>
                    <a:pt x="156" y="55"/>
                    <a:pt x="151" y="50"/>
                    <a:pt x="205" y="33"/>
                  </a:cubicBezTo>
                  <a:cubicBezTo>
                    <a:pt x="213" y="30"/>
                    <a:pt x="230" y="25"/>
                    <a:pt x="230" y="25"/>
                  </a:cubicBezTo>
                  <a:cubicBezTo>
                    <a:pt x="288" y="35"/>
                    <a:pt x="328" y="45"/>
                    <a:pt x="386" y="25"/>
                  </a:cubicBezTo>
                  <a:cubicBezTo>
                    <a:pt x="411" y="16"/>
                    <a:pt x="460" y="0"/>
                    <a:pt x="460" y="0"/>
                  </a:cubicBezTo>
                  <a:cubicBezTo>
                    <a:pt x="510" y="12"/>
                    <a:pt x="559" y="17"/>
                    <a:pt x="608" y="33"/>
                  </a:cubicBezTo>
                  <a:cubicBezTo>
                    <a:pt x="652" y="30"/>
                    <a:pt x="695" y="25"/>
                    <a:pt x="739" y="25"/>
                  </a:cubicBezTo>
                  <a:cubicBezTo>
                    <a:pt x="782" y="25"/>
                    <a:pt x="786" y="47"/>
                    <a:pt x="821" y="58"/>
                  </a:cubicBezTo>
                  <a:cubicBezTo>
                    <a:pt x="864" y="71"/>
                    <a:pt x="883" y="69"/>
                    <a:pt x="937" y="74"/>
                  </a:cubicBezTo>
                  <a:cubicBezTo>
                    <a:pt x="972" y="101"/>
                    <a:pt x="1002" y="119"/>
                    <a:pt x="1027" y="156"/>
                  </a:cubicBezTo>
                  <a:cubicBezTo>
                    <a:pt x="1032" y="172"/>
                    <a:pt x="1038" y="189"/>
                    <a:pt x="1043" y="205"/>
                  </a:cubicBezTo>
                  <a:cubicBezTo>
                    <a:pt x="1046" y="213"/>
                    <a:pt x="1052" y="230"/>
                    <a:pt x="1052" y="230"/>
                  </a:cubicBezTo>
                  <a:cubicBezTo>
                    <a:pt x="1049" y="260"/>
                    <a:pt x="1047" y="291"/>
                    <a:pt x="1043" y="321"/>
                  </a:cubicBezTo>
                  <a:cubicBezTo>
                    <a:pt x="1042" y="329"/>
                    <a:pt x="1042" y="340"/>
                    <a:pt x="1035" y="345"/>
                  </a:cubicBezTo>
                  <a:cubicBezTo>
                    <a:pt x="1021" y="355"/>
                    <a:pt x="986" y="362"/>
                    <a:pt x="986" y="362"/>
                  </a:cubicBezTo>
                  <a:cubicBezTo>
                    <a:pt x="921" y="339"/>
                    <a:pt x="954" y="342"/>
                    <a:pt x="887" y="353"/>
                  </a:cubicBezTo>
                  <a:cubicBezTo>
                    <a:pt x="867" y="375"/>
                    <a:pt x="845" y="401"/>
                    <a:pt x="821" y="419"/>
                  </a:cubicBezTo>
                  <a:cubicBezTo>
                    <a:pt x="805" y="431"/>
                    <a:pt x="772" y="452"/>
                    <a:pt x="772" y="452"/>
                  </a:cubicBezTo>
                  <a:cubicBezTo>
                    <a:pt x="759" y="451"/>
                    <a:pt x="698" y="449"/>
                    <a:pt x="674" y="436"/>
                  </a:cubicBezTo>
                  <a:cubicBezTo>
                    <a:pt x="590" y="389"/>
                    <a:pt x="655" y="413"/>
                    <a:pt x="600" y="395"/>
                  </a:cubicBezTo>
                  <a:cubicBezTo>
                    <a:pt x="587" y="382"/>
                    <a:pt x="582" y="362"/>
                    <a:pt x="567" y="353"/>
                  </a:cubicBezTo>
                  <a:cubicBezTo>
                    <a:pt x="552" y="344"/>
                    <a:pt x="517" y="337"/>
                    <a:pt x="517" y="337"/>
                  </a:cubicBezTo>
                  <a:cubicBezTo>
                    <a:pt x="481" y="349"/>
                    <a:pt x="461" y="377"/>
                    <a:pt x="435" y="403"/>
                  </a:cubicBezTo>
                  <a:cubicBezTo>
                    <a:pt x="415" y="423"/>
                    <a:pt x="381" y="415"/>
                    <a:pt x="353" y="419"/>
                  </a:cubicBezTo>
                  <a:cubicBezTo>
                    <a:pt x="331" y="416"/>
                    <a:pt x="308" y="419"/>
                    <a:pt x="287" y="411"/>
                  </a:cubicBezTo>
                  <a:cubicBezTo>
                    <a:pt x="263" y="402"/>
                    <a:pt x="255" y="363"/>
                    <a:pt x="238" y="345"/>
                  </a:cubicBezTo>
                  <a:cubicBezTo>
                    <a:pt x="225" y="306"/>
                    <a:pt x="211" y="313"/>
                    <a:pt x="172" y="304"/>
                  </a:cubicBezTo>
                  <a:cubicBezTo>
                    <a:pt x="164" y="307"/>
                    <a:pt x="156" y="313"/>
                    <a:pt x="147" y="312"/>
                  </a:cubicBezTo>
                  <a:cubicBezTo>
                    <a:pt x="112" y="306"/>
                    <a:pt x="99" y="255"/>
                    <a:pt x="49" y="255"/>
                  </a:cubicBezTo>
                  <a:close/>
                </a:path>
              </a:pathLst>
            </a:custGeom>
            <a:solidFill>
              <a:srgbClr val="CCFFFF">
                <a:alpha val="50195"/>
              </a:srgbClr>
            </a:solidFill>
            <a:ln w="12700">
              <a:solidFill>
                <a:schemeClr val="tx1"/>
              </a:solidFill>
              <a:round/>
              <a:headEnd/>
              <a:tailEnd/>
            </a:ln>
          </p:spPr>
          <p:txBody>
            <a:bodyPr wrap="none" anchor="ctr"/>
            <a:lstStyle/>
            <a:p>
              <a:endParaRPr lang="en-US" sz="2382"/>
            </a:p>
          </p:txBody>
        </p:sp>
        <p:graphicFrame>
          <p:nvGraphicFramePr>
            <p:cNvPr id="19542" name="Object 6"/>
            <p:cNvGraphicFramePr>
              <a:graphicFrameLocks noChangeAspect="1"/>
            </p:cNvGraphicFramePr>
            <p:nvPr/>
          </p:nvGraphicFramePr>
          <p:xfrm>
            <a:off x="2064" y="3264"/>
            <a:ext cx="123" cy="144"/>
          </p:xfrm>
          <a:graphic>
            <a:graphicData uri="http://schemas.openxmlformats.org/presentationml/2006/ole">
              <mc:AlternateContent xmlns:mc="http://schemas.openxmlformats.org/markup-compatibility/2006">
                <mc:Choice xmlns:v="urn:schemas-microsoft-com:vml" Requires="v">
                  <p:oleObj name="Clip" r:id="rId5" imgW="3238500" imgH="3238500" progId="MS_ClipArt_Gallery.2">
                    <p:embed/>
                  </p:oleObj>
                </mc:Choice>
                <mc:Fallback>
                  <p:oleObj name="Clip" r:id="rId5" imgW="3238500" imgH="3238500" progId="MS_ClipArt_Gallery.2">
                    <p:embed/>
                    <p:pic>
                      <p:nvPicPr>
                        <p:cNvPr id="1954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3264"/>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543" name="Object 7"/>
            <p:cNvGraphicFramePr>
              <a:graphicFrameLocks noChangeAspect="1"/>
            </p:cNvGraphicFramePr>
            <p:nvPr/>
          </p:nvGraphicFramePr>
          <p:xfrm>
            <a:off x="2352" y="3312"/>
            <a:ext cx="123" cy="144"/>
          </p:xfrm>
          <a:graphic>
            <a:graphicData uri="http://schemas.openxmlformats.org/presentationml/2006/ole">
              <mc:AlternateContent xmlns:mc="http://schemas.openxmlformats.org/markup-compatibility/2006">
                <mc:Choice xmlns:v="urn:schemas-microsoft-com:vml" Requires="v">
                  <p:oleObj name="Clip" r:id="rId7" imgW="3238500" imgH="3238500" progId="MS_ClipArt_Gallery.2">
                    <p:embed/>
                  </p:oleObj>
                </mc:Choice>
                <mc:Fallback>
                  <p:oleObj name="Clip" r:id="rId7" imgW="3238500" imgH="3238500" progId="MS_ClipArt_Gallery.2">
                    <p:embed/>
                    <p:pic>
                      <p:nvPicPr>
                        <p:cNvPr id="1954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3312"/>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544" name="Object 8"/>
            <p:cNvGraphicFramePr>
              <a:graphicFrameLocks noChangeAspect="1"/>
            </p:cNvGraphicFramePr>
            <p:nvPr/>
          </p:nvGraphicFramePr>
          <p:xfrm>
            <a:off x="2640" y="3312"/>
            <a:ext cx="123" cy="144"/>
          </p:xfrm>
          <a:graphic>
            <a:graphicData uri="http://schemas.openxmlformats.org/presentationml/2006/ole">
              <mc:AlternateContent xmlns:mc="http://schemas.openxmlformats.org/markup-compatibility/2006">
                <mc:Choice xmlns:v="urn:schemas-microsoft-com:vml" Requires="v">
                  <p:oleObj name="Clip" r:id="rId8" imgW="3238500" imgH="3238500" progId="MS_ClipArt_Gallery.2">
                    <p:embed/>
                  </p:oleObj>
                </mc:Choice>
                <mc:Fallback>
                  <p:oleObj name="Clip" r:id="rId8" imgW="3238500" imgH="3238500" progId="MS_ClipArt_Gallery.2">
                    <p:embed/>
                    <p:pic>
                      <p:nvPicPr>
                        <p:cNvPr id="1954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3312"/>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9"/>
          <p:cNvGrpSpPr>
            <a:grpSpLocks/>
          </p:cNvGrpSpPr>
          <p:nvPr/>
        </p:nvGrpSpPr>
        <p:grpSpPr bwMode="auto">
          <a:xfrm>
            <a:off x="6211573" y="3400430"/>
            <a:ext cx="2108200" cy="2625320"/>
            <a:chOff x="3888" y="1968"/>
            <a:chExt cx="1460" cy="1569"/>
          </a:xfrm>
        </p:grpSpPr>
        <p:sp>
          <p:nvSpPr>
            <p:cNvPr id="19477" name="Freeform 10"/>
            <p:cNvSpPr>
              <a:spLocks/>
            </p:cNvSpPr>
            <p:nvPr/>
          </p:nvSpPr>
          <p:spPr bwMode="auto">
            <a:xfrm>
              <a:off x="4838" y="3111"/>
              <a:ext cx="510" cy="397"/>
            </a:xfrm>
            <a:custGeom>
              <a:avLst/>
              <a:gdLst>
                <a:gd name="T0" fmla="*/ 417 w 510"/>
                <a:gd name="T1" fmla="*/ 0 h 397"/>
                <a:gd name="T2" fmla="*/ 510 w 510"/>
                <a:gd name="T3" fmla="*/ 216 h 397"/>
                <a:gd name="T4" fmla="*/ 94 w 510"/>
                <a:gd name="T5" fmla="*/ 397 h 397"/>
                <a:gd name="T6" fmla="*/ 0 w 510"/>
                <a:gd name="T7" fmla="*/ 179 h 397"/>
                <a:gd name="T8" fmla="*/ 417 w 510"/>
                <a:gd name="T9" fmla="*/ 0 h 397"/>
                <a:gd name="T10" fmla="*/ 0 60000 65536"/>
                <a:gd name="T11" fmla="*/ 0 60000 65536"/>
                <a:gd name="T12" fmla="*/ 0 60000 65536"/>
                <a:gd name="T13" fmla="*/ 0 60000 65536"/>
                <a:gd name="T14" fmla="*/ 0 60000 65536"/>
                <a:gd name="T15" fmla="*/ 0 w 510"/>
                <a:gd name="T16" fmla="*/ 0 h 397"/>
                <a:gd name="T17" fmla="*/ 510 w 510"/>
                <a:gd name="T18" fmla="*/ 397 h 397"/>
              </a:gdLst>
              <a:ahLst/>
              <a:cxnLst>
                <a:cxn ang="T10">
                  <a:pos x="T0" y="T1"/>
                </a:cxn>
                <a:cxn ang="T11">
                  <a:pos x="T2" y="T3"/>
                </a:cxn>
                <a:cxn ang="T12">
                  <a:pos x="T4" y="T5"/>
                </a:cxn>
                <a:cxn ang="T13">
                  <a:pos x="T6" y="T7"/>
                </a:cxn>
                <a:cxn ang="T14">
                  <a:pos x="T8" y="T9"/>
                </a:cxn>
              </a:cxnLst>
              <a:rect l="T15" t="T16" r="T17" b="T18"/>
              <a:pathLst>
                <a:path w="510" h="397">
                  <a:moveTo>
                    <a:pt x="417" y="0"/>
                  </a:moveTo>
                  <a:lnTo>
                    <a:pt x="510" y="216"/>
                  </a:lnTo>
                  <a:lnTo>
                    <a:pt x="94" y="397"/>
                  </a:lnTo>
                  <a:lnTo>
                    <a:pt x="0" y="179"/>
                  </a:lnTo>
                  <a:lnTo>
                    <a:pt x="417" y="0"/>
                  </a:lnTo>
                  <a:close/>
                </a:path>
              </a:pathLst>
            </a:custGeom>
            <a:solidFill>
              <a:srgbClr val="9959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78" name="Freeform 11"/>
            <p:cNvSpPr>
              <a:spLocks/>
            </p:cNvSpPr>
            <p:nvPr/>
          </p:nvSpPr>
          <p:spPr bwMode="auto">
            <a:xfrm>
              <a:off x="5142" y="3207"/>
              <a:ext cx="102" cy="119"/>
            </a:xfrm>
            <a:custGeom>
              <a:avLst/>
              <a:gdLst>
                <a:gd name="T0" fmla="*/ 0 w 102"/>
                <a:gd name="T1" fmla="*/ 97 h 119"/>
                <a:gd name="T2" fmla="*/ 29 w 102"/>
                <a:gd name="T3" fmla="*/ 119 h 119"/>
                <a:gd name="T4" fmla="*/ 102 w 102"/>
                <a:gd name="T5" fmla="*/ 21 h 119"/>
                <a:gd name="T6" fmla="*/ 69 w 102"/>
                <a:gd name="T7" fmla="*/ 0 h 119"/>
                <a:gd name="T8" fmla="*/ 0 w 102"/>
                <a:gd name="T9" fmla="*/ 97 h 119"/>
                <a:gd name="T10" fmla="*/ 0 60000 65536"/>
                <a:gd name="T11" fmla="*/ 0 60000 65536"/>
                <a:gd name="T12" fmla="*/ 0 60000 65536"/>
                <a:gd name="T13" fmla="*/ 0 60000 65536"/>
                <a:gd name="T14" fmla="*/ 0 60000 65536"/>
                <a:gd name="T15" fmla="*/ 0 w 102"/>
                <a:gd name="T16" fmla="*/ 0 h 119"/>
                <a:gd name="T17" fmla="*/ 102 w 102"/>
                <a:gd name="T18" fmla="*/ 119 h 119"/>
              </a:gdLst>
              <a:ahLst/>
              <a:cxnLst>
                <a:cxn ang="T10">
                  <a:pos x="T0" y="T1"/>
                </a:cxn>
                <a:cxn ang="T11">
                  <a:pos x="T2" y="T3"/>
                </a:cxn>
                <a:cxn ang="T12">
                  <a:pos x="T4" y="T5"/>
                </a:cxn>
                <a:cxn ang="T13">
                  <a:pos x="T6" y="T7"/>
                </a:cxn>
                <a:cxn ang="T14">
                  <a:pos x="T8" y="T9"/>
                </a:cxn>
              </a:cxnLst>
              <a:rect l="T15" t="T16" r="T17" b="T18"/>
              <a:pathLst>
                <a:path w="102" h="119">
                  <a:moveTo>
                    <a:pt x="0" y="97"/>
                  </a:moveTo>
                  <a:lnTo>
                    <a:pt x="29" y="119"/>
                  </a:lnTo>
                  <a:lnTo>
                    <a:pt x="102" y="21"/>
                  </a:lnTo>
                  <a:lnTo>
                    <a:pt x="69" y="0"/>
                  </a:lnTo>
                  <a:lnTo>
                    <a:pt x="0" y="97"/>
                  </a:lnTo>
                  <a:close/>
                </a:path>
              </a:pathLst>
            </a:custGeom>
            <a:solidFill>
              <a:srgbClr val="B2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79" name="Freeform 12"/>
            <p:cNvSpPr>
              <a:spLocks/>
            </p:cNvSpPr>
            <p:nvPr/>
          </p:nvSpPr>
          <p:spPr bwMode="auto">
            <a:xfrm>
              <a:off x="4718" y="2853"/>
              <a:ext cx="490" cy="437"/>
            </a:xfrm>
            <a:custGeom>
              <a:avLst/>
              <a:gdLst>
                <a:gd name="T0" fmla="*/ 371 w 490"/>
                <a:gd name="T1" fmla="*/ 0 h 437"/>
                <a:gd name="T2" fmla="*/ 490 w 490"/>
                <a:gd name="T3" fmla="*/ 277 h 437"/>
                <a:gd name="T4" fmla="*/ 120 w 490"/>
                <a:gd name="T5" fmla="*/ 437 h 437"/>
                <a:gd name="T6" fmla="*/ 0 w 490"/>
                <a:gd name="T7" fmla="*/ 159 h 437"/>
                <a:gd name="T8" fmla="*/ 371 w 490"/>
                <a:gd name="T9" fmla="*/ 0 h 437"/>
                <a:gd name="T10" fmla="*/ 0 60000 65536"/>
                <a:gd name="T11" fmla="*/ 0 60000 65536"/>
                <a:gd name="T12" fmla="*/ 0 60000 65536"/>
                <a:gd name="T13" fmla="*/ 0 60000 65536"/>
                <a:gd name="T14" fmla="*/ 0 60000 65536"/>
                <a:gd name="T15" fmla="*/ 0 w 490"/>
                <a:gd name="T16" fmla="*/ 0 h 437"/>
                <a:gd name="T17" fmla="*/ 490 w 490"/>
                <a:gd name="T18" fmla="*/ 437 h 437"/>
              </a:gdLst>
              <a:ahLst/>
              <a:cxnLst>
                <a:cxn ang="T10">
                  <a:pos x="T0" y="T1"/>
                </a:cxn>
                <a:cxn ang="T11">
                  <a:pos x="T2" y="T3"/>
                </a:cxn>
                <a:cxn ang="T12">
                  <a:pos x="T4" y="T5"/>
                </a:cxn>
                <a:cxn ang="T13">
                  <a:pos x="T6" y="T7"/>
                </a:cxn>
                <a:cxn ang="T14">
                  <a:pos x="T8" y="T9"/>
                </a:cxn>
              </a:cxnLst>
              <a:rect l="T15" t="T16" r="T17" b="T18"/>
              <a:pathLst>
                <a:path w="490" h="437">
                  <a:moveTo>
                    <a:pt x="371" y="0"/>
                  </a:moveTo>
                  <a:lnTo>
                    <a:pt x="490" y="277"/>
                  </a:lnTo>
                  <a:lnTo>
                    <a:pt x="120" y="437"/>
                  </a:lnTo>
                  <a:lnTo>
                    <a:pt x="0" y="159"/>
                  </a:lnTo>
                  <a:lnTo>
                    <a:pt x="371" y="0"/>
                  </a:lnTo>
                  <a:close/>
                </a:path>
              </a:pathLst>
            </a:custGeom>
            <a:solidFill>
              <a:srgbClr val="D8AA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0" name="Freeform 13"/>
            <p:cNvSpPr>
              <a:spLocks/>
            </p:cNvSpPr>
            <p:nvPr/>
          </p:nvSpPr>
          <p:spPr bwMode="auto">
            <a:xfrm>
              <a:off x="4829" y="3069"/>
              <a:ext cx="177" cy="140"/>
            </a:xfrm>
            <a:custGeom>
              <a:avLst/>
              <a:gdLst>
                <a:gd name="T0" fmla="*/ 143 w 177"/>
                <a:gd name="T1" fmla="*/ 0 h 140"/>
                <a:gd name="T2" fmla="*/ 177 w 177"/>
                <a:gd name="T3" fmla="*/ 78 h 140"/>
                <a:gd name="T4" fmla="*/ 33 w 177"/>
                <a:gd name="T5" fmla="*/ 140 h 140"/>
                <a:gd name="T6" fmla="*/ 0 w 177"/>
                <a:gd name="T7" fmla="*/ 63 h 140"/>
                <a:gd name="T8" fmla="*/ 143 w 177"/>
                <a:gd name="T9" fmla="*/ 0 h 140"/>
                <a:gd name="T10" fmla="*/ 0 60000 65536"/>
                <a:gd name="T11" fmla="*/ 0 60000 65536"/>
                <a:gd name="T12" fmla="*/ 0 60000 65536"/>
                <a:gd name="T13" fmla="*/ 0 60000 65536"/>
                <a:gd name="T14" fmla="*/ 0 60000 65536"/>
                <a:gd name="T15" fmla="*/ 0 w 177"/>
                <a:gd name="T16" fmla="*/ 0 h 140"/>
                <a:gd name="T17" fmla="*/ 177 w 177"/>
                <a:gd name="T18" fmla="*/ 140 h 140"/>
              </a:gdLst>
              <a:ahLst/>
              <a:cxnLst>
                <a:cxn ang="T10">
                  <a:pos x="T0" y="T1"/>
                </a:cxn>
                <a:cxn ang="T11">
                  <a:pos x="T2" y="T3"/>
                </a:cxn>
                <a:cxn ang="T12">
                  <a:pos x="T4" y="T5"/>
                </a:cxn>
                <a:cxn ang="T13">
                  <a:pos x="T6" y="T7"/>
                </a:cxn>
                <a:cxn ang="T14">
                  <a:pos x="T8" y="T9"/>
                </a:cxn>
              </a:cxnLst>
              <a:rect l="T15" t="T16" r="T17" b="T18"/>
              <a:pathLst>
                <a:path w="177" h="140">
                  <a:moveTo>
                    <a:pt x="143" y="0"/>
                  </a:moveTo>
                  <a:lnTo>
                    <a:pt x="177" y="78"/>
                  </a:lnTo>
                  <a:lnTo>
                    <a:pt x="33" y="140"/>
                  </a:lnTo>
                  <a:lnTo>
                    <a:pt x="0" y="63"/>
                  </a:lnTo>
                  <a:lnTo>
                    <a:pt x="143"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1" name="Freeform 14"/>
            <p:cNvSpPr>
              <a:spLocks/>
            </p:cNvSpPr>
            <p:nvPr/>
          </p:nvSpPr>
          <p:spPr bwMode="auto">
            <a:xfrm>
              <a:off x="4848" y="3090"/>
              <a:ext cx="139" cy="99"/>
            </a:xfrm>
            <a:custGeom>
              <a:avLst/>
              <a:gdLst>
                <a:gd name="T0" fmla="*/ 117 w 139"/>
                <a:gd name="T1" fmla="*/ 0 h 99"/>
                <a:gd name="T2" fmla="*/ 139 w 139"/>
                <a:gd name="T3" fmla="*/ 49 h 99"/>
                <a:gd name="T4" fmla="*/ 22 w 139"/>
                <a:gd name="T5" fmla="*/ 99 h 99"/>
                <a:gd name="T6" fmla="*/ 0 w 139"/>
                <a:gd name="T7" fmla="*/ 51 h 99"/>
                <a:gd name="T8" fmla="*/ 117 w 139"/>
                <a:gd name="T9" fmla="*/ 0 h 99"/>
                <a:gd name="T10" fmla="*/ 0 60000 65536"/>
                <a:gd name="T11" fmla="*/ 0 60000 65536"/>
                <a:gd name="T12" fmla="*/ 0 60000 65536"/>
                <a:gd name="T13" fmla="*/ 0 60000 65536"/>
                <a:gd name="T14" fmla="*/ 0 60000 65536"/>
                <a:gd name="T15" fmla="*/ 0 w 139"/>
                <a:gd name="T16" fmla="*/ 0 h 99"/>
                <a:gd name="T17" fmla="*/ 139 w 139"/>
                <a:gd name="T18" fmla="*/ 99 h 99"/>
              </a:gdLst>
              <a:ahLst/>
              <a:cxnLst>
                <a:cxn ang="T10">
                  <a:pos x="T0" y="T1"/>
                </a:cxn>
                <a:cxn ang="T11">
                  <a:pos x="T2" y="T3"/>
                </a:cxn>
                <a:cxn ang="T12">
                  <a:pos x="T4" y="T5"/>
                </a:cxn>
                <a:cxn ang="T13">
                  <a:pos x="T6" y="T7"/>
                </a:cxn>
                <a:cxn ang="T14">
                  <a:pos x="T8" y="T9"/>
                </a:cxn>
              </a:cxnLst>
              <a:rect l="T15" t="T16" r="T17" b="T18"/>
              <a:pathLst>
                <a:path w="139" h="99">
                  <a:moveTo>
                    <a:pt x="117" y="0"/>
                  </a:moveTo>
                  <a:lnTo>
                    <a:pt x="139" y="49"/>
                  </a:lnTo>
                  <a:lnTo>
                    <a:pt x="22" y="99"/>
                  </a:lnTo>
                  <a:lnTo>
                    <a:pt x="0" y="51"/>
                  </a:ln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2" name="Freeform 15"/>
            <p:cNvSpPr>
              <a:spLocks/>
            </p:cNvSpPr>
            <p:nvPr/>
          </p:nvSpPr>
          <p:spPr bwMode="auto">
            <a:xfrm>
              <a:off x="4827" y="2994"/>
              <a:ext cx="218" cy="107"/>
            </a:xfrm>
            <a:custGeom>
              <a:avLst/>
              <a:gdLst>
                <a:gd name="T0" fmla="*/ 205 w 218"/>
                <a:gd name="T1" fmla="*/ 107 h 107"/>
                <a:gd name="T2" fmla="*/ 0 w 218"/>
                <a:gd name="T3" fmla="*/ 62 h 107"/>
                <a:gd name="T4" fmla="*/ 13 w 218"/>
                <a:gd name="T5" fmla="*/ 0 h 107"/>
                <a:gd name="T6" fmla="*/ 218 w 218"/>
                <a:gd name="T7" fmla="*/ 46 h 107"/>
                <a:gd name="T8" fmla="*/ 205 w 218"/>
                <a:gd name="T9" fmla="*/ 107 h 107"/>
                <a:gd name="T10" fmla="*/ 0 60000 65536"/>
                <a:gd name="T11" fmla="*/ 0 60000 65536"/>
                <a:gd name="T12" fmla="*/ 0 60000 65536"/>
                <a:gd name="T13" fmla="*/ 0 60000 65536"/>
                <a:gd name="T14" fmla="*/ 0 60000 65536"/>
                <a:gd name="T15" fmla="*/ 0 w 218"/>
                <a:gd name="T16" fmla="*/ 0 h 107"/>
                <a:gd name="T17" fmla="*/ 218 w 218"/>
                <a:gd name="T18" fmla="*/ 107 h 107"/>
              </a:gdLst>
              <a:ahLst/>
              <a:cxnLst>
                <a:cxn ang="T10">
                  <a:pos x="T0" y="T1"/>
                </a:cxn>
                <a:cxn ang="T11">
                  <a:pos x="T2" y="T3"/>
                </a:cxn>
                <a:cxn ang="T12">
                  <a:pos x="T4" y="T5"/>
                </a:cxn>
                <a:cxn ang="T13">
                  <a:pos x="T6" y="T7"/>
                </a:cxn>
                <a:cxn ang="T14">
                  <a:pos x="T8" y="T9"/>
                </a:cxn>
              </a:cxnLst>
              <a:rect l="T15" t="T16" r="T17" b="T18"/>
              <a:pathLst>
                <a:path w="218" h="107">
                  <a:moveTo>
                    <a:pt x="205" y="107"/>
                  </a:moveTo>
                  <a:lnTo>
                    <a:pt x="0" y="62"/>
                  </a:lnTo>
                  <a:lnTo>
                    <a:pt x="13" y="0"/>
                  </a:lnTo>
                  <a:lnTo>
                    <a:pt x="218" y="46"/>
                  </a:lnTo>
                  <a:lnTo>
                    <a:pt x="205" y="107"/>
                  </a:lnTo>
                  <a:close/>
                </a:path>
              </a:pathLst>
            </a:custGeom>
            <a:solidFill>
              <a:srgbClr val="C10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3" name="Freeform 16"/>
            <p:cNvSpPr>
              <a:spLocks/>
            </p:cNvSpPr>
            <p:nvPr/>
          </p:nvSpPr>
          <p:spPr bwMode="auto">
            <a:xfrm>
              <a:off x="4698" y="2753"/>
              <a:ext cx="432" cy="253"/>
            </a:xfrm>
            <a:custGeom>
              <a:avLst/>
              <a:gdLst>
                <a:gd name="T0" fmla="*/ 397 w 432"/>
                <a:gd name="T1" fmla="*/ 0 h 253"/>
                <a:gd name="T2" fmla="*/ 432 w 432"/>
                <a:gd name="T3" fmla="*/ 83 h 253"/>
                <a:gd name="T4" fmla="*/ 36 w 432"/>
                <a:gd name="T5" fmla="*/ 253 h 253"/>
                <a:gd name="T6" fmla="*/ 0 w 432"/>
                <a:gd name="T7" fmla="*/ 170 h 253"/>
                <a:gd name="T8" fmla="*/ 397 w 432"/>
                <a:gd name="T9" fmla="*/ 0 h 253"/>
                <a:gd name="T10" fmla="*/ 0 60000 65536"/>
                <a:gd name="T11" fmla="*/ 0 60000 65536"/>
                <a:gd name="T12" fmla="*/ 0 60000 65536"/>
                <a:gd name="T13" fmla="*/ 0 60000 65536"/>
                <a:gd name="T14" fmla="*/ 0 60000 65536"/>
                <a:gd name="T15" fmla="*/ 0 w 432"/>
                <a:gd name="T16" fmla="*/ 0 h 253"/>
                <a:gd name="T17" fmla="*/ 432 w 432"/>
                <a:gd name="T18" fmla="*/ 253 h 253"/>
              </a:gdLst>
              <a:ahLst/>
              <a:cxnLst>
                <a:cxn ang="T10">
                  <a:pos x="T0" y="T1"/>
                </a:cxn>
                <a:cxn ang="T11">
                  <a:pos x="T2" y="T3"/>
                </a:cxn>
                <a:cxn ang="T12">
                  <a:pos x="T4" y="T5"/>
                </a:cxn>
                <a:cxn ang="T13">
                  <a:pos x="T6" y="T7"/>
                </a:cxn>
                <a:cxn ang="T14">
                  <a:pos x="T8" y="T9"/>
                </a:cxn>
              </a:cxnLst>
              <a:rect l="T15" t="T16" r="T17" b="T18"/>
              <a:pathLst>
                <a:path w="432" h="253">
                  <a:moveTo>
                    <a:pt x="397" y="0"/>
                  </a:moveTo>
                  <a:lnTo>
                    <a:pt x="432" y="83"/>
                  </a:lnTo>
                  <a:lnTo>
                    <a:pt x="36" y="253"/>
                  </a:lnTo>
                  <a:lnTo>
                    <a:pt x="0" y="170"/>
                  </a:lnTo>
                  <a:lnTo>
                    <a:pt x="397"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4" name="Freeform 17"/>
            <p:cNvSpPr>
              <a:spLocks/>
            </p:cNvSpPr>
            <p:nvPr/>
          </p:nvSpPr>
          <p:spPr bwMode="auto">
            <a:xfrm>
              <a:off x="4591" y="2639"/>
              <a:ext cx="271" cy="290"/>
            </a:xfrm>
            <a:custGeom>
              <a:avLst/>
              <a:gdLst>
                <a:gd name="T0" fmla="*/ 0 w 271"/>
                <a:gd name="T1" fmla="*/ 78 h 290"/>
                <a:gd name="T2" fmla="*/ 91 w 271"/>
                <a:gd name="T3" fmla="*/ 290 h 290"/>
                <a:gd name="T4" fmla="*/ 271 w 271"/>
                <a:gd name="T5" fmla="*/ 214 h 290"/>
                <a:gd name="T6" fmla="*/ 178 w 271"/>
                <a:gd name="T7" fmla="*/ 0 h 290"/>
                <a:gd name="T8" fmla="*/ 0 w 271"/>
                <a:gd name="T9" fmla="*/ 78 h 290"/>
                <a:gd name="T10" fmla="*/ 0 60000 65536"/>
                <a:gd name="T11" fmla="*/ 0 60000 65536"/>
                <a:gd name="T12" fmla="*/ 0 60000 65536"/>
                <a:gd name="T13" fmla="*/ 0 60000 65536"/>
                <a:gd name="T14" fmla="*/ 0 60000 65536"/>
                <a:gd name="T15" fmla="*/ 0 w 271"/>
                <a:gd name="T16" fmla="*/ 0 h 290"/>
                <a:gd name="T17" fmla="*/ 271 w 271"/>
                <a:gd name="T18" fmla="*/ 290 h 290"/>
              </a:gdLst>
              <a:ahLst/>
              <a:cxnLst>
                <a:cxn ang="T10">
                  <a:pos x="T0" y="T1"/>
                </a:cxn>
                <a:cxn ang="T11">
                  <a:pos x="T2" y="T3"/>
                </a:cxn>
                <a:cxn ang="T12">
                  <a:pos x="T4" y="T5"/>
                </a:cxn>
                <a:cxn ang="T13">
                  <a:pos x="T6" y="T7"/>
                </a:cxn>
                <a:cxn ang="T14">
                  <a:pos x="T8" y="T9"/>
                </a:cxn>
              </a:cxnLst>
              <a:rect l="T15" t="T16" r="T17" b="T18"/>
              <a:pathLst>
                <a:path w="271" h="290">
                  <a:moveTo>
                    <a:pt x="0" y="78"/>
                  </a:moveTo>
                  <a:lnTo>
                    <a:pt x="91" y="290"/>
                  </a:lnTo>
                  <a:lnTo>
                    <a:pt x="271" y="214"/>
                  </a:lnTo>
                  <a:lnTo>
                    <a:pt x="178" y="0"/>
                  </a:lnTo>
                  <a:lnTo>
                    <a:pt x="0" y="78"/>
                  </a:lnTo>
                  <a:close/>
                </a:path>
              </a:pathLst>
            </a:custGeom>
            <a:solidFill>
              <a:srgbClr val="CC8E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5" name="Freeform 18"/>
            <p:cNvSpPr>
              <a:spLocks/>
            </p:cNvSpPr>
            <p:nvPr/>
          </p:nvSpPr>
          <p:spPr bwMode="auto">
            <a:xfrm>
              <a:off x="4681" y="2796"/>
              <a:ext cx="74" cy="76"/>
            </a:xfrm>
            <a:custGeom>
              <a:avLst/>
              <a:gdLst>
                <a:gd name="T0" fmla="*/ 49 w 74"/>
                <a:gd name="T1" fmla="*/ 0 h 76"/>
                <a:gd name="T2" fmla="*/ 74 w 74"/>
                <a:gd name="T3" fmla="*/ 56 h 76"/>
                <a:gd name="T4" fmla="*/ 24 w 74"/>
                <a:gd name="T5" fmla="*/ 76 h 76"/>
                <a:gd name="T6" fmla="*/ 0 w 74"/>
                <a:gd name="T7" fmla="*/ 21 h 76"/>
                <a:gd name="T8" fmla="*/ 49 w 74"/>
                <a:gd name="T9" fmla="*/ 0 h 76"/>
                <a:gd name="T10" fmla="*/ 0 60000 65536"/>
                <a:gd name="T11" fmla="*/ 0 60000 65536"/>
                <a:gd name="T12" fmla="*/ 0 60000 65536"/>
                <a:gd name="T13" fmla="*/ 0 60000 65536"/>
                <a:gd name="T14" fmla="*/ 0 60000 65536"/>
                <a:gd name="T15" fmla="*/ 0 w 74"/>
                <a:gd name="T16" fmla="*/ 0 h 76"/>
                <a:gd name="T17" fmla="*/ 74 w 74"/>
                <a:gd name="T18" fmla="*/ 76 h 76"/>
              </a:gdLst>
              <a:ahLst/>
              <a:cxnLst>
                <a:cxn ang="T10">
                  <a:pos x="T0" y="T1"/>
                </a:cxn>
                <a:cxn ang="T11">
                  <a:pos x="T2" y="T3"/>
                </a:cxn>
                <a:cxn ang="T12">
                  <a:pos x="T4" y="T5"/>
                </a:cxn>
                <a:cxn ang="T13">
                  <a:pos x="T6" y="T7"/>
                </a:cxn>
                <a:cxn ang="T14">
                  <a:pos x="T8" y="T9"/>
                </a:cxn>
              </a:cxnLst>
              <a:rect l="T15" t="T16" r="T17" b="T18"/>
              <a:pathLst>
                <a:path w="74" h="76">
                  <a:moveTo>
                    <a:pt x="49" y="0"/>
                  </a:moveTo>
                  <a:lnTo>
                    <a:pt x="74" y="56"/>
                  </a:lnTo>
                  <a:lnTo>
                    <a:pt x="24" y="76"/>
                  </a:lnTo>
                  <a:lnTo>
                    <a:pt x="0" y="21"/>
                  </a:lnTo>
                  <a:lnTo>
                    <a:pt x="49" y="0"/>
                  </a:lnTo>
                  <a:close/>
                </a:path>
              </a:pathLst>
            </a:custGeom>
            <a:solidFill>
              <a:srgbClr val="007F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6" name="Freeform 19"/>
            <p:cNvSpPr>
              <a:spLocks/>
            </p:cNvSpPr>
            <p:nvPr/>
          </p:nvSpPr>
          <p:spPr bwMode="auto">
            <a:xfrm>
              <a:off x="4674" y="2709"/>
              <a:ext cx="117" cy="132"/>
            </a:xfrm>
            <a:custGeom>
              <a:avLst/>
              <a:gdLst>
                <a:gd name="T0" fmla="*/ 74 w 117"/>
                <a:gd name="T1" fmla="*/ 0 h 132"/>
                <a:gd name="T2" fmla="*/ 117 w 117"/>
                <a:gd name="T3" fmla="*/ 100 h 132"/>
                <a:gd name="T4" fmla="*/ 44 w 117"/>
                <a:gd name="T5" fmla="*/ 132 h 132"/>
                <a:gd name="T6" fmla="*/ 0 w 117"/>
                <a:gd name="T7" fmla="*/ 31 h 132"/>
                <a:gd name="T8" fmla="*/ 74 w 117"/>
                <a:gd name="T9" fmla="*/ 0 h 132"/>
                <a:gd name="T10" fmla="*/ 0 60000 65536"/>
                <a:gd name="T11" fmla="*/ 0 60000 65536"/>
                <a:gd name="T12" fmla="*/ 0 60000 65536"/>
                <a:gd name="T13" fmla="*/ 0 60000 65536"/>
                <a:gd name="T14" fmla="*/ 0 60000 65536"/>
                <a:gd name="T15" fmla="*/ 0 w 117"/>
                <a:gd name="T16" fmla="*/ 0 h 132"/>
                <a:gd name="T17" fmla="*/ 117 w 117"/>
                <a:gd name="T18" fmla="*/ 132 h 132"/>
              </a:gdLst>
              <a:ahLst/>
              <a:cxnLst>
                <a:cxn ang="T10">
                  <a:pos x="T0" y="T1"/>
                </a:cxn>
                <a:cxn ang="T11">
                  <a:pos x="T2" y="T3"/>
                </a:cxn>
                <a:cxn ang="T12">
                  <a:pos x="T4" y="T5"/>
                </a:cxn>
                <a:cxn ang="T13">
                  <a:pos x="T6" y="T7"/>
                </a:cxn>
                <a:cxn ang="T14">
                  <a:pos x="T8" y="T9"/>
                </a:cxn>
              </a:cxnLst>
              <a:rect l="T15" t="T16" r="T17" b="T18"/>
              <a:pathLst>
                <a:path w="117" h="132">
                  <a:moveTo>
                    <a:pt x="74" y="0"/>
                  </a:moveTo>
                  <a:lnTo>
                    <a:pt x="117" y="100"/>
                  </a:lnTo>
                  <a:lnTo>
                    <a:pt x="44" y="132"/>
                  </a:lnTo>
                  <a:lnTo>
                    <a:pt x="0" y="31"/>
                  </a:lnTo>
                  <a:lnTo>
                    <a:pt x="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7" name="Freeform 20"/>
            <p:cNvSpPr>
              <a:spLocks/>
            </p:cNvSpPr>
            <p:nvPr/>
          </p:nvSpPr>
          <p:spPr bwMode="auto">
            <a:xfrm>
              <a:off x="4726" y="2478"/>
              <a:ext cx="286" cy="375"/>
            </a:xfrm>
            <a:custGeom>
              <a:avLst/>
              <a:gdLst>
                <a:gd name="T0" fmla="*/ 152 w 286"/>
                <a:gd name="T1" fmla="*/ 0 h 375"/>
                <a:gd name="T2" fmla="*/ 286 w 286"/>
                <a:gd name="T3" fmla="*/ 310 h 375"/>
                <a:gd name="T4" fmla="*/ 136 w 286"/>
                <a:gd name="T5" fmla="*/ 375 h 375"/>
                <a:gd name="T6" fmla="*/ 0 w 286"/>
                <a:gd name="T7" fmla="*/ 65 h 375"/>
                <a:gd name="T8" fmla="*/ 152 w 286"/>
                <a:gd name="T9" fmla="*/ 0 h 375"/>
                <a:gd name="T10" fmla="*/ 0 60000 65536"/>
                <a:gd name="T11" fmla="*/ 0 60000 65536"/>
                <a:gd name="T12" fmla="*/ 0 60000 65536"/>
                <a:gd name="T13" fmla="*/ 0 60000 65536"/>
                <a:gd name="T14" fmla="*/ 0 60000 65536"/>
                <a:gd name="T15" fmla="*/ 0 w 286"/>
                <a:gd name="T16" fmla="*/ 0 h 375"/>
                <a:gd name="T17" fmla="*/ 286 w 286"/>
                <a:gd name="T18" fmla="*/ 375 h 375"/>
              </a:gdLst>
              <a:ahLst/>
              <a:cxnLst>
                <a:cxn ang="T10">
                  <a:pos x="T0" y="T1"/>
                </a:cxn>
                <a:cxn ang="T11">
                  <a:pos x="T2" y="T3"/>
                </a:cxn>
                <a:cxn ang="T12">
                  <a:pos x="T4" y="T5"/>
                </a:cxn>
                <a:cxn ang="T13">
                  <a:pos x="T6" y="T7"/>
                </a:cxn>
                <a:cxn ang="T14">
                  <a:pos x="T8" y="T9"/>
                </a:cxn>
              </a:cxnLst>
              <a:rect l="T15" t="T16" r="T17" b="T18"/>
              <a:pathLst>
                <a:path w="286" h="375">
                  <a:moveTo>
                    <a:pt x="152" y="0"/>
                  </a:moveTo>
                  <a:lnTo>
                    <a:pt x="286" y="310"/>
                  </a:lnTo>
                  <a:lnTo>
                    <a:pt x="136" y="375"/>
                  </a:lnTo>
                  <a:lnTo>
                    <a:pt x="0" y="65"/>
                  </a:lnTo>
                  <a:lnTo>
                    <a:pt x="152" y="0"/>
                  </a:lnTo>
                  <a:close/>
                </a:path>
              </a:pathLst>
            </a:custGeom>
            <a:solidFill>
              <a:srgbClr val="995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8" name="Freeform 21"/>
            <p:cNvSpPr>
              <a:spLocks/>
            </p:cNvSpPr>
            <p:nvPr/>
          </p:nvSpPr>
          <p:spPr bwMode="auto">
            <a:xfrm>
              <a:off x="4875" y="2683"/>
              <a:ext cx="110" cy="114"/>
            </a:xfrm>
            <a:custGeom>
              <a:avLst/>
              <a:gdLst>
                <a:gd name="T0" fmla="*/ 0 w 110"/>
                <a:gd name="T1" fmla="*/ 43 h 114"/>
                <a:gd name="T2" fmla="*/ 51 w 110"/>
                <a:gd name="T3" fmla="*/ 0 h 114"/>
                <a:gd name="T4" fmla="*/ 110 w 110"/>
                <a:gd name="T5" fmla="*/ 71 h 114"/>
                <a:gd name="T6" fmla="*/ 60 w 110"/>
                <a:gd name="T7" fmla="*/ 114 h 114"/>
                <a:gd name="T8" fmla="*/ 0 w 110"/>
                <a:gd name="T9" fmla="*/ 43 h 114"/>
                <a:gd name="T10" fmla="*/ 0 60000 65536"/>
                <a:gd name="T11" fmla="*/ 0 60000 65536"/>
                <a:gd name="T12" fmla="*/ 0 60000 65536"/>
                <a:gd name="T13" fmla="*/ 0 60000 65536"/>
                <a:gd name="T14" fmla="*/ 0 60000 65536"/>
                <a:gd name="T15" fmla="*/ 0 w 110"/>
                <a:gd name="T16" fmla="*/ 0 h 114"/>
                <a:gd name="T17" fmla="*/ 110 w 110"/>
                <a:gd name="T18" fmla="*/ 114 h 114"/>
              </a:gdLst>
              <a:ahLst/>
              <a:cxnLst>
                <a:cxn ang="T10">
                  <a:pos x="T0" y="T1"/>
                </a:cxn>
                <a:cxn ang="T11">
                  <a:pos x="T2" y="T3"/>
                </a:cxn>
                <a:cxn ang="T12">
                  <a:pos x="T4" y="T5"/>
                </a:cxn>
                <a:cxn ang="T13">
                  <a:pos x="T6" y="T7"/>
                </a:cxn>
                <a:cxn ang="T14">
                  <a:pos x="T8" y="T9"/>
                </a:cxn>
              </a:cxnLst>
              <a:rect l="T15" t="T16" r="T17" b="T18"/>
              <a:pathLst>
                <a:path w="110" h="114">
                  <a:moveTo>
                    <a:pt x="0" y="43"/>
                  </a:moveTo>
                  <a:lnTo>
                    <a:pt x="51" y="0"/>
                  </a:lnTo>
                  <a:lnTo>
                    <a:pt x="110" y="71"/>
                  </a:lnTo>
                  <a:lnTo>
                    <a:pt x="60" y="114"/>
                  </a:lnTo>
                  <a:lnTo>
                    <a:pt x="0" y="43"/>
                  </a:lnTo>
                  <a:close/>
                </a:path>
              </a:pathLst>
            </a:custGeom>
            <a:solidFill>
              <a:srgbClr val="E0A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89" name="Freeform 22"/>
            <p:cNvSpPr>
              <a:spLocks/>
            </p:cNvSpPr>
            <p:nvPr/>
          </p:nvSpPr>
          <p:spPr bwMode="auto">
            <a:xfrm>
              <a:off x="4468" y="2697"/>
              <a:ext cx="749" cy="833"/>
            </a:xfrm>
            <a:custGeom>
              <a:avLst/>
              <a:gdLst>
                <a:gd name="T0" fmla="*/ 740 w 749"/>
                <a:gd name="T1" fmla="*/ 707 h 833"/>
                <a:gd name="T2" fmla="*/ 715 w 749"/>
                <a:gd name="T3" fmla="*/ 717 h 833"/>
                <a:gd name="T4" fmla="*/ 674 w 749"/>
                <a:gd name="T5" fmla="*/ 735 h 833"/>
                <a:gd name="T6" fmla="*/ 623 w 749"/>
                <a:gd name="T7" fmla="*/ 757 h 833"/>
                <a:gd name="T8" fmla="*/ 569 w 749"/>
                <a:gd name="T9" fmla="*/ 781 h 833"/>
                <a:gd name="T10" fmla="*/ 517 w 749"/>
                <a:gd name="T11" fmla="*/ 803 h 833"/>
                <a:gd name="T12" fmla="*/ 477 w 749"/>
                <a:gd name="T13" fmla="*/ 821 h 833"/>
                <a:gd name="T14" fmla="*/ 454 w 749"/>
                <a:gd name="T15" fmla="*/ 831 h 833"/>
                <a:gd name="T16" fmla="*/ 446 w 749"/>
                <a:gd name="T17" fmla="*/ 825 h 833"/>
                <a:gd name="T18" fmla="*/ 420 w 749"/>
                <a:gd name="T19" fmla="*/ 764 h 833"/>
                <a:gd name="T20" fmla="*/ 376 w 749"/>
                <a:gd name="T21" fmla="*/ 660 h 833"/>
                <a:gd name="T22" fmla="*/ 319 w 749"/>
                <a:gd name="T23" fmla="*/ 529 h 833"/>
                <a:gd name="T24" fmla="*/ 259 w 749"/>
                <a:gd name="T25" fmla="*/ 389 h 833"/>
                <a:gd name="T26" fmla="*/ 201 w 749"/>
                <a:gd name="T27" fmla="*/ 254 h 833"/>
                <a:gd name="T28" fmla="*/ 153 w 749"/>
                <a:gd name="T29" fmla="*/ 144 h 833"/>
                <a:gd name="T30" fmla="*/ 123 w 749"/>
                <a:gd name="T31" fmla="*/ 74 h 833"/>
                <a:gd name="T32" fmla="*/ 105 w 749"/>
                <a:gd name="T33" fmla="*/ 41 h 833"/>
                <a:gd name="T34" fmla="*/ 79 w 749"/>
                <a:gd name="T35" fmla="*/ 26 h 833"/>
                <a:gd name="T36" fmla="*/ 52 w 749"/>
                <a:gd name="T37" fmla="*/ 31 h 833"/>
                <a:gd name="T38" fmla="*/ 29 w 749"/>
                <a:gd name="T39" fmla="*/ 43 h 833"/>
                <a:gd name="T40" fmla="*/ 7 w 749"/>
                <a:gd name="T41" fmla="*/ 50 h 833"/>
                <a:gd name="T42" fmla="*/ 0 w 749"/>
                <a:gd name="T43" fmla="*/ 34 h 833"/>
                <a:gd name="T44" fmla="*/ 17 w 749"/>
                <a:gd name="T45" fmla="*/ 22 h 833"/>
                <a:gd name="T46" fmla="*/ 39 w 749"/>
                <a:gd name="T47" fmla="*/ 13 h 833"/>
                <a:gd name="T48" fmla="*/ 63 w 749"/>
                <a:gd name="T49" fmla="*/ 6 h 833"/>
                <a:gd name="T50" fmla="*/ 83 w 749"/>
                <a:gd name="T51" fmla="*/ 0 h 833"/>
                <a:gd name="T52" fmla="*/ 99 w 749"/>
                <a:gd name="T53" fmla="*/ 6 h 833"/>
                <a:gd name="T54" fmla="*/ 114 w 749"/>
                <a:gd name="T55" fmla="*/ 15 h 833"/>
                <a:gd name="T56" fmla="*/ 125 w 749"/>
                <a:gd name="T57" fmla="*/ 28 h 833"/>
                <a:gd name="T58" fmla="*/ 134 w 749"/>
                <a:gd name="T59" fmla="*/ 43 h 833"/>
                <a:gd name="T60" fmla="*/ 464 w 749"/>
                <a:gd name="T61" fmla="*/ 811 h 833"/>
                <a:gd name="T62" fmla="*/ 747 w 749"/>
                <a:gd name="T63" fmla="*/ 690 h 833"/>
                <a:gd name="T64" fmla="*/ 749 w 749"/>
                <a:gd name="T65" fmla="*/ 700 h 8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9"/>
                <a:gd name="T100" fmla="*/ 0 h 833"/>
                <a:gd name="T101" fmla="*/ 749 w 749"/>
                <a:gd name="T102" fmla="*/ 833 h 8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9" h="833">
                  <a:moveTo>
                    <a:pt x="744" y="706"/>
                  </a:moveTo>
                  <a:lnTo>
                    <a:pt x="740" y="707"/>
                  </a:lnTo>
                  <a:lnTo>
                    <a:pt x="731" y="711"/>
                  </a:lnTo>
                  <a:lnTo>
                    <a:pt x="715" y="717"/>
                  </a:lnTo>
                  <a:lnTo>
                    <a:pt x="697" y="726"/>
                  </a:lnTo>
                  <a:lnTo>
                    <a:pt x="674" y="735"/>
                  </a:lnTo>
                  <a:lnTo>
                    <a:pt x="649" y="746"/>
                  </a:lnTo>
                  <a:lnTo>
                    <a:pt x="623" y="757"/>
                  </a:lnTo>
                  <a:lnTo>
                    <a:pt x="596" y="769"/>
                  </a:lnTo>
                  <a:lnTo>
                    <a:pt x="569" y="781"/>
                  </a:lnTo>
                  <a:lnTo>
                    <a:pt x="542" y="792"/>
                  </a:lnTo>
                  <a:lnTo>
                    <a:pt x="517" y="803"/>
                  </a:lnTo>
                  <a:lnTo>
                    <a:pt x="495" y="813"/>
                  </a:lnTo>
                  <a:lnTo>
                    <a:pt x="477" y="821"/>
                  </a:lnTo>
                  <a:lnTo>
                    <a:pt x="463" y="827"/>
                  </a:lnTo>
                  <a:lnTo>
                    <a:pt x="454" y="831"/>
                  </a:lnTo>
                  <a:lnTo>
                    <a:pt x="450" y="833"/>
                  </a:lnTo>
                  <a:lnTo>
                    <a:pt x="446" y="825"/>
                  </a:lnTo>
                  <a:lnTo>
                    <a:pt x="436" y="800"/>
                  </a:lnTo>
                  <a:lnTo>
                    <a:pt x="420" y="764"/>
                  </a:lnTo>
                  <a:lnTo>
                    <a:pt x="401" y="717"/>
                  </a:lnTo>
                  <a:lnTo>
                    <a:pt x="376" y="660"/>
                  </a:lnTo>
                  <a:lnTo>
                    <a:pt x="349" y="598"/>
                  </a:lnTo>
                  <a:lnTo>
                    <a:pt x="319" y="529"/>
                  </a:lnTo>
                  <a:lnTo>
                    <a:pt x="289" y="459"/>
                  </a:lnTo>
                  <a:lnTo>
                    <a:pt x="259" y="389"/>
                  </a:lnTo>
                  <a:lnTo>
                    <a:pt x="230" y="319"/>
                  </a:lnTo>
                  <a:lnTo>
                    <a:pt x="201" y="254"/>
                  </a:lnTo>
                  <a:lnTo>
                    <a:pt x="175" y="196"/>
                  </a:lnTo>
                  <a:lnTo>
                    <a:pt x="153" y="144"/>
                  </a:lnTo>
                  <a:lnTo>
                    <a:pt x="135" y="103"/>
                  </a:lnTo>
                  <a:lnTo>
                    <a:pt x="123" y="74"/>
                  </a:lnTo>
                  <a:lnTo>
                    <a:pt x="117" y="60"/>
                  </a:lnTo>
                  <a:lnTo>
                    <a:pt x="105" y="41"/>
                  </a:lnTo>
                  <a:lnTo>
                    <a:pt x="94" y="30"/>
                  </a:lnTo>
                  <a:lnTo>
                    <a:pt x="79" y="26"/>
                  </a:lnTo>
                  <a:lnTo>
                    <a:pt x="65" y="26"/>
                  </a:lnTo>
                  <a:lnTo>
                    <a:pt x="52" y="31"/>
                  </a:lnTo>
                  <a:lnTo>
                    <a:pt x="39" y="38"/>
                  </a:lnTo>
                  <a:lnTo>
                    <a:pt x="29" y="43"/>
                  </a:lnTo>
                  <a:lnTo>
                    <a:pt x="20" y="48"/>
                  </a:lnTo>
                  <a:lnTo>
                    <a:pt x="7" y="50"/>
                  </a:lnTo>
                  <a:lnTo>
                    <a:pt x="0" y="43"/>
                  </a:lnTo>
                  <a:lnTo>
                    <a:pt x="0" y="34"/>
                  </a:lnTo>
                  <a:lnTo>
                    <a:pt x="9" y="26"/>
                  </a:lnTo>
                  <a:lnTo>
                    <a:pt x="17" y="22"/>
                  </a:lnTo>
                  <a:lnTo>
                    <a:pt x="28" y="19"/>
                  </a:lnTo>
                  <a:lnTo>
                    <a:pt x="39" y="13"/>
                  </a:lnTo>
                  <a:lnTo>
                    <a:pt x="51" y="9"/>
                  </a:lnTo>
                  <a:lnTo>
                    <a:pt x="63" y="6"/>
                  </a:lnTo>
                  <a:lnTo>
                    <a:pt x="74" y="2"/>
                  </a:lnTo>
                  <a:lnTo>
                    <a:pt x="83" y="0"/>
                  </a:lnTo>
                  <a:lnTo>
                    <a:pt x="90" y="2"/>
                  </a:lnTo>
                  <a:lnTo>
                    <a:pt x="99" y="6"/>
                  </a:lnTo>
                  <a:lnTo>
                    <a:pt x="107" y="11"/>
                  </a:lnTo>
                  <a:lnTo>
                    <a:pt x="114" y="15"/>
                  </a:lnTo>
                  <a:lnTo>
                    <a:pt x="120" y="21"/>
                  </a:lnTo>
                  <a:lnTo>
                    <a:pt x="125" y="28"/>
                  </a:lnTo>
                  <a:lnTo>
                    <a:pt x="129" y="34"/>
                  </a:lnTo>
                  <a:lnTo>
                    <a:pt x="134" y="43"/>
                  </a:lnTo>
                  <a:lnTo>
                    <a:pt x="138" y="52"/>
                  </a:lnTo>
                  <a:lnTo>
                    <a:pt x="464" y="811"/>
                  </a:lnTo>
                  <a:lnTo>
                    <a:pt x="739" y="691"/>
                  </a:lnTo>
                  <a:lnTo>
                    <a:pt x="747" y="690"/>
                  </a:lnTo>
                  <a:lnTo>
                    <a:pt x="749" y="694"/>
                  </a:lnTo>
                  <a:lnTo>
                    <a:pt x="749" y="700"/>
                  </a:lnTo>
                  <a:lnTo>
                    <a:pt x="744" y="706"/>
                  </a:lnTo>
                  <a:close/>
                </a:path>
              </a:pathLst>
            </a:custGeom>
            <a:solidFill>
              <a:srgbClr val="BFCC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0" name="Freeform 23"/>
            <p:cNvSpPr>
              <a:spLocks/>
            </p:cNvSpPr>
            <p:nvPr/>
          </p:nvSpPr>
          <p:spPr bwMode="auto">
            <a:xfrm>
              <a:off x="4803" y="3355"/>
              <a:ext cx="182" cy="182"/>
            </a:xfrm>
            <a:custGeom>
              <a:avLst/>
              <a:gdLst>
                <a:gd name="T0" fmla="*/ 127 w 182"/>
                <a:gd name="T1" fmla="*/ 175 h 182"/>
                <a:gd name="T2" fmla="*/ 110 w 182"/>
                <a:gd name="T3" fmla="*/ 180 h 182"/>
                <a:gd name="T4" fmla="*/ 92 w 182"/>
                <a:gd name="T5" fmla="*/ 182 h 182"/>
                <a:gd name="T6" fmla="*/ 73 w 182"/>
                <a:gd name="T7" fmla="*/ 180 h 182"/>
                <a:gd name="T8" fmla="*/ 58 w 182"/>
                <a:gd name="T9" fmla="*/ 176 h 182"/>
                <a:gd name="T10" fmla="*/ 41 w 182"/>
                <a:gd name="T11" fmla="*/ 167 h 182"/>
                <a:gd name="T12" fmla="*/ 28 w 182"/>
                <a:gd name="T13" fmla="*/ 156 h 182"/>
                <a:gd name="T14" fmla="*/ 16 w 182"/>
                <a:gd name="T15" fmla="*/ 143 h 182"/>
                <a:gd name="T16" fmla="*/ 7 w 182"/>
                <a:gd name="T17" fmla="*/ 127 h 182"/>
                <a:gd name="T18" fmla="*/ 2 w 182"/>
                <a:gd name="T19" fmla="*/ 110 h 182"/>
                <a:gd name="T20" fmla="*/ 0 w 182"/>
                <a:gd name="T21" fmla="*/ 92 h 182"/>
                <a:gd name="T22" fmla="*/ 2 w 182"/>
                <a:gd name="T23" fmla="*/ 73 h 182"/>
                <a:gd name="T24" fmla="*/ 6 w 182"/>
                <a:gd name="T25" fmla="*/ 57 h 182"/>
                <a:gd name="T26" fmla="*/ 15 w 182"/>
                <a:gd name="T27" fmla="*/ 41 h 182"/>
                <a:gd name="T28" fmla="*/ 26 w 182"/>
                <a:gd name="T29" fmla="*/ 28 h 182"/>
                <a:gd name="T30" fmla="*/ 38 w 182"/>
                <a:gd name="T31" fmla="*/ 16 h 182"/>
                <a:gd name="T32" fmla="*/ 55 w 182"/>
                <a:gd name="T33" fmla="*/ 7 h 182"/>
                <a:gd name="T34" fmla="*/ 72 w 182"/>
                <a:gd name="T35" fmla="*/ 2 h 182"/>
                <a:gd name="T36" fmla="*/ 90 w 182"/>
                <a:gd name="T37" fmla="*/ 0 h 182"/>
                <a:gd name="T38" fmla="*/ 107 w 182"/>
                <a:gd name="T39" fmla="*/ 2 h 182"/>
                <a:gd name="T40" fmla="*/ 124 w 182"/>
                <a:gd name="T41" fmla="*/ 6 h 182"/>
                <a:gd name="T42" fmla="*/ 140 w 182"/>
                <a:gd name="T43" fmla="*/ 15 h 182"/>
                <a:gd name="T44" fmla="*/ 154 w 182"/>
                <a:gd name="T45" fmla="*/ 25 h 182"/>
                <a:gd name="T46" fmla="*/ 165 w 182"/>
                <a:gd name="T47" fmla="*/ 38 h 182"/>
                <a:gd name="T48" fmla="*/ 174 w 182"/>
                <a:gd name="T49" fmla="*/ 55 h 182"/>
                <a:gd name="T50" fmla="*/ 180 w 182"/>
                <a:gd name="T51" fmla="*/ 72 h 182"/>
                <a:gd name="T52" fmla="*/ 182 w 182"/>
                <a:gd name="T53" fmla="*/ 90 h 182"/>
                <a:gd name="T54" fmla="*/ 180 w 182"/>
                <a:gd name="T55" fmla="*/ 107 h 182"/>
                <a:gd name="T56" fmla="*/ 176 w 182"/>
                <a:gd name="T57" fmla="*/ 124 h 182"/>
                <a:gd name="T58" fmla="*/ 167 w 182"/>
                <a:gd name="T59" fmla="*/ 140 h 182"/>
                <a:gd name="T60" fmla="*/ 156 w 182"/>
                <a:gd name="T61" fmla="*/ 154 h 182"/>
                <a:gd name="T62" fmla="*/ 143 w 182"/>
                <a:gd name="T63" fmla="*/ 165 h 182"/>
                <a:gd name="T64" fmla="*/ 127 w 182"/>
                <a:gd name="T65" fmla="*/ 175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
                <a:gd name="T100" fmla="*/ 0 h 182"/>
                <a:gd name="T101" fmla="*/ 182 w 182"/>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 h="182">
                  <a:moveTo>
                    <a:pt x="127" y="175"/>
                  </a:moveTo>
                  <a:lnTo>
                    <a:pt x="110" y="180"/>
                  </a:lnTo>
                  <a:lnTo>
                    <a:pt x="92" y="182"/>
                  </a:lnTo>
                  <a:lnTo>
                    <a:pt x="73" y="180"/>
                  </a:lnTo>
                  <a:lnTo>
                    <a:pt x="58" y="176"/>
                  </a:lnTo>
                  <a:lnTo>
                    <a:pt x="41" y="167"/>
                  </a:lnTo>
                  <a:lnTo>
                    <a:pt x="28" y="156"/>
                  </a:lnTo>
                  <a:lnTo>
                    <a:pt x="16" y="143"/>
                  </a:lnTo>
                  <a:lnTo>
                    <a:pt x="7" y="127"/>
                  </a:lnTo>
                  <a:lnTo>
                    <a:pt x="2" y="110"/>
                  </a:lnTo>
                  <a:lnTo>
                    <a:pt x="0" y="92"/>
                  </a:lnTo>
                  <a:lnTo>
                    <a:pt x="2" y="73"/>
                  </a:lnTo>
                  <a:lnTo>
                    <a:pt x="6" y="57"/>
                  </a:lnTo>
                  <a:lnTo>
                    <a:pt x="15" y="41"/>
                  </a:lnTo>
                  <a:lnTo>
                    <a:pt x="26" y="28"/>
                  </a:lnTo>
                  <a:lnTo>
                    <a:pt x="38" y="16"/>
                  </a:lnTo>
                  <a:lnTo>
                    <a:pt x="55" y="7"/>
                  </a:lnTo>
                  <a:lnTo>
                    <a:pt x="72" y="2"/>
                  </a:lnTo>
                  <a:lnTo>
                    <a:pt x="90" y="0"/>
                  </a:lnTo>
                  <a:lnTo>
                    <a:pt x="107" y="2"/>
                  </a:lnTo>
                  <a:lnTo>
                    <a:pt x="124" y="6"/>
                  </a:lnTo>
                  <a:lnTo>
                    <a:pt x="140" y="15"/>
                  </a:lnTo>
                  <a:lnTo>
                    <a:pt x="154" y="25"/>
                  </a:lnTo>
                  <a:lnTo>
                    <a:pt x="165" y="38"/>
                  </a:lnTo>
                  <a:lnTo>
                    <a:pt x="174" y="55"/>
                  </a:lnTo>
                  <a:lnTo>
                    <a:pt x="180" y="72"/>
                  </a:lnTo>
                  <a:lnTo>
                    <a:pt x="182" y="90"/>
                  </a:lnTo>
                  <a:lnTo>
                    <a:pt x="180" y="107"/>
                  </a:lnTo>
                  <a:lnTo>
                    <a:pt x="176" y="124"/>
                  </a:lnTo>
                  <a:lnTo>
                    <a:pt x="167" y="140"/>
                  </a:lnTo>
                  <a:lnTo>
                    <a:pt x="156" y="154"/>
                  </a:lnTo>
                  <a:lnTo>
                    <a:pt x="143" y="165"/>
                  </a:lnTo>
                  <a:lnTo>
                    <a:pt x="127" y="17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1" name="Freeform 24"/>
            <p:cNvSpPr>
              <a:spLocks/>
            </p:cNvSpPr>
            <p:nvPr/>
          </p:nvSpPr>
          <p:spPr bwMode="auto">
            <a:xfrm>
              <a:off x="4835" y="3387"/>
              <a:ext cx="118" cy="118"/>
            </a:xfrm>
            <a:custGeom>
              <a:avLst/>
              <a:gdLst>
                <a:gd name="T0" fmla="*/ 82 w 118"/>
                <a:gd name="T1" fmla="*/ 113 h 118"/>
                <a:gd name="T2" fmla="*/ 70 w 118"/>
                <a:gd name="T3" fmla="*/ 117 h 118"/>
                <a:gd name="T4" fmla="*/ 58 w 118"/>
                <a:gd name="T5" fmla="*/ 118 h 118"/>
                <a:gd name="T6" fmla="*/ 48 w 118"/>
                <a:gd name="T7" fmla="*/ 117 h 118"/>
                <a:gd name="T8" fmla="*/ 38 w 118"/>
                <a:gd name="T9" fmla="*/ 113 h 118"/>
                <a:gd name="T10" fmla="*/ 27 w 118"/>
                <a:gd name="T11" fmla="*/ 108 h 118"/>
                <a:gd name="T12" fmla="*/ 18 w 118"/>
                <a:gd name="T13" fmla="*/ 101 h 118"/>
                <a:gd name="T14" fmla="*/ 10 w 118"/>
                <a:gd name="T15" fmla="*/ 92 h 118"/>
                <a:gd name="T16" fmla="*/ 5 w 118"/>
                <a:gd name="T17" fmla="*/ 82 h 118"/>
                <a:gd name="T18" fmla="*/ 1 w 118"/>
                <a:gd name="T19" fmla="*/ 70 h 118"/>
                <a:gd name="T20" fmla="*/ 0 w 118"/>
                <a:gd name="T21" fmla="*/ 58 h 118"/>
                <a:gd name="T22" fmla="*/ 1 w 118"/>
                <a:gd name="T23" fmla="*/ 48 h 118"/>
                <a:gd name="T24" fmla="*/ 4 w 118"/>
                <a:gd name="T25" fmla="*/ 38 h 118"/>
                <a:gd name="T26" fmla="*/ 9 w 118"/>
                <a:gd name="T27" fmla="*/ 27 h 118"/>
                <a:gd name="T28" fmla="*/ 16 w 118"/>
                <a:gd name="T29" fmla="*/ 18 h 118"/>
                <a:gd name="T30" fmla="*/ 25 w 118"/>
                <a:gd name="T31" fmla="*/ 10 h 118"/>
                <a:gd name="T32" fmla="*/ 35 w 118"/>
                <a:gd name="T33" fmla="*/ 5 h 118"/>
                <a:gd name="T34" fmla="*/ 47 w 118"/>
                <a:gd name="T35" fmla="*/ 1 h 118"/>
                <a:gd name="T36" fmla="*/ 58 w 118"/>
                <a:gd name="T37" fmla="*/ 0 h 118"/>
                <a:gd name="T38" fmla="*/ 69 w 118"/>
                <a:gd name="T39" fmla="*/ 1 h 118"/>
                <a:gd name="T40" fmla="*/ 80 w 118"/>
                <a:gd name="T41" fmla="*/ 4 h 118"/>
                <a:gd name="T42" fmla="*/ 91 w 118"/>
                <a:gd name="T43" fmla="*/ 9 h 118"/>
                <a:gd name="T44" fmla="*/ 100 w 118"/>
                <a:gd name="T45" fmla="*/ 16 h 118"/>
                <a:gd name="T46" fmla="*/ 106 w 118"/>
                <a:gd name="T47" fmla="*/ 25 h 118"/>
                <a:gd name="T48" fmla="*/ 113 w 118"/>
                <a:gd name="T49" fmla="*/ 35 h 118"/>
                <a:gd name="T50" fmla="*/ 117 w 118"/>
                <a:gd name="T51" fmla="*/ 47 h 118"/>
                <a:gd name="T52" fmla="*/ 118 w 118"/>
                <a:gd name="T53" fmla="*/ 58 h 118"/>
                <a:gd name="T54" fmla="*/ 117 w 118"/>
                <a:gd name="T55" fmla="*/ 69 h 118"/>
                <a:gd name="T56" fmla="*/ 113 w 118"/>
                <a:gd name="T57" fmla="*/ 80 h 118"/>
                <a:gd name="T58" fmla="*/ 108 w 118"/>
                <a:gd name="T59" fmla="*/ 91 h 118"/>
                <a:gd name="T60" fmla="*/ 101 w 118"/>
                <a:gd name="T61" fmla="*/ 100 h 118"/>
                <a:gd name="T62" fmla="*/ 92 w 118"/>
                <a:gd name="T63" fmla="*/ 106 h 118"/>
                <a:gd name="T64" fmla="*/ 82 w 118"/>
                <a:gd name="T65" fmla="*/ 113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118"/>
                <a:gd name="T101" fmla="*/ 118 w 118"/>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118">
                  <a:moveTo>
                    <a:pt x="82" y="113"/>
                  </a:moveTo>
                  <a:lnTo>
                    <a:pt x="70" y="117"/>
                  </a:lnTo>
                  <a:lnTo>
                    <a:pt x="58" y="118"/>
                  </a:lnTo>
                  <a:lnTo>
                    <a:pt x="48" y="117"/>
                  </a:lnTo>
                  <a:lnTo>
                    <a:pt x="38" y="113"/>
                  </a:lnTo>
                  <a:lnTo>
                    <a:pt x="27" y="108"/>
                  </a:lnTo>
                  <a:lnTo>
                    <a:pt x="18" y="101"/>
                  </a:lnTo>
                  <a:lnTo>
                    <a:pt x="10" y="92"/>
                  </a:lnTo>
                  <a:lnTo>
                    <a:pt x="5" y="82"/>
                  </a:lnTo>
                  <a:lnTo>
                    <a:pt x="1" y="70"/>
                  </a:lnTo>
                  <a:lnTo>
                    <a:pt x="0" y="58"/>
                  </a:lnTo>
                  <a:lnTo>
                    <a:pt x="1" y="48"/>
                  </a:lnTo>
                  <a:lnTo>
                    <a:pt x="4" y="38"/>
                  </a:lnTo>
                  <a:lnTo>
                    <a:pt x="9" y="27"/>
                  </a:lnTo>
                  <a:lnTo>
                    <a:pt x="16" y="18"/>
                  </a:lnTo>
                  <a:lnTo>
                    <a:pt x="25" y="10"/>
                  </a:lnTo>
                  <a:lnTo>
                    <a:pt x="35" y="5"/>
                  </a:lnTo>
                  <a:lnTo>
                    <a:pt x="47" y="1"/>
                  </a:lnTo>
                  <a:lnTo>
                    <a:pt x="58" y="0"/>
                  </a:lnTo>
                  <a:lnTo>
                    <a:pt x="69" y="1"/>
                  </a:lnTo>
                  <a:lnTo>
                    <a:pt x="80" y="4"/>
                  </a:lnTo>
                  <a:lnTo>
                    <a:pt x="91" y="9"/>
                  </a:lnTo>
                  <a:lnTo>
                    <a:pt x="100" y="16"/>
                  </a:lnTo>
                  <a:lnTo>
                    <a:pt x="106" y="25"/>
                  </a:lnTo>
                  <a:lnTo>
                    <a:pt x="113" y="35"/>
                  </a:lnTo>
                  <a:lnTo>
                    <a:pt x="117" y="47"/>
                  </a:lnTo>
                  <a:lnTo>
                    <a:pt x="118" y="58"/>
                  </a:lnTo>
                  <a:lnTo>
                    <a:pt x="117" y="69"/>
                  </a:lnTo>
                  <a:lnTo>
                    <a:pt x="113" y="80"/>
                  </a:lnTo>
                  <a:lnTo>
                    <a:pt x="108" y="91"/>
                  </a:lnTo>
                  <a:lnTo>
                    <a:pt x="101" y="100"/>
                  </a:lnTo>
                  <a:lnTo>
                    <a:pt x="92" y="106"/>
                  </a:lnTo>
                  <a:lnTo>
                    <a:pt x="82" y="113"/>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2" name="Freeform 25"/>
            <p:cNvSpPr>
              <a:spLocks/>
            </p:cNvSpPr>
            <p:nvPr/>
          </p:nvSpPr>
          <p:spPr bwMode="auto">
            <a:xfrm>
              <a:off x="4672" y="2495"/>
              <a:ext cx="145" cy="65"/>
            </a:xfrm>
            <a:custGeom>
              <a:avLst/>
              <a:gdLst>
                <a:gd name="T0" fmla="*/ 15 w 145"/>
                <a:gd name="T1" fmla="*/ 64 h 65"/>
                <a:gd name="T2" fmla="*/ 10 w 145"/>
                <a:gd name="T3" fmla="*/ 65 h 65"/>
                <a:gd name="T4" fmla="*/ 6 w 145"/>
                <a:gd name="T5" fmla="*/ 64 h 65"/>
                <a:gd name="T6" fmla="*/ 2 w 145"/>
                <a:gd name="T7" fmla="*/ 61 h 65"/>
                <a:gd name="T8" fmla="*/ 1 w 145"/>
                <a:gd name="T9" fmla="*/ 57 h 65"/>
                <a:gd name="T10" fmla="*/ 0 w 145"/>
                <a:gd name="T11" fmla="*/ 53 h 65"/>
                <a:gd name="T12" fmla="*/ 1 w 145"/>
                <a:gd name="T13" fmla="*/ 49 h 65"/>
                <a:gd name="T14" fmla="*/ 4 w 145"/>
                <a:gd name="T15" fmla="*/ 46 h 65"/>
                <a:gd name="T16" fmla="*/ 8 w 145"/>
                <a:gd name="T17" fmla="*/ 43 h 65"/>
                <a:gd name="T18" fmla="*/ 11 w 145"/>
                <a:gd name="T19" fmla="*/ 40 h 65"/>
                <a:gd name="T20" fmla="*/ 19 w 145"/>
                <a:gd name="T21" fmla="*/ 36 h 65"/>
                <a:gd name="T22" fmla="*/ 28 w 145"/>
                <a:gd name="T23" fmla="*/ 30 h 65"/>
                <a:gd name="T24" fmla="*/ 40 w 145"/>
                <a:gd name="T25" fmla="*/ 22 h 65"/>
                <a:gd name="T26" fmla="*/ 50 w 145"/>
                <a:gd name="T27" fmla="*/ 16 h 65"/>
                <a:gd name="T28" fmla="*/ 59 w 145"/>
                <a:gd name="T29" fmla="*/ 9 h 65"/>
                <a:gd name="T30" fmla="*/ 67 w 145"/>
                <a:gd name="T31" fmla="*/ 4 h 65"/>
                <a:gd name="T32" fmla="*/ 71 w 145"/>
                <a:gd name="T33" fmla="*/ 3 h 65"/>
                <a:gd name="T34" fmla="*/ 79 w 145"/>
                <a:gd name="T35" fmla="*/ 3 h 65"/>
                <a:gd name="T36" fmla="*/ 90 w 145"/>
                <a:gd name="T37" fmla="*/ 1 h 65"/>
                <a:gd name="T38" fmla="*/ 101 w 145"/>
                <a:gd name="T39" fmla="*/ 1 h 65"/>
                <a:gd name="T40" fmla="*/ 109 w 145"/>
                <a:gd name="T41" fmla="*/ 0 h 65"/>
                <a:gd name="T42" fmla="*/ 111 w 145"/>
                <a:gd name="T43" fmla="*/ 0 h 65"/>
                <a:gd name="T44" fmla="*/ 115 w 145"/>
                <a:gd name="T45" fmla="*/ 0 h 65"/>
                <a:gd name="T46" fmla="*/ 119 w 145"/>
                <a:gd name="T47" fmla="*/ 1 h 65"/>
                <a:gd name="T48" fmla="*/ 122 w 145"/>
                <a:gd name="T49" fmla="*/ 4 h 65"/>
                <a:gd name="T50" fmla="*/ 128 w 145"/>
                <a:gd name="T51" fmla="*/ 8 h 65"/>
                <a:gd name="T52" fmla="*/ 136 w 145"/>
                <a:gd name="T53" fmla="*/ 14 h 65"/>
                <a:gd name="T54" fmla="*/ 144 w 145"/>
                <a:gd name="T55" fmla="*/ 21 h 65"/>
                <a:gd name="T56" fmla="*/ 145 w 145"/>
                <a:gd name="T57" fmla="*/ 26 h 65"/>
                <a:gd name="T58" fmla="*/ 142 w 145"/>
                <a:gd name="T59" fmla="*/ 29 h 65"/>
                <a:gd name="T60" fmla="*/ 138 w 145"/>
                <a:gd name="T61" fmla="*/ 30 h 65"/>
                <a:gd name="T62" fmla="*/ 136 w 145"/>
                <a:gd name="T63" fmla="*/ 29 h 65"/>
                <a:gd name="T64" fmla="*/ 132 w 145"/>
                <a:gd name="T65" fmla="*/ 29 h 65"/>
                <a:gd name="T66" fmla="*/ 127 w 145"/>
                <a:gd name="T67" fmla="*/ 27 h 65"/>
                <a:gd name="T68" fmla="*/ 122 w 145"/>
                <a:gd name="T69" fmla="*/ 26 h 65"/>
                <a:gd name="T70" fmla="*/ 116 w 145"/>
                <a:gd name="T71" fmla="*/ 23 h 65"/>
                <a:gd name="T72" fmla="*/ 112 w 145"/>
                <a:gd name="T73" fmla="*/ 23 h 65"/>
                <a:gd name="T74" fmla="*/ 107 w 145"/>
                <a:gd name="T75" fmla="*/ 25 h 65"/>
                <a:gd name="T76" fmla="*/ 98 w 145"/>
                <a:gd name="T77" fmla="*/ 27 h 65"/>
                <a:gd name="T78" fmla="*/ 89 w 145"/>
                <a:gd name="T79" fmla="*/ 31 h 65"/>
                <a:gd name="T80" fmla="*/ 81 w 145"/>
                <a:gd name="T81" fmla="*/ 34 h 65"/>
                <a:gd name="T82" fmla="*/ 74 w 145"/>
                <a:gd name="T83" fmla="*/ 39 h 65"/>
                <a:gd name="T84" fmla="*/ 63 w 145"/>
                <a:gd name="T85" fmla="*/ 46 h 65"/>
                <a:gd name="T86" fmla="*/ 53 w 145"/>
                <a:gd name="T87" fmla="*/ 52 h 65"/>
                <a:gd name="T88" fmla="*/ 45 w 145"/>
                <a:gd name="T89" fmla="*/ 56 h 65"/>
                <a:gd name="T90" fmla="*/ 39 w 145"/>
                <a:gd name="T91" fmla="*/ 58 h 65"/>
                <a:gd name="T92" fmla="*/ 28 w 145"/>
                <a:gd name="T93" fmla="*/ 60 h 65"/>
                <a:gd name="T94" fmla="*/ 20 w 145"/>
                <a:gd name="T95" fmla="*/ 62 h 65"/>
                <a:gd name="T96" fmla="*/ 15 w 145"/>
                <a:gd name="T97" fmla="*/ 64 h 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5"/>
                <a:gd name="T148" fmla="*/ 0 h 65"/>
                <a:gd name="T149" fmla="*/ 145 w 145"/>
                <a:gd name="T150" fmla="*/ 65 h 6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5" h="65">
                  <a:moveTo>
                    <a:pt x="15" y="64"/>
                  </a:moveTo>
                  <a:lnTo>
                    <a:pt x="10" y="65"/>
                  </a:lnTo>
                  <a:lnTo>
                    <a:pt x="6" y="64"/>
                  </a:lnTo>
                  <a:lnTo>
                    <a:pt x="2" y="61"/>
                  </a:lnTo>
                  <a:lnTo>
                    <a:pt x="1" y="57"/>
                  </a:lnTo>
                  <a:lnTo>
                    <a:pt x="0" y="53"/>
                  </a:lnTo>
                  <a:lnTo>
                    <a:pt x="1" y="49"/>
                  </a:lnTo>
                  <a:lnTo>
                    <a:pt x="4" y="46"/>
                  </a:lnTo>
                  <a:lnTo>
                    <a:pt x="8" y="43"/>
                  </a:lnTo>
                  <a:lnTo>
                    <a:pt x="11" y="40"/>
                  </a:lnTo>
                  <a:lnTo>
                    <a:pt x="19" y="36"/>
                  </a:lnTo>
                  <a:lnTo>
                    <a:pt x="28" y="30"/>
                  </a:lnTo>
                  <a:lnTo>
                    <a:pt x="40" y="22"/>
                  </a:lnTo>
                  <a:lnTo>
                    <a:pt x="50" y="16"/>
                  </a:lnTo>
                  <a:lnTo>
                    <a:pt x="59" y="9"/>
                  </a:lnTo>
                  <a:lnTo>
                    <a:pt x="67" y="4"/>
                  </a:lnTo>
                  <a:lnTo>
                    <a:pt x="71" y="3"/>
                  </a:lnTo>
                  <a:lnTo>
                    <a:pt x="79" y="3"/>
                  </a:lnTo>
                  <a:lnTo>
                    <a:pt x="90" y="1"/>
                  </a:lnTo>
                  <a:lnTo>
                    <a:pt x="101" y="1"/>
                  </a:lnTo>
                  <a:lnTo>
                    <a:pt x="109" y="0"/>
                  </a:lnTo>
                  <a:lnTo>
                    <a:pt x="111" y="0"/>
                  </a:lnTo>
                  <a:lnTo>
                    <a:pt x="115" y="0"/>
                  </a:lnTo>
                  <a:lnTo>
                    <a:pt x="119" y="1"/>
                  </a:lnTo>
                  <a:lnTo>
                    <a:pt x="122" y="4"/>
                  </a:lnTo>
                  <a:lnTo>
                    <a:pt x="128" y="8"/>
                  </a:lnTo>
                  <a:lnTo>
                    <a:pt x="136" y="14"/>
                  </a:lnTo>
                  <a:lnTo>
                    <a:pt x="144" y="21"/>
                  </a:lnTo>
                  <a:lnTo>
                    <a:pt x="145" y="26"/>
                  </a:lnTo>
                  <a:lnTo>
                    <a:pt x="142" y="29"/>
                  </a:lnTo>
                  <a:lnTo>
                    <a:pt x="138" y="30"/>
                  </a:lnTo>
                  <a:lnTo>
                    <a:pt x="136" y="29"/>
                  </a:lnTo>
                  <a:lnTo>
                    <a:pt x="132" y="29"/>
                  </a:lnTo>
                  <a:lnTo>
                    <a:pt x="127" y="27"/>
                  </a:lnTo>
                  <a:lnTo>
                    <a:pt x="122" y="26"/>
                  </a:lnTo>
                  <a:lnTo>
                    <a:pt x="116" y="23"/>
                  </a:lnTo>
                  <a:lnTo>
                    <a:pt x="112" y="23"/>
                  </a:lnTo>
                  <a:lnTo>
                    <a:pt x="107" y="25"/>
                  </a:lnTo>
                  <a:lnTo>
                    <a:pt x="98" y="27"/>
                  </a:lnTo>
                  <a:lnTo>
                    <a:pt x="89" y="31"/>
                  </a:lnTo>
                  <a:lnTo>
                    <a:pt x="81" y="34"/>
                  </a:lnTo>
                  <a:lnTo>
                    <a:pt x="74" y="39"/>
                  </a:lnTo>
                  <a:lnTo>
                    <a:pt x="63" y="46"/>
                  </a:lnTo>
                  <a:lnTo>
                    <a:pt x="53" y="52"/>
                  </a:lnTo>
                  <a:lnTo>
                    <a:pt x="45" y="56"/>
                  </a:lnTo>
                  <a:lnTo>
                    <a:pt x="39" y="58"/>
                  </a:lnTo>
                  <a:lnTo>
                    <a:pt x="28" y="60"/>
                  </a:lnTo>
                  <a:lnTo>
                    <a:pt x="20" y="62"/>
                  </a:lnTo>
                  <a:lnTo>
                    <a:pt x="15" y="64"/>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3" name="Freeform 26"/>
            <p:cNvSpPr>
              <a:spLocks/>
            </p:cNvSpPr>
            <p:nvPr/>
          </p:nvSpPr>
          <p:spPr bwMode="auto">
            <a:xfrm>
              <a:off x="4673" y="2538"/>
              <a:ext cx="22" cy="21"/>
            </a:xfrm>
            <a:custGeom>
              <a:avLst/>
              <a:gdLst>
                <a:gd name="T0" fmla="*/ 21 w 22"/>
                <a:gd name="T1" fmla="*/ 6 h 21"/>
                <a:gd name="T2" fmla="*/ 19 w 22"/>
                <a:gd name="T3" fmla="*/ 3 h 21"/>
                <a:gd name="T4" fmla="*/ 16 w 22"/>
                <a:gd name="T5" fmla="*/ 1 h 21"/>
                <a:gd name="T6" fmla="*/ 12 w 22"/>
                <a:gd name="T7" fmla="*/ 0 h 21"/>
                <a:gd name="T8" fmla="*/ 8 w 22"/>
                <a:gd name="T9" fmla="*/ 0 h 21"/>
                <a:gd name="T10" fmla="*/ 4 w 22"/>
                <a:gd name="T11" fmla="*/ 3 h 21"/>
                <a:gd name="T12" fmla="*/ 1 w 22"/>
                <a:gd name="T13" fmla="*/ 5 h 21"/>
                <a:gd name="T14" fmla="*/ 0 w 22"/>
                <a:gd name="T15" fmla="*/ 9 h 21"/>
                <a:gd name="T16" fmla="*/ 0 w 22"/>
                <a:gd name="T17" fmla="*/ 14 h 21"/>
                <a:gd name="T18" fmla="*/ 3 w 22"/>
                <a:gd name="T19" fmla="*/ 18 h 21"/>
                <a:gd name="T20" fmla="*/ 7 w 22"/>
                <a:gd name="T21" fmla="*/ 19 h 21"/>
                <a:gd name="T22" fmla="*/ 10 w 22"/>
                <a:gd name="T23" fmla="*/ 21 h 21"/>
                <a:gd name="T24" fmla="*/ 14 w 22"/>
                <a:gd name="T25" fmla="*/ 21 h 21"/>
                <a:gd name="T26" fmla="*/ 18 w 22"/>
                <a:gd name="T27" fmla="*/ 18 h 21"/>
                <a:gd name="T28" fmla="*/ 21 w 22"/>
                <a:gd name="T29" fmla="*/ 15 h 21"/>
                <a:gd name="T30" fmla="*/ 22 w 22"/>
                <a:gd name="T31" fmla="*/ 12 h 21"/>
                <a:gd name="T32" fmla="*/ 21 w 22"/>
                <a:gd name="T33" fmla="*/ 6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1"/>
                <a:gd name="T53" fmla="*/ 22 w 2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1">
                  <a:moveTo>
                    <a:pt x="21" y="6"/>
                  </a:moveTo>
                  <a:lnTo>
                    <a:pt x="19" y="3"/>
                  </a:lnTo>
                  <a:lnTo>
                    <a:pt x="16" y="1"/>
                  </a:lnTo>
                  <a:lnTo>
                    <a:pt x="12" y="0"/>
                  </a:lnTo>
                  <a:lnTo>
                    <a:pt x="8" y="0"/>
                  </a:lnTo>
                  <a:lnTo>
                    <a:pt x="4" y="3"/>
                  </a:lnTo>
                  <a:lnTo>
                    <a:pt x="1" y="5"/>
                  </a:lnTo>
                  <a:lnTo>
                    <a:pt x="0" y="9"/>
                  </a:lnTo>
                  <a:lnTo>
                    <a:pt x="0" y="14"/>
                  </a:lnTo>
                  <a:lnTo>
                    <a:pt x="3" y="18"/>
                  </a:lnTo>
                  <a:lnTo>
                    <a:pt x="7" y="19"/>
                  </a:lnTo>
                  <a:lnTo>
                    <a:pt x="10" y="21"/>
                  </a:lnTo>
                  <a:lnTo>
                    <a:pt x="14" y="21"/>
                  </a:lnTo>
                  <a:lnTo>
                    <a:pt x="18" y="18"/>
                  </a:lnTo>
                  <a:lnTo>
                    <a:pt x="21" y="15"/>
                  </a:lnTo>
                  <a:lnTo>
                    <a:pt x="22" y="12"/>
                  </a:lnTo>
                  <a:lnTo>
                    <a:pt x="21" y="6"/>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4" name="Freeform 27"/>
            <p:cNvSpPr>
              <a:spLocks/>
            </p:cNvSpPr>
            <p:nvPr/>
          </p:nvSpPr>
          <p:spPr bwMode="auto">
            <a:xfrm>
              <a:off x="4293" y="2248"/>
              <a:ext cx="402" cy="311"/>
            </a:xfrm>
            <a:custGeom>
              <a:avLst/>
              <a:gdLst>
                <a:gd name="T0" fmla="*/ 392 w 402"/>
                <a:gd name="T1" fmla="*/ 311 h 311"/>
                <a:gd name="T2" fmla="*/ 397 w 402"/>
                <a:gd name="T3" fmla="*/ 309 h 311"/>
                <a:gd name="T4" fmla="*/ 402 w 402"/>
                <a:gd name="T5" fmla="*/ 304 h 311"/>
                <a:gd name="T6" fmla="*/ 401 w 402"/>
                <a:gd name="T7" fmla="*/ 296 h 311"/>
                <a:gd name="T8" fmla="*/ 393 w 402"/>
                <a:gd name="T9" fmla="*/ 289 h 311"/>
                <a:gd name="T10" fmla="*/ 383 w 402"/>
                <a:gd name="T11" fmla="*/ 281 h 311"/>
                <a:gd name="T12" fmla="*/ 370 w 402"/>
                <a:gd name="T13" fmla="*/ 273 h 311"/>
                <a:gd name="T14" fmla="*/ 357 w 402"/>
                <a:gd name="T15" fmla="*/ 265 h 311"/>
                <a:gd name="T16" fmla="*/ 341 w 402"/>
                <a:gd name="T17" fmla="*/ 255 h 311"/>
                <a:gd name="T18" fmla="*/ 323 w 402"/>
                <a:gd name="T19" fmla="*/ 242 h 311"/>
                <a:gd name="T20" fmla="*/ 305 w 402"/>
                <a:gd name="T21" fmla="*/ 229 h 311"/>
                <a:gd name="T22" fmla="*/ 289 w 402"/>
                <a:gd name="T23" fmla="*/ 216 h 311"/>
                <a:gd name="T24" fmla="*/ 271 w 402"/>
                <a:gd name="T25" fmla="*/ 202 h 311"/>
                <a:gd name="T26" fmla="*/ 248 w 402"/>
                <a:gd name="T27" fmla="*/ 189 h 311"/>
                <a:gd name="T28" fmla="*/ 227 w 402"/>
                <a:gd name="T29" fmla="*/ 180 h 311"/>
                <a:gd name="T30" fmla="*/ 214 w 402"/>
                <a:gd name="T31" fmla="*/ 173 h 311"/>
                <a:gd name="T32" fmla="*/ 203 w 402"/>
                <a:gd name="T33" fmla="*/ 160 h 311"/>
                <a:gd name="T34" fmla="*/ 184 w 402"/>
                <a:gd name="T35" fmla="*/ 134 h 311"/>
                <a:gd name="T36" fmla="*/ 160 w 402"/>
                <a:gd name="T37" fmla="*/ 103 h 311"/>
                <a:gd name="T38" fmla="*/ 127 w 402"/>
                <a:gd name="T39" fmla="*/ 71 h 311"/>
                <a:gd name="T40" fmla="*/ 103 w 402"/>
                <a:gd name="T41" fmla="*/ 46 h 311"/>
                <a:gd name="T42" fmla="*/ 83 w 402"/>
                <a:gd name="T43" fmla="*/ 22 h 311"/>
                <a:gd name="T44" fmla="*/ 56 w 402"/>
                <a:gd name="T45" fmla="*/ 2 h 311"/>
                <a:gd name="T46" fmla="*/ 23 w 402"/>
                <a:gd name="T47" fmla="*/ 3 h 311"/>
                <a:gd name="T48" fmla="*/ 2 w 402"/>
                <a:gd name="T49" fmla="*/ 27 h 311"/>
                <a:gd name="T50" fmla="*/ 6 w 402"/>
                <a:gd name="T51" fmla="*/ 59 h 311"/>
                <a:gd name="T52" fmla="*/ 29 w 402"/>
                <a:gd name="T53" fmla="*/ 84 h 311"/>
                <a:gd name="T54" fmla="*/ 52 w 402"/>
                <a:gd name="T55" fmla="*/ 107 h 311"/>
                <a:gd name="T56" fmla="*/ 78 w 402"/>
                <a:gd name="T57" fmla="*/ 133 h 311"/>
                <a:gd name="T58" fmla="*/ 98 w 402"/>
                <a:gd name="T59" fmla="*/ 154 h 311"/>
                <a:gd name="T60" fmla="*/ 112 w 402"/>
                <a:gd name="T61" fmla="*/ 167 h 311"/>
                <a:gd name="T62" fmla="*/ 131 w 402"/>
                <a:gd name="T63" fmla="*/ 182 h 311"/>
                <a:gd name="T64" fmla="*/ 152 w 402"/>
                <a:gd name="T65" fmla="*/ 199 h 311"/>
                <a:gd name="T66" fmla="*/ 169 w 402"/>
                <a:gd name="T67" fmla="*/ 212 h 311"/>
                <a:gd name="T68" fmla="*/ 181 w 402"/>
                <a:gd name="T69" fmla="*/ 221 h 311"/>
                <a:gd name="T70" fmla="*/ 197 w 402"/>
                <a:gd name="T71" fmla="*/ 233 h 311"/>
                <a:gd name="T72" fmla="*/ 214 w 402"/>
                <a:gd name="T73" fmla="*/ 242 h 311"/>
                <a:gd name="T74" fmla="*/ 231 w 402"/>
                <a:gd name="T75" fmla="*/ 251 h 311"/>
                <a:gd name="T76" fmla="*/ 253 w 402"/>
                <a:gd name="T77" fmla="*/ 261 h 311"/>
                <a:gd name="T78" fmla="*/ 276 w 402"/>
                <a:gd name="T79" fmla="*/ 273 h 311"/>
                <a:gd name="T80" fmla="*/ 298 w 402"/>
                <a:gd name="T81" fmla="*/ 285 h 311"/>
                <a:gd name="T82" fmla="*/ 326 w 402"/>
                <a:gd name="T83" fmla="*/ 295 h 311"/>
                <a:gd name="T84" fmla="*/ 353 w 402"/>
                <a:gd name="T85" fmla="*/ 305 h 311"/>
                <a:gd name="T86" fmla="*/ 379 w 402"/>
                <a:gd name="T87" fmla="*/ 311 h 3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2"/>
                <a:gd name="T133" fmla="*/ 0 h 311"/>
                <a:gd name="T134" fmla="*/ 402 w 402"/>
                <a:gd name="T135" fmla="*/ 311 h 3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2" h="311">
                  <a:moveTo>
                    <a:pt x="389" y="311"/>
                  </a:moveTo>
                  <a:lnTo>
                    <a:pt x="392" y="311"/>
                  </a:lnTo>
                  <a:lnTo>
                    <a:pt x="394" y="311"/>
                  </a:lnTo>
                  <a:lnTo>
                    <a:pt x="397" y="309"/>
                  </a:lnTo>
                  <a:lnTo>
                    <a:pt x="399" y="308"/>
                  </a:lnTo>
                  <a:lnTo>
                    <a:pt x="402" y="304"/>
                  </a:lnTo>
                  <a:lnTo>
                    <a:pt x="402" y="300"/>
                  </a:lnTo>
                  <a:lnTo>
                    <a:pt x="401" y="296"/>
                  </a:lnTo>
                  <a:lnTo>
                    <a:pt x="398" y="293"/>
                  </a:lnTo>
                  <a:lnTo>
                    <a:pt x="393" y="289"/>
                  </a:lnTo>
                  <a:lnTo>
                    <a:pt x="388" y="285"/>
                  </a:lnTo>
                  <a:lnTo>
                    <a:pt x="383" y="281"/>
                  </a:lnTo>
                  <a:lnTo>
                    <a:pt x="376" y="277"/>
                  </a:lnTo>
                  <a:lnTo>
                    <a:pt x="370" y="273"/>
                  </a:lnTo>
                  <a:lnTo>
                    <a:pt x="363" y="269"/>
                  </a:lnTo>
                  <a:lnTo>
                    <a:pt x="357" y="265"/>
                  </a:lnTo>
                  <a:lnTo>
                    <a:pt x="349" y="260"/>
                  </a:lnTo>
                  <a:lnTo>
                    <a:pt x="341" y="255"/>
                  </a:lnTo>
                  <a:lnTo>
                    <a:pt x="332" y="248"/>
                  </a:lnTo>
                  <a:lnTo>
                    <a:pt x="323" y="242"/>
                  </a:lnTo>
                  <a:lnTo>
                    <a:pt x="314" y="235"/>
                  </a:lnTo>
                  <a:lnTo>
                    <a:pt x="305" y="229"/>
                  </a:lnTo>
                  <a:lnTo>
                    <a:pt x="297" y="223"/>
                  </a:lnTo>
                  <a:lnTo>
                    <a:pt x="289" y="216"/>
                  </a:lnTo>
                  <a:lnTo>
                    <a:pt x="283" y="211"/>
                  </a:lnTo>
                  <a:lnTo>
                    <a:pt x="271" y="202"/>
                  </a:lnTo>
                  <a:lnTo>
                    <a:pt x="260" y="195"/>
                  </a:lnTo>
                  <a:lnTo>
                    <a:pt x="248" y="189"/>
                  </a:lnTo>
                  <a:lnTo>
                    <a:pt x="238" y="184"/>
                  </a:lnTo>
                  <a:lnTo>
                    <a:pt x="227" y="180"/>
                  </a:lnTo>
                  <a:lnTo>
                    <a:pt x="219" y="177"/>
                  </a:lnTo>
                  <a:lnTo>
                    <a:pt x="214" y="173"/>
                  </a:lnTo>
                  <a:lnTo>
                    <a:pt x="210" y="171"/>
                  </a:lnTo>
                  <a:lnTo>
                    <a:pt x="203" y="160"/>
                  </a:lnTo>
                  <a:lnTo>
                    <a:pt x="195" y="147"/>
                  </a:lnTo>
                  <a:lnTo>
                    <a:pt x="184" y="134"/>
                  </a:lnTo>
                  <a:lnTo>
                    <a:pt x="173" y="119"/>
                  </a:lnTo>
                  <a:lnTo>
                    <a:pt x="160" y="103"/>
                  </a:lnTo>
                  <a:lnTo>
                    <a:pt x="144" y="88"/>
                  </a:lnTo>
                  <a:lnTo>
                    <a:pt x="127" y="71"/>
                  </a:lnTo>
                  <a:lnTo>
                    <a:pt x="109" y="54"/>
                  </a:lnTo>
                  <a:lnTo>
                    <a:pt x="103" y="46"/>
                  </a:lnTo>
                  <a:lnTo>
                    <a:pt x="92" y="35"/>
                  </a:lnTo>
                  <a:lnTo>
                    <a:pt x="83" y="22"/>
                  </a:lnTo>
                  <a:lnTo>
                    <a:pt x="76" y="14"/>
                  </a:lnTo>
                  <a:lnTo>
                    <a:pt x="56" y="2"/>
                  </a:lnTo>
                  <a:lnTo>
                    <a:pt x="38" y="0"/>
                  </a:lnTo>
                  <a:lnTo>
                    <a:pt x="23" y="3"/>
                  </a:lnTo>
                  <a:lnTo>
                    <a:pt x="11" y="13"/>
                  </a:lnTo>
                  <a:lnTo>
                    <a:pt x="2" y="27"/>
                  </a:lnTo>
                  <a:lnTo>
                    <a:pt x="0" y="42"/>
                  </a:lnTo>
                  <a:lnTo>
                    <a:pt x="6" y="59"/>
                  </a:lnTo>
                  <a:lnTo>
                    <a:pt x="19" y="75"/>
                  </a:lnTo>
                  <a:lnTo>
                    <a:pt x="29" y="84"/>
                  </a:lnTo>
                  <a:lnTo>
                    <a:pt x="41" y="96"/>
                  </a:lnTo>
                  <a:lnTo>
                    <a:pt x="52" y="107"/>
                  </a:lnTo>
                  <a:lnTo>
                    <a:pt x="65" y="120"/>
                  </a:lnTo>
                  <a:lnTo>
                    <a:pt x="78" y="133"/>
                  </a:lnTo>
                  <a:lnTo>
                    <a:pt x="89" y="145"/>
                  </a:lnTo>
                  <a:lnTo>
                    <a:pt x="98" y="154"/>
                  </a:lnTo>
                  <a:lnTo>
                    <a:pt x="105" y="160"/>
                  </a:lnTo>
                  <a:lnTo>
                    <a:pt x="112" y="167"/>
                  </a:lnTo>
                  <a:lnTo>
                    <a:pt x="121" y="173"/>
                  </a:lnTo>
                  <a:lnTo>
                    <a:pt x="131" y="182"/>
                  </a:lnTo>
                  <a:lnTo>
                    <a:pt x="142" y="190"/>
                  </a:lnTo>
                  <a:lnTo>
                    <a:pt x="152" y="199"/>
                  </a:lnTo>
                  <a:lnTo>
                    <a:pt x="162" y="207"/>
                  </a:lnTo>
                  <a:lnTo>
                    <a:pt x="169" y="212"/>
                  </a:lnTo>
                  <a:lnTo>
                    <a:pt x="174" y="216"/>
                  </a:lnTo>
                  <a:lnTo>
                    <a:pt x="181" y="221"/>
                  </a:lnTo>
                  <a:lnTo>
                    <a:pt x="190" y="226"/>
                  </a:lnTo>
                  <a:lnTo>
                    <a:pt x="197" y="233"/>
                  </a:lnTo>
                  <a:lnTo>
                    <a:pt x="208" y="238"/>
                  </a:lnTo>
                  <a:lnTo>
                    <a:pt x="214" y="242"/>
                  </a:lnTo>
                  <a:lnTo>
                    <a:pt x="222" y="246"/>
                  </a:lnTo>
                  <a:lnTo>
                    <a:pt x="231" y="251"/>
                  </a:lnTo>
                  <a:lnTo>
                    <a:pt x="241" y="256"/>
                  </a:lnTo>
                  <a:lnTo>
                    <a:pt x="253" y="261"/>
                  </a:lnTo>
                  <a:lnTo>
                    <a:pt x="265" y="268"/>
                  </a:lnTo>
                  <a:lnTo>
                    <a:pt x="276" y="273"/>
                  </a:lnTo>
                  <a:lnTo>
                    <a:pt x="287" y="278"/>
                  </a:lnTo>
                  <a:lnTo>
                    <a:pt x="298" y="285"/>
                  </a:lnTo>
                  <a:lnTo>
                    <a:pt x="311" y="290"/>
                  </a:lnTo>
                  <a:lnTo>
                    <a:pt x="326" y="295"/>
                  </a:lnTo>
                  <a:lnTo>
                    <a:pt x="339" y="300"/>
                  </a:lnTo>
                  <a:lnTo>
                    <a:pt x="353" y="305"/>
                  </a:lnTo>
                  <a:lnTo>
                    <a:pt x="366" y="308"/>
                  </a:lnTo>
                  <a:lnTo>
                    <a:pt x="379" y="311"/>
                  </a:lnTo>
                  <a:lnTo>
                    <a:pt x="389" y="31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5" name="Freeform 28"/>
            <p:cNvSpPr>
              <a:spLocks/>
            </p:cNvSpPr>
            <p:nvPr/>
          </p:nvSpPr>
          <p:spPr bwMode="auto">
            <a:xfrm>
              <a:off x="4673" y="2538"/>
              <a:ext cx="22" cy="21"/>
            </a:xfrm>
            <a:custGeom>
              <a:avLst/>
              <a:gdLst>
                <a:gd name="T0" fmla="*/ 19 w 22"/>
                <a:gd name="T1" fmla="*/ 18 h 21"/>
                <a:gd name="T2" fmla="*/ 22 w 22"/>
                <a:gd name="T3" fmla="*/ 14 h 21"/>
                <a:gd name="T4" fmla="*/ 22 w 22"/>
                <a:gd name="T5" fmla="*/ 10 h 21"/>
                <a:gd name="T6" fmla="*/ 21 w 22"/>
                <a:gd name="T7" fmla="*/ 6 h 21"/>
                <a:gd name="T8" fmla="*/ 18 w 22"/>
                <a:gd name="T9" fmla="*/ 3 h 21"/>
                <a:gd name="T10" fmla="*/ 14 w 22"/>
                <a:gd name="T11" fmla="*/ 0 h 21"/>
                <a:gd name="T12" fmla="*/ 10 w 22"/>
                <a:gd name="T13" fmla="*/ 0 h 21"/>
                <a:gd name="T14" fmla="*/ 7 w 22"/>
                <a:gd name="T15" fmla="*/ 1 h 21"/>
                <a:gd name="T16" fmla="*/ 3 w 22"/>
                <a:gd name="T17" fmla="*/ 4 h 21"/>
                <a:gd name="T18" fmla="*/ 0 w 22"/>
                <a:gd name="T19" fmla="*/ 8 h 21"/>
                <a:gd name="T20" fmla="*/ 0 w 22"/>
                <a:gd name="T21" fmla="*/ 10 h 21"/>
                <a:gd name="T22" fmla="*/ 1 w 22"/>
                <a:gd name="T23" fmla="*/ 14 h 21"/>
                <a:gd name="T24" fmla="*/ 4 w 22"/>
                <a:gd name="T25" fmla="*/ 18 h 21"/>
                <a:gd name="T26" fmla="*/ 8 w 22"/>
                <a:gd name="T27" fmla="*/ 21 h 21"/>
                <a:gd name="T28" fmla="*/ 12 w 22"/>
                <a:gd name="T29" fmla="*/ 21 h 21"/>
                <a:gd name="T30" fmla="*/ 16 w 22"/>
                <a:gd name="T31" fmla="*/ 21 h 21"/>
                <a:gd name="T32" fmla="*/ 19 w 22"/>
                <a:gd name="T33" fmla="*/ 18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1"/>
                <a:gd name="T53" fmla="*/ 22 w 2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1">
                  <a:moveTo>
                    <a:pt x="19" y="18"/>
                  </a:moveTo>
                  <a:lnTo>
                    <a:pt x="22" y="14"/>
                  </a:lnTo>
                  <a:lnTo>
                    <a:pt x="22" y="10"/>
                  </a:lnTo>
                  <a:lnTo>
                    <a:pt x="21" y="6"/>
                  </a:lnTo>
                  <a:lnTo>
                    <a:pt x="18" y="3"/>
                  </a:lnTo>
                  <a:lnTo>
                    <a:pt x="14" y="0"/>
                  </a:lnTo>
                  <a:lnTo>
                    <a:pt x="10" y="0"/>
                  </a:lnTo>
                  <a:lnTo>
                    <a:pt x="7" y="1"/>
                  </a:lnTo>
                  <a:lnTo>
                    <a:pt x="3" y="4"/>
                  </a:lnTo>
                  <a:lnTo>
                    <a:pt x="0" y="8"/>
                  </a:lnTo>
                  <a:lnTo>
                    <a:pt x="0" y="10"/>
                  </a:lnTo>
                  <a:lnTo>
                    <a:pt x="1" y="14"/>
                  </a:lnTo>
                  <a:lnTo>
                    <a:pt x="4" y="18"/>
                  </a:lnTo>
                  <a:lnTo>
                    <a:pt x="8" y="21"/>
                  </a:lnTo>
                  <a:lnTo>
                    <a:pt x="12" y="21"/>
                  </a:lnTo>
                  <a:lnTo>
                    <a:pt x="16" y="21"/>
                  </a:lnTo>
                  <a:lnTo>
                    <a:pt x="19" y="18"/>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6" name="Freeform 29"/>
            <p:cNvSpPr>
              <a:spLocks/>
            </p:cNvSpPr>
            <p:nvPr/>
          </p:nvSpPr>
          <p:spPr bwMode="auto">
            <a:xfrm>
              <a:off x="4328" y="2285"/>
              <a:ext cx="21" cy="22"/>
            </a:xfrm>
            <a:custGeom>
              <a:avLst/>
              <a:gdLst>
                <a:gd name="T0" fmla="*/ 19 w 21"/>
                <a:gd name="T1" fmla="*/ 18 h 22"/>
                <a:gd name="T2" fmla="*/ 21 w 21"/>
                <a:gd name="T3" fmla="*/ 14 h 22"/>
                <a:gd name="T4" fmla="*/ 21 w 21"/>
                <a:gd name="T5" fmla="*/ 11 h 22"/>
                <a:gd name="T6" fmla="*/ 20 w 21"/>
                <a:gd name="T7" fmla="*/ 7 h 22"/>
                <a:gd name="T8" fmla="*/ 17 w 21"/>
                <a:gd name="T9" fmla="*/ 3 h 22"/>
                <a:gd name="T10" fmla="*/ 13 w 21"/>
                <a:gd name="T11" fmla="*/ 0 h 22"/>
                <a:gd name="T12" fmla="*/ 11 w 21"/>
                <a:gd name="T13" fmla="*/ 0 h 22"/>
                <a:gd name="T14" fmla="*/ 7 w 21"/>
                <a:gd name="T15" fmla="*/ 1 h 22"/>
                <a:gd name="T16" fmla="*/ 3 w 21"/>
                <a:gd name="T17" fmla="*/ 4 h 22"/>
                <a:gd name="T18" fmla="*/ 0 w 21"/>
                <a:gd name="T19" fmla="*/ 8 h 22"/>
                <a:gd name="T20" fmla="*/ 0 w 21"/>
                <a:gd name="T21" fmla="*/ 12 h 22"/>
                <a:gd name="T22" fmla="*/ 0 w 21"/>
                <a:gd name="T23" fmla="*/ 16 h 22"/>
                <a:gd name="T24" fmla="*/ 3 w 21"/>
                <a:gd name="T25" fmla="*/ 20 h 22"/>
                <a:gd name="T26" fmla="*/ 7 w 21"/>
                <a:gd name="T27" fmla="*/ 22 h 22"/>
                <a:gd name="T28" fmla="*/ 11 w 21"/>
                <a:gd name="T29" fmla="*/ 22 h 22"/>
                <a:gd name="T30" fmla="*/ 15 w 21"/>
                <a:gd name="T31" fmla="*/ 21 h 22"/>
                <a:gd name="T32" fmla="*/ 19 w 21"/>
                <a:gd name="T33" fmla="*/ 18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19" y="18"/>
                  </a:moveTo>
                  <a:lnTo>
                    <a:pt x="21" y="14"/>
                  </a:lnTo>
                  <a:lnTo>
                    <a:pt x="21" y="11"/>
                  </a:lnTo>
                  <a:lnTo>
                    <a:pt x="20" y="7"/>
                  </a:lnTo>
                  <a:lnTo>
                    <a:pt x="17" y="3"/>
                  </a:lnTo>
                  <a:lnTo>
                    <a:pt x="13" y="0"/>
                  </a:lnTo>
                  <a:lnTo>
                    <a:pt x="11" y="0"/>
                  </a:lnTo>
                  <a:lnTo>
                    <a:pt x="7" y="1"/>
                  </a:lnTo>
                  <a:lnTo>
                    <a:pt x="3" y="4"/>
                  </a:lnTo>
                  <a:lnTo>
                    <a:pt x="0" y="8"/>
                  </a:lnTo>
                  <a:lnTo>
                    <a:pt x="0" y="12"/>
                  </a:lnTo>
                  <a:lnTo>
                    <a:pt x="0" y="16"/>
                  </a:lnTo>
                  <a:lnTo>
                    <a:pt x="3" y="20"/>
                  </a:lnTo>
                  <a:lnTo>
                    <a:pt x="7" y="22"/>
                  </a:lnTo>
                  <a:lnTo>
                    <a:pt x="11" y="22"/>
                  </a:lnTo>
                  <a:lnTo>
                    <a:pt x="15" y="21"/>
                  </a:lnTo>
                  <a:lnTo>
                    <a:pt x="19" y="18"/>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7" name="Freeform 30"/>
            <p:cNvSpPr>
              <a:spLocks/>
            </p:cNvSpPr>
            <p:nvPr/>
          </p:nvSpPr>
          <p:spPr bwMode="auto">
            <a:xfrm>
              <a:off x="4288" y="2244"/>
              <a:ext cx="218" cy="233"/>
            </a:xfrm>
            <a:custGeom>
              <a:avLst/>
              <a:gdLst>
                <a:gd name="T0" fmla="*/ 56 w 218"/>
                <a:gd name="T1" fmla="*/ 1 h 233"/>
                <a:gd name="T2" fmla="*/ 62 w 218"/>
                <a:gd name="T3" fmla="*/ 2 h 233"/>
                <a:gd name="T4" fmla="*/ 69 w 218"/>
                <a:gd name="T5" fmla="*/ 4 h 233"/>
                <a:gd name="T6" fmla="*/ 77 w 218"/>
                <a:gd name="T7" fmla="*/ 7 h 233"/>
                <a:gd name="T8" fmla="*/ 83 w 218"/>
                <a:gd name="T9" fmla="*/ 11 h 233"/>
                <a:gd name="T10" fmla="*/ 91 w 218"/>
                <a:gd name="T11" fmla="*/ 17 h 233"/>
                <a:gd name="T12" fmla="*/ 99 w 218"/>
                <a:gd name="T13" fmla="*/ 24 h 233"/>
                <a:gd name="T14" fmla="*/ 107 w 218"/>
                <a:gd name="T15" fmla="*/ 32 h 233"/>
                <a:gd name="T16" fmla="*/ 114 w 218"/>
                <a:gd name="T17" fmla="*/ 42 h 233"/>
                <a:gd name="T18" fmla="*/ 122 w 218"/>
                <a:gd name="T19" fmla="*/ 53 h 233"/>
                <a:gd name="T20" fmla="*/ 130 w 218"/>
                <a:gd name="T21" fmla="*/ 63 h 233"/>
                <a:gd name="T22" fmla="*/ 138 w 218"/>
                <a:gd name="T23" fmla="*/ 72 h 233"/>
                <a:gd name="T24" fmla="*/ 144 w 218"/>
                <a:gd name="T25" fmla="*/ 80 h 233"/>
                <a:gd name="T26" fmla="*/ 151 w 218"/>
                <a:gd name="T27" fmla="*/ 87 h 233"/>
                <a:gd name="T28" fmla="*/ 156 w 218"/>
                <a:gd name="T29" fmla="*/ 93 h 233"/>
                <a:gd name="T30" fmla="*/ 160 w 218"/>
                <a:gd name="T31" fmla="*/ 98 h 233"/>
                <a:gd name="T32" fmla="*/ 162 w 218"/>
                <a:gd name="T33" fmla="*/ 101 h 233"/>
                <a:gd name="T34" fmla="*/ 169 w 218"/>
                <a:gd name="T35" fmla="*/ 109 h 233"/>
                <a:gd name="T36" fmla="*/ 179 w 218"/>
                <a:gd name="T37" fmla="*/ 119 h 233"/>
                <a:gd name="T38" fmla="*/ 188 w 218"/>
                <a:gd name="T39" fmla="*/ 131 h 233"/>
                <a:gd name="T40" fmla="*/ 195 w 218"/>
                <a:gd name="T41" fmla="*/ 141 h 233"/>
                <a:gd name="T42" fmla="*/ 199 w 218"/>
                <a:gd name="T43" fmla="*/ 147 h 233"/>
                <a:gd name="T44" fmla="*/ 204 w 218"/>
                <a:gd name="T45" fmla="*/ 153 h 233"/>
                <a:gd name="T46" fmla="*/ 210 w 218"/>
                <a:gd name="T47" fmla="*/ 157 h 233"/>
                <a:gd name="T48" fmla="*/ 215 w 218"/>
                <a:gd name="T49" fmla="*/ 159 h 233"/>
                <a:gd name="T50" fmla="*/ 218 w 218"/>
                <a:gd name="T51" fmla="*/ 166 h 233"/>
                <a:gd name="T52" fmla="*/ 213 w 218"/>
                <a:gd name="T53" fmla="*/ 176 h 233"/>
                <a:gd name="T54" fmla="*/ 204 w 218"/>
                <a:gd name="T55" fmla="*/ 190 h 233"/>
                <a:gd name="T56" fmla="*/ 195 w 218"/>
                <a:gd name="T57" fmla="*/ 202 h 233"/>
                <a:gd name="T58" fmla="*/ 187 w 218"/>
                <a:gd name="T59" fmla="*/ 210 h 233"/>
                <a:gd name="T60" fmla="*/ 180 w 218"/>
                <a:gd name="T61" fmla="*/ 217 h 233"/>
                <a:gd name="T62" fmla="*/ 174 w 218"/>
                <a:gd name="T63" fmla="*/ 224 h 233"/>
                <a:gd name="T64" fmla="*/ 162 w 218"/>
                <a:gd name="T65" fmla="*/ 233 h 233"/>
                <a:gd name="T66" fmla="*/ 148 w 218"/>
                <a:gd name="T67" fmla="*/ 221 h 233"/>
                <a:gd name="T68" fmla="*/ 134 w 218"/>
                <a:gd name="T69" fmla="*/ 211 h 233"/>
                <a:gd name="T70" fmla="*/ 122 w 218"/>
                <a:gd name="T71" fmla="*/ 201 h 233"/>
                <a:gd name="T72" fmla="*/ 110 w 218"/>
                <a:gd name="T73" fmla="*/ 190 h 233"/>
                <a:gd name="T74" fmla="*/ 101 w 218"/>
                <a:gd name="T75" fmla="*/ 181 h 233"/>
                <a:gd name="T76" fmla="*/ 94 w 218"/>
                <a:gd name="T77" fmla="*/ 173 h 233"/>
                <a:gd name="T78" fmla="*/ 87 w 218"/>
                <a:gd name="T79" fmla="*/ 167 h 233"/>
                <a:gd name="T80" fmla="*/ 82 w 218"/>
                <a:gd name="T81" fmla="*/ 160 h 233"/>
                <a:gd name="T82" fmla="*/ 75 w 218"/>
                <a:gd name="T83" fmla="*/ 154 h 233"/>
                <a:gd name="T84" fmla="*/ 64 w 218"/>
                <a:gd name="T85" fmla="*/ 144 h 233"/>
                <a:gd name="T86" fmla="*/ 50 w 218"/>
                <a:gd name="T87" fmla="*/ 131 h 233"/>
                <a:gd name="T88" fmla="*/ 34 w 218"/>
                <a:gd name="T89" fmla="*/ 115 h 233"/>
                <a:gd name="T90" fmla="*/ 20 w 218"/>
                <a:gd name="T91" fmla="*/ 97 h 233"/>
                <a:gd name="T92" fmla="*/ 8 w 218"/>
                <a:gd name="T93" fmla="*/ 79 h 233"/>
                <a:gd name="T94" fmla="*/ 2 w 218"/>
                <a:gd name="T95" fmla="*/ 58 h 233"/>
                <a:gd name="T96" fmla="*/ 0 w 218"/>
                <a:gd name="T97" fmla="*/ 37 h 233"/>
                <a:gd name="T98" fmla="*/ 3 w 218"/>
                <a:gd name="T99" fmla="*/ 26 h 233"/>
                <a:gd name="T100" fmla="*/ 7 w 218"/>
                <a:gd name="T101" fmla="*/ 18 h 233"/>
                <a:gd name="T102" fmla="*/ 12 w 218"/>
                <a:gd name="T103" fmla="*/ 10 h 233"/>
                <a:gd name="T104" fmla="*/ 18 w 218"/>
                <a:gd name="T105" fmla="*/ 5 h 233"/>
                <a:gd name="T106" fmla="*/ 26 w 218"/>
                <a:gd name="T107" fmla="*/ 2 h 233"/>
                <a:gd name="T108" fmla="*/ 35 w 218"/>
                <a:gd name="T109" fmla="*/ 1 h 233"/>
                <a:gd name="T110" fmla="*/ 44 w 218"/>
                <a:gd name="T111" fmla="*/ 0 h 233"/>
                <a:gd name="T112" fmla="*/ 56 w 218"/>
                <a:gd name="T113" fmla="*/ 1 h 2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8"/>
                <a:gd name="T172" fmla="*/ 0 h 233"/>
                <a:gd name="T173" fmla="*/ 218 w 218"/>
                <a:gd name="T174" fmla="*/ 233 h 2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8" h="233">
                  <a:moveTo>
                    <a:pt x="56" y="1"/>
                  </a:moveTo>
                  <a:lnTo>
                    <a:pt x="62" y="2"/>
                  </a:lnTo>
                  <a:lnTo>
                    <a:pt x="69" y="4"/>
                  </a:lnTo>
                  <a:lnTo>
                    <a:pt x="77" y="7"/>
                  </a:lnTo>
                  <a:lnTo>
                    <a:pt x="83" y="11"/>
                  </a:lnTo>
                  <a:lnTo>
                    <a:pt x="91" y="17"/>
                  </a:lnTo>
                  <a:lnTo>
                    <a:pt x="99" y="24"/>
                  </a:lnTo>
                  <a:lnTo>
                    <a:pt x="107" y="32"/>
                  </a:lnTo>
                  <a:lnTo>
                    <a:pt x="114" y="42"/>
                  </a:lnTo>
                  <a:lnTo>
                    <a:pt x="122" y="53"/>
                  </a:lnTo>
                  <a:lnTo>
                    <a:pt x="130" y="63"/>
                  </a:lnTo>
                  <a:lnTo>
                    <a:pt x="138" y="72"/>
                  </a:lnTo>
                  <a:lnTo>
                    <a:pt x="144" y="80"/>
                  </a:lnTo>
                  <a:lnTo>
                    <a:pt x="151" y="87"/>
                  </a:lnTo>
                  <a:lnTo>
                    <a:pt x="156" y="93"/>
                  </a:lnTo>
                  <a:lnTo>
                    <a:pt x="160" y="98"/>
                  </a:lnTo>
                  <a:lnTo>
                    <a:pt x="162" y="101"/>
                  </a:lnTo>
                  <a:lnTo>
                    <a:pt x="169" y="109"/>
                  </a:lnTo>
                  <a:lnTo>
                    <a:pt x="179" y="119"/>
                  </a:lnTo>
                  <a:lnTo>
                    <a:pt x="188" y="131"/>
                  </a:lnTo>
                  <a:lnTo>
                    <a:pt x="195" y="141"/>
                  </a:lnTo>
                  <a:lnTo>
                    <a:pt x="199" y="147"/>
                  </a:lnTo>
                  <a:lnTo>
                    <a:pt x="204" y="153"/>
                  </a:lnTo>
                  <a:lnTo>
                    <a:pt x="210" y="157"/>
                  </a:lnTo>
                  <a:lnTo>
                    <a:pt x="215" y="159"/>
                  </a:lnTo>
                  <a:lnTo>
                    <a:pt x="218" y="166"/>
                  </a:lnTo>
                  <a:lnTo>
                    <a:pt x="213" y="176"/>
                  </a:lnTo>
                  <a:lnTo>
                    <a:pt x="204" y="190"/>
                  </a:lnTo>
                  <a:lnTo>
                    <a:pt x="195" y="202"/>
                  </a:lnTo>
                  <a:lnTo>
                    <a:pt x="187" y="210"/>
                  </a:lnTo>
                  <a:lnTo>
                    <a:pt x="180" y="217"/>
                  </a:lnTo>
                  <a:lnTo>
                    <a:pt x="174" y="224"/>
                  </a:lnTo>
                  <a:lnTo>
                    <a:pt x="162" y="233"/>
                  </a:lnTo>
                  <a:lnTo>
                    <a:pt x="148" y="221"/>
                  </a:lnTo>
                  <a:lnTo>
                    <a:pt x="134" y="211"/>
                  </a:lnTo>
                  <a:lnTo>
                    <a:pt x="122" y="201"/>
                  </a:lnTo>
                  <a:lnTo>
                    <a:pt x="110" y="190"/>
                  </a:lnTo>
                  <a:lnTo>
                    <a:pt x="101" y="181"/>
                  </a:lnTo>
                  <a:lnTo>
                    <a:pt x="94" y="173"/>
                  </a:lnTo>
                  <a:lnTo>
                    <a:pt x="87" y="167"/>
                  </a:lnTo>
                  <a:lnTo>
                    <a:pt x="82" y="160"/>
                  </a:lnTo>
                  <a:lnTo>
                    <a:pt x="75" y="154"/>
                  </a:lnTo>
                  <a:lnTo>
                    <a:pt x="64" y="144"/>
                  </a:lnTo>
                  <a:lnTo>
                    <a:pt x="50" y="131"/>
                  </a:lnTo>
                  <a:lnTo>
                    <a:pt x="34" y="115"/>
                  </a:lnTo>
                  <a:lnTo>
                    <a:pt x="20" y="97"/>
                  </a:lnTo>
                  <a:lnTo>
                    <a:pt x="8" y="79"/>
                  </a:lnTo>
                  <a:lnTo>
                    <a:pt x="2" y="58"/>
                  </a:lnTo>
                  <a:lnTo>
                    <a:pt x="0" y="37"/>
                  </a:lnTo>
                  <a:lnTo>
                    <a:pt x="3" y="26"/>
                  </a:lnTo>
                  <a:lnTo>
                    <a:pt x="7" y="18"/>
                  </a:lnTo>
                  <a:lnTo>
                    <a:pt x="12" y="10"/>
                  </a:lnTo>
                  <a:lnTo>
                    <a:pt x="18" y="5"/>
                  </a:lnTo>
                  <a:lnTo>
                    <a:pt x="26" y="2"/>
                  </a:lnTo>
                  <a:lnTo>
                    <a:pt x="35" y="1"/>
                  </a:lnTo>
                  <a:lnTo>
                    <a:pt x="44" y="0"/>
                  </a:lnTo>
                  <a:lnTo>
                    <a:pt x="56" y="1"/>
                  </a:lnTo>
                  <a:close/>
                </a:path>
              </a:pathLst>
            </a:custGeom>
            <a:solidFill>
              <a:srgbClr val="389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8" name="Freeform 31"/>
            <p:cNvSpPr>
              <a:spLocks/>
            </p:cNvSpPr>
            <p:nvPr/>
          </p:nvSpPr>
          <p:spPr bwMode="auto">
            <a:xfrm>
              <a:off x="4306" y="1977"/>
              <a:ext cx="142" cy="278"/>
            </a:xfrm>
            <a:custGeom>
              <a:avLst/>
              <a:gdLst>
                <a:gd name="T0" fmla="*/ 43 w 142"/>
                <a:gd name="T1" fmla="*/ 5 h 278"/>
                <a:gd name="T2" fmla="*/ 70 w 142"/>
                <a:gd name="T3" fmla="*/ 0 h 278"/>
                <a:gd name="T4" fmla="*/ 95 w 142"/>
                <a:gd name="T5" fmla="*/ 9 h 278"/>
                <a:gd name="T6" fmla="*/ 117 w 142"/>
                <a:gd name="T7" fmla="*/ 28 h 278"/>
                <a:gd name="T8" fmla="*/ 130 w 142"/>
                <a:gd name="T9" fmla="*/ 52 h 278"/>
                <a:gd name="T10" fmla="*/ 135 w 142"/>
                <a:gd name="T11" fmla="*/ 67 h 278"/>
                <a:gd name="T12" fmla="*/ 136 w 142"/>
                <a:gd name="T13" fmla="*/ 76 h 278"/>
                <a:gd name="T14" fmla="*/ 140 w 142"/>
                <a:gd name="T15" fmla="*/ 87 h 278"/>
                <a:gd name="T16" fmla="*/ 142 w 142"/>
                <a:gd name="T17" fmla="*/ 96 h 278"/>
                <a:gd name="T18" fmla="*/ 140 w 142"/>
                <a:gd name="T19" fmla="*/ 105 h 278"/>
                <a:gd name="T20" fmla="*/ 138 w 142"/>
                <a:gd name="T21" fmla="*/ 110 h 278"/>
                <a:gd name="T22" fmla="*/ 138 w 142"/>
                <a:gd name="T23" fmla="*/ 114 h 278"/>
                <a:gd name="T24" fmla="*/ 139 w 142"/>
                <a:gd name="T25" fmla="*/ 120 h 278"/>
                <a:gd name="T26" fmla="*/ 142 w 142"/>
                <a:gd name="T27" fmla="*/ 133 h 278"/>
                <a:gd name="T28" fmla="*/ 136 w 142"/>
                <a:gd name="T29" fmla="*/ 151 h 278"/>
                <a:gd name="T30" fmla="*/ 130 w 142"/>
                <a:gd name="T31" fmla="*/ 171 h 278"/>
                <a:gd name="T32" fmla="*/ 126 w 142"/>
                <a:gd name="T33" fmla="*/ 181 h 278"/>
                <a:gd name="T34" fmla="*/ 122 w 142"/>
                <a:gd name="T35" fmla="*/ 189 h 278"/>
                <a:gd name="T36" fmla="*/ 120 w 142"/>
                <a:gd name="T37" fmla="*/ 197 h 278"/>
                <a:gd name="T38" fmla="*/ 107 w 142"/>
                <a:gd name="T39" fmla="*/ 208 h 278"/>
                <a:gd name="T40" fmla="*/ 91 w 142"/>
                <a:gd name="T41" fmla="*/ 217 h 278"/>
                <a:gd name="T42" fmla="*/ 85 w 142"/>
                <a:gd name="T43" fmla="*/ 236 h 278"/>
                <a:gd name="T44" fmla="*/ 76 w 142"/>
                <a:gd name="T45" fmla="*/ 255 h 278"/>
                <a:gd name="T46" fmla="*/ 63 w 142"/>
                <a:gd name="T47" fmla="*/ 271 h 278"/>
                <a:gd name="T48" fmla="*/ 48 w 142"/>
                <a:gd name="T49" fmla="*/ 277 h 278"/>
                <a:gd name="T50" fmla="*/ 35 w 142"/>
                <a:gd name="T51" fmla="*/ 277 h 278"/>
                <a:gd name="T52" fmla="*/ 24 w 142"/>
                <a:gd name="T53" fmla="*/ 271 h 278"/>
                <a:gd name="T54" fmla="*/ 16 w 142"/>
                <a:gd name="T55" fmla="*/ 259 h 278"/>
                <a:gd name="T56" fmla="*/ 16 w 142"/>
                <a:gd name="T57" fmla="*/ 234 h 278"/>
                <a:gd name="T58" fmla="*/ 22 w 142"/>
                <a:gd name="T59" fmla="*/ 199 h 278"/>
                <a:gd name="T60" fmla="*/ 17 w 142"/>
                <a:gd name="T61" fmla="*/ 164 h 278"/>
                <a:gd name="T62" fmla="*/ 4 w 142"/>
                <a:gd name="T63" fmla="*/ 125 h 278"/>
                <a:gd name="T64" fmla="*/ 0 w 142"/>
                <a:gd name="T65" fmla="*/ 77 h 278"/>
                <a:gd name="T66" fmla="*/ 13 w 142"/>
                <a:gd name="T67" fmla="*/ 28 h 2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278"/>
                <a:gd name="T104" fmla="*/ 142 w 142"/>
                <a:gd name="T105" fmla="*/ 278 h 2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278">
                  <a:moveTo>
                    <a:pt x="29" y="11"/>
                  </a:moveTo>
                  <a:lnTo>
                    <a:pt x="43" y="5"/>
                  </a:lnTo>
                  <a:lnTo>
                    <a:pt x="56" y="1"/>
                  </a:lnTo>
                  <a:lnTo>
                    <a:pt x="70" y="0"/>
                  </a:lnTo>
                  <a:lnTo>
                    <a:pt x="83" y="2"/>
                  </a:lnTo>
                  <a:lnTo>
                    <a:pt x="95" y="9"/>
                  </a:lnTo>
                  <a:lnTo>
                    <a:pt x="107" y="17"/>
                  </a:lnTo>
                  <a:lnTo>
                    <a:pt x="117" y="28"/>
                  </a:lnTo>
                  <a:lnTo>
                    <a:pt x="126" y="42"/>
                  </a:lnTo>
                  <a:lnTo>
                    <a:pt x="130" y="52"/>
                  </a:lnTo>
                  <a:lnTo>
                    <a:pt x="134" y="61"/>
                  </a:lnTo>
                  <a:lnTo>
                    <a:pt x="135" y="67"/>
                  </a:lnTo>
                  <a:lnTo>
                    <a:pt x="136" y="72"/>
                  </a:lnTo>
                  <a:lnTo>
                    <a:pt x="136" y="76"/>
                  </a:lnTo>
                  <a:lnTo>
                    <a:pt x="138" y="81"/>
                  </a:lnTo>
                  <a:lnTo>
                    <a:pt x="140" y="87"/>
                  </a:lnTo>
                  <a:lnTo>
                    <a:pt x="142" y="90"/>
                  </a:lnTo>
                  <a:lnTo>
                    <a:pt x="142" y="96"/>
                  </a:lnTo>
                  <a:lnTo>
                    <a:pt x="142" y="99"/>
                  </a:lnTo>
                  <a:lnTo>
                    <a:pt x="140" y="105"/>
                  </a:lnTo>
                  <a:lnTo>
                    <a:pt x="139" y="109"/>
                  </a:lnTo>
                  <a:lnTo>
                    <a:pt x="138" y="110"/>
                  </a:lnTo>
                  <a:lnTo>
                    <a:pt x="138" y="112"/>
                  </a:lnTo>
                  <a:lnTo>
                    <a:pt x="138" y="114"/>
                  </a:lnTo>
                  <a:lnTo>
                    <a:pt x="138" y="116"/>
                  </a:lnTo>
                  <a:lnTo>
                    <a:pt x="139" y="120"/>
                  </a:lnTo>
                  <a:lnTo>
                    <a:pt x="142" y="125"/>
                  </a:lnTo>
                  <a:lnTo>
                    <a:pt x="142" y="133"/>
                  </a:lnTo>
                  <a:lnTo>
                    <a:pt x="140" y="142"/>
                  </a:lnTo>
                  <a:lnTo>
                    <a:pt x="136" y="151"/>
                  </a:lnTo>
                  <a:lnTo>
                    <a:pt x="134" y="162"/>
                  </a:lnTo>
                  <a:lnTo>
                    <a:pt x="130" y="171"/>
                  </a:lnTo>
                  <a:lnTo>
                    <a:pt x="127" y="177"/>
                  </a:lnTo>
                  <a:lnTo>
                    <a:pt x="126" y="181"/>
                  </a:lnTo>
                  <a:lnTo>
                    <a:pt x="124" y="185"/>
                  </a:lnTo>
                  <a:lnTo>
                    <a:pt x="122" y="189"/>
                  </a:lnTo>
                  <a:lnTo>
                    <a:pt x="122" y="193"/>
                  </a:lnTo>
                  <a:lnTo>
                    <a:pt x="120" y="197"/>
                  </a:lnTo>
                  <a:lnTo>
                    <a:pt x="116" y="203"/>
                  </a:lnTo>
                  <a:lnTo>
                    <a:pt x="107" y="208"/>
                  </a:lnTo>
                  <a:lnTo>
                    <a:pt x="94" y="210"/>
                  </a:lnTo>
                  <a:lnTo>
                    <a:pt x="91" y="217"/>
                  </a:lnTo>
                  <a:lnTo>
                    <a:pt x="89" y="227"/>
                  </a:lnTo>
                  <a:lnTo>
                    <a:pt x="85" y="236"/>
                  </a:lnTo>
                  <a:lnTo>
                    <a:pt x="81" y="246"/>
                  </a:lnTo>
                  <a:lnTo>
                    <a:pt x="76" y="255"/>
                  </a:lnTo>
                  <a:lnTo>
                    <a:pt x="69" y="263"/>
                  </a:lnTo>
                  <a:lnTo>
                    <a:pt x="63" y="271"/>
                  </a:lnTo>
                  <a:lnTo>
                    <a:pt x="54" y="276"/>
                  </a:lnTo>
                  <a:lnTo>
                    <a:pt x="48" y="277"/>
                  </a:lnTo>
                  <a:lnTo>
                    <a:pt x="42" y="278"/>
                  </a:lnTo>
                  <a:lnTo>
                    <a:pt x="35" y="277"/>
                  </a:lnTo>
                  <a:lnTo>
                    <a:pt x="30" y="274"/>
                  </a:lnTo>
                  <a:lnTo>
                    <a:pt x="24" y="271"/>
                  </a:lnTo>
                  <a:lnTo>
                    <a:pt x="20" y="265"/>
                  </a:lnTo>
                  <a:lnTo>
                    <a:pt x="16" y="259"/>
                  </a:lnTo>
                  <a:lnTo>
                    <a:pt x="15" y="251"/>
                  </a:lnTo>
                  <a:lnTo>
                    <a:pt x="16" y="234"/>
                  </a:lnTo>
                  <a:lnTo>
                    <a:pt x="19" y="216"/>
                  </a:lnTo>
                  <a:lnTo>
                    <a:pt x="22" y="199"/>
                  </a:lnTo>
                  <a:lnTo>
                    <a:pt x="22" y="184"/>
                  </a:lnTo>
                  <a:lnTo>
                    <a:pt x="17" y="164"/>
                  </a:lnTo>
                  <a:lnTo>
                    <a:pt x="11" y="145"/>
                  </a:lnTo>
                  <a:lnTo>
                    <a:pt x="4" y="125"/>
                  </a:lnTo>
                  <a:lnTo>
                    <a:pt x="0" y="102"/>
                  </a:lnTo>
                  <a:lnTo>
                    <a:pt x="0" y="77"/>
                  </a:lnTo>
                  <a:lnTo>
                    <a:pt x="4" y="52"/>
                  </a:lnTo>
                  <a:lnTo>
                    <a:pt x="13" y="28"/>
                  </a:lnTo>
                  <a:lnTo>
                    <a:pt x="29" y="1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499" name="Freeform 32"/>
            <p:cNvSpPr>
              <a:spLocks/>
            </p:cNvSpPr>
            <p:nvPr/>
          </p:nvSpPr>
          <p:spPr bwMode="auto">
            <a:xfrm>
              <a:off x="4350" y="2006"/>
              <a:ext cx="23" cy="23"/>
            </a:xfrm>
            <a:custGeom>
              <a:avLst/>
              <a:gdLst>
                <a:gd name="T0" fmla="*/ 11 w 23"/>
                <a:gd name="T1" fmla="*/ 23 h 23"/>
                <a:gd name="T2" fmla="*/ 16 w 23"/>
                <a:gd name="T3" fmla="*/ 21 h 23"/>
                <a:gd name="T4" fmla="*/ 19 w 23"/>
                <a:gd name="T5" fmla="*/ 19 h 23"/>
                <a:gd name="T6" fmla="*/ 21 w 23"/>
                <a:gd name="T7" fmla="*/ 16 h 23"/>
                <a:gd name="T8" fmla="*/ 23 w 23"/>
                <a:gd name="T9" fmla="*/ 12 h 23"/>
                <a:gd name="T10" fmla="*/ 21 w 23"/>
                <a:gd name="T11" fmla="*/ 7 h 23"/>
                <a:gd name="T12" fmla="*/ 19 w 23"/>
                <a:gd name="T13" fmla="*/ 4 h 23"/>
                <a:gd name="T14" fmla="*/ 16 w 23"/>
                <a:gd name="T15" fmla="*/ 2 h 23"/>
                <a:gd name="T16" fmla="*/ 11 w 23"/>
                <a:gd name="T17" fmla="*/ 0 h 23"/>
                <a:gd name="T18" fmla="*/ 7 w 23"/>
                <a:gd name="T19" fmla="*/ 2 h 23"/>
                <a:gd name="T20" fmla="*/ 4 w 23"/>
                <a:gd name="T21" fmla="*/ 4 h 23"/>
                <a:gd name="T22" fmla="*/ 2 w 23"/>
                <a:gd name="T23" fmla="*/ 7 h 23"/>
                <a:gd name="T24" fmla="*/ 0 w 23"/>
                <a:gd name="T25" fmla="*/ 12 h 23"/>
                <a:gd name="T26" fmla="*/ 2 w 23"/>
                <a:gd name="T27" fmla="*/ 16 h 23"/>
                <a:gd name="T28" fmla="*/ 4 w 23"/>
                <a:gd name="T29" fmla="*/ 19 h 23"/>
                <a:gd name="T30" fmla="*/ 7 w 23"/>
                <a:gd name="T31" fmla="*/ 21 h 23"/>
                <a:gd name="T32" fmla="*/ 11 w 23"/>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3"/>
                <a:gd name="T53" fmla="*/ 23 w 23"/>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3">
                  <a:moveTo>
                    <a:pt x="11" y="23"/>
                  </a:moveTo>
                  <a:lnTo>
                    <a:pt x="16" y="21"/>
                  </a:lnTo>
                  <a:lnTo>
                    <a:pt x="19" y="19"/>
                  </a:lnTo>
                  <a:lnTo>
                    <a:pt x="21" y="16"/>
                  </a:lnTo>
                  <a:lnTo>
                    <a:pt x="23" y="12"/>
                  </a:lnTo>
                  <a:lnTo>
                    <a:pt x="21" y="7"/>
                  </a:lnTo>
                  <a:lnTo>
                    <a:pt x="19" y="4"/>
                  </a:lnTo>
                  <a:lnTo>
                    <a:pt x="16" y="2"/>
                  </a:lnTo>
                  <a:lnTo>
                    <a:pt x="11" y="0"/>
                  </a:lnTo>
                  <a:lnTo>
                    <a:pt x="7" y="2"/>
                  </a:lnTo>
                  <a:lnTo>
                    <a:pt x="4" y="4"/>
                  </a:lnTo>
                  <a:lnTo>
                    <a:pt x="2" y="7"/>
                  </a:lnTo>
                  <a:lnTo>
                    <a:pt x="0" y="12"/>
                  </a:lnTo>
                  <a:lnTo>
                    <a:pt x="2" y="16"/>
                  </a:lnTo>
                  <a:lnTo>
                    <a:pt x="4" y="19"/>
                  </a:lnTo>
                  <a:lnTo>
                    <a:pt x="7" y="21"/>
                  </a:lnTo>
                  <a:lnTo>
                    <a:pt x="11" y="23"/>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0" name="Freeform 33"/>
            <p:cNvSpPr>
              <a:spLocks/>
            </p:cNvSpPr>
            <p:nvPr/>
          </p:nvSpPr>
          <p:spPr bwMode="auto">
            <a:xfrm>
              <a:off x="4341" y="2214"/>
              <a:ext cx="22" cy="22"/>
            </a:xfrm>
            <a:custGeom>
              <a:avLst/>
              <a:gdLst>
                <a:gd name="T0" fmla="*/ 12 w 22"/>
                <a:gd name="T1" fmla="*/ 22 h 22"/>
                <a:gd name="T2" fmla="*/ 16 w 22"/>
                <a:gd name="T3" fmla="*/ 21 h 22"/>
                <a:gd name="T4" fmla="*/ 20 w 22"/>
                <a:gd name="T5" fmla="*/ 18 h 22"/>
                <a:gd name="T6" fmla="*/ 21 w 22"/>
                <a:gd name="T7" fmla="*/ 15 h 22"/>
                <a:gd name="T8" fmla="*/ 22 w 22"/>
                <a:gd name="T9" fmla="*/ 10 h 22"/>
                <a:gd name="T10" fmla="*/ 21 w 22"/>
                <a:gd name="T11" fmla="*/ 6 h 22"/>
                <a:gd name="T12" fmla="*/ 20 w 22"/>
                <a:gd name="T13" fmla="*/ 2 h 22"/>
                <a:gd name="T14" fmla="*/ 16 w 22"/>
                <a:gd name="T15" fmla="*/ 1 h 22"/>
                <a:gd name="T16" fmla="*/ 12 w 22"/>
                <a:gd name="T17" fmla="*/ 0 h 22"/>
                <a:gd name="T18" fmla="*/ 7 w 22"/>
                <a:gd name="T19" fmla="*/ 1 h 22"/>
                <a:gd name="T20" fmla="*/ 4 w 22"/>
                <a:gd name="T21" fmla="*/ 2 h 22"/>
                <a:gd name="T22" fmla="*/ 2 w 22"/>
                <a:gd name="T23" fmla="*/ 6 h 22"/>
                <a:gd name="T24" fmla="*/ 0 w 22"/>
                <a:gd name="T25" fmla="*/ 10 h 22"/>
                <a:gd name="T26" fmla="*/ 2 w 22"/>
                <a:gd name="T27" fmla="*/ 15 h 22"/>
                <a:gd name="T28" fmla="*/ 4 w 22"/>
                <a:gd name="T29" fmla="*/ 18 h 22"/>
                <a:gd name="T30" fmla="*/ 7 w 22"/>
                <a:gd name="T31" fmla="*/ 21 h 22"/>
                <a:gd name="T32" fmla="*/ 12 w 22"/>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2" y="22"/>
                  </a:moveTo>
                  <a:lnTo>
                    <a:pt x="16" y="21"/>
                  </a:lnTo>
                  <a:lnTo>
                    <a:pt x="20" y="18"/>
                  </a:lnTo>
                  <a:lnTo>
                    <a:pt x="21" y="15"/>
                  </a:lnTo>
                  <a:lnTo>
                    <a:pt x="22" y="10"/>
                  </a:lnTo>
                  <a:lnTo>
                    <a:pt x="21" y="6"/>
                  </a:lnTo>
                  <a:lnTo>
                    <a:pt x="20" y="2"/>
                  </a:lnTo>
                  <a:lnTo>
                    <a:pt x="16" y="1"/>
                  </a:lnTo>
                  <a:lnTo>
                    <a:pt x="12" y="0"/>
                  </a:lnTo>
                  <a:lnTo>
                    <a:pt x="7" y="1"/>
                  </a:lnTo>
                  <a:lnTo>
                    <a:pt x="4" y="2"/>
                  </a:lnTo>
                  <a:lnTo>
                    <a:pt x="2" y="6"/>
                  </a:lnTo>
                  <a:lnTo>
                    <a:pt x="0" y="10"/>
                  </a:lnTo>
                  <a:lnTo>
                    <a:pt x="2" y="15"/>
                  </a:lnTo>
                  <a:lnTo>
                    <a:pt x="4" y="18"/>
                  </a:lnTo>
                  <a:lnTo>
                    <a:pt x="7" y="21"/>
                  </a:lnTo>
                  <a:lnTo>
                    <a:pt x="12"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1" name="Freeform 34"/>
            <p:cNvSpPr>
              <a:spLocks/>
            </p:cNvSpPr>
            <p:nvPr/>
          </p:nvSpPr>
          <p:spPr bwMode="auto">
            <a:xfrm>
              <a:off x="4375" y="2179"/>
              <a:ext cx="25" cy="9"/>
            </a:xfrm>
            <a:custGeom>
              <a:avLst/>
              <a:gdLst>
                <a:gd name="T0" fmla="*/ 25 w 25"/>
                <a:gd name="T1" fmla="*/ 8 h 9"/>
                <a:gd name="T2" fmla="*/ 20 w 25"/>
                <a:gd name="T3" fmla="*/ 6 h 9"/>
                <a:gd name="T4" fmla="*/ 12 w 25"/>
                <a:gd name="T5" fmla="*/ 5 h 9"/>
                <a:gd name="T6" fmla="*/ 7 w 25"/>
                <a:gd name="T7" fmla="*/ 2 h 9"/>
                <a:gd name="T8" fmla="*/ 3 w 25"/>
                <a:gd name="T9" fmla="*/ 1 h 9"/>
                <a:gd name="T10" fmla="*/ 1 w 25"/>
                <a:gd name="T11" fmla="*/ 0 h 9"/>
                <a:gd name="T12" fmla="*/ 0 w 25"/>
                <a:gd name="T13" fmla="*/ 0 h 9"/>
                <a:gd name="T14" fmla="*/ 0 w 25"/>
                <a:gd name="T15" fmla="*/ 0 h 9"/>
                <a:gd name="T16" fmla="*/ 1 w 25"/>
                <a:gd name="T17" fmla="*/ 1 h 9"/>
                <a:gd name="T18" fmla="*/ 5 w 25"/>
                <a:gd name="T19" fmla="*/ 2 h 9"/>
                <a:gd name="T20" fmla="*/ 10 w 25"/>
                <a:gd name="T21" fmla="*/ 5 h 9"/>
                <a:gd name="T22" fmla="*/ 18 w 25"/>
                <a:gd name="T23" fmla="*/ 8 h 9"/>
                <a:gd name="T24" fmla="*/ 23 w 25"/>
                <a:gd name="T25" fmla="*/ 9 h 9"/>
                <a:gd name="T26" fmla="*/ 25 w 25"/>
                <a:gd name="T27" fmla="*/ 9 h 9"/>
                <a:gd name="T28" fmla="*/ 25 w 25"/>
                <a:gd name="T29" fmla="*/ 8 h 9"/>
                <a:gd name="T30" fmla="*/ 25 w 25"/>
                <a:gd name="T31" fmla="*/ 8 h 9"/>
                <a:gd name="T32" fmla="*/ 25 w 25"/>
                <a:gd name="T33" fmla="*/ 8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9"/>
                <a:gd name="T53" fmla="*/ 25 w 25"/>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9">
                  <a:moveTo>
                    <a:pt x="25" y="8"/>
                  </a:moveTo>
                  <a:lnTo>
                    <a:pt x="20" y="6"/>
                  </a:lnTo>
                  <a:lnTo>
                    <a:pt x="12" y="5"/>
                  </a:lnTo>
                  <a:lnTo>
                    <a:pt x="7" y="2"/>
                  </a:lnTo>
                  <a:lnTo>
                    <a:pt x="3" y="1"/>
                  </a:lnTo>
                  <a:lnTo>
                    <a:pt x="1" y="0"/>
                  </a:lnTo>
                  <a:lnTo>
                    <a:pt x="0" y="0"/>
                  </a:lnTo>
                  <a:lnTo>
                    <a:pt x="1" y="1"/>
                  </a:lnTo>
                  <a:lnTo>
                    <a:pt x="5" y="2"/>
                  </a:lnTo>
                  <a:lnTo>
                    <a:pt x="10" y="5"/>
                  </a:lnTo>
                  <a:lnTo>
                    <a:pt x="18" y="8"/>
                  </a:lnTo>
                  <a:lnTo>
                    <a:pt x="23" y="9"/>
                  </a:lnTo>
                  <a:lnTo>
                    <a:pt x="25" y="9"/>
                  </a:lnTo>
                  <a:lnTo>
                    <a:pt x="2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2" name="Freeform 35"/>
            <p:cNvSpPr>
              <a:spLocks/>
            </p:cNvSpPr>
            <p:nvPr/>
          </p:nvSpPr>
          <p:spPr bwMode="auto">
            <a:xfrm>
              <a:off x="4411" y="2114"/>
              <a:ext cx="21" cy="7"/>
            </a:xfrm>
            <a:custGeom>
              <a:avLst/>
              <a:gdLst>
                <a:gd name="T0" fmla="*/ 0 w 21"/>
                <a:gd name="T1" fmla="*/ 4 h 7"/>
                <a:gd name="T2" fmla="*/ 2 w 21"/>
                <a:gd name="T3" fmla="*/ 4 h 7"/>
                <a:gd name="T4" fmla="*/ 4 w 21"/>
                <a:gd name="T5" fmla="*/ 4 h 7"/>
                <a:gd name="T6" fmla="*/ 6 w 21"/>
                <a:gd name="T7" fmla="*/ 4 h 7"/>
                <a:gd name="T8" fmla="*/ 8 w 21"/>
                <a:gd name="T9" fmla="*/ 5 h 7"/>
                <a:gd name="T10" fmla="*/ 11 w 21"/>
                <a:gd name="T11" fmla="*/ 5 h 7"/>
                <a:gd name="T12" fmla="*/ 13 w 21"/>
                <a:gd name="T13" fmla="*/ 5 h 7"/>
                <a:gd name="T14" fmla="*/ 16 w 21"/>
                <a:gd name="T15" fmla="*/ 4 h 7"/>
                <a:gd name="T16" fmla="*/ 17 w 21"/>
                <a:gd name="T17" fmla="*/ 3 h 7"/>
                <a:gd name="T18" fmla="*/ 19 w 21"/>
                <a:gd name="T19" fmla="*/ 1 h 7"/>
                <a:gd name="T20" fmla="*/ 20 w 21"/>
                <a:gd name="T21" fmla="*/ 0 h 7"/>
                <a:gd name="T22" fmla="*/ 21 w 21"/>
                <a:gd name="T23" fmla="*/ 0 h 7"/>
                <a:gd name="T24" fmla="*/ 20 w 21"/>
                <a:gd name="T25" fmla="*/ 3 h 7"/>
                <a:gd name="T26" fmla="*/ 20 w 21"/>
                <a:gd name="T27" fmla="*/ 4 h 7"/>
                <a:gd name="T28" fmla="*/ 19 w 21"/>
                <a:gd name="T29" fmla="*/ 5 h 7"/>
                <a:gd name="T30" fmla="*/ 16 w 21"/>
                <a:gd name="T31" fmla="*/ 7 h 7"/>
                <a:gd name="T32" fmla="*/ 15 w 21"/>
                <a:gd name="T33" fmla="*/ 7 h 7"/>
                <a:gd name="T34" fmla="*/ 12 w 21"/>
                <a:gd name="T35" fmla="*/ 7 h 7"/>
                <a:gd name="T36" fmla="*/ 9 w 21"/>
                <a:gd name="T37" fmla="*/ 5 h 7"/>
                <a:gd name="T38" fmla="*/ 7 w 21"/>
                <a:gd name="T39" fmla="*/ 5 h 7"/>
                <a:gd name="T40" fmla="*/ 6 w 21"/>
                <a:gd name="T41" fmla="*/ 5 h 7"/>
                <a:gd name="T42" fmla="*/ 4 w 21"/>
                <a:gd name="T43" fmla="*/ 5 h 7"/>
                <a:gd name="T44" fmla="*/ 4 w 21"/>
                <a:gd name="T45" fmla="*/ 5 h 7"/>
                <a:gd name="T46" fmla="*/ 3 w 21"/>
                <a:gd name="T47" fmla="*/ 5 h 7"/>
                <a:gd name="T48" fmla="*/ 3 w 21"/>
                <a:gd name="T49" fmla="*/ 7 h 7"/>
                <a:gd name="T50" fmla="*/ 2 w 21"/>
                <a:gd name="T51" fmla="*/ 7 h 7"/>
                <a:gd name="T52" fmla="*/ 2 w 21"/>
                <a:gd name="T53" fmla="*/ 5 h 7"/>
                <a:gd name="T54" fmla="*/ 0 w 21"/>
                <a:gd name="T55" fmla="*/ 5 h 7"/>
                <a:gd name="T56" fmla="*/ 0 w 21"/>
                <a:gd name="T57" fmla="*/ 4 h 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
                <a:gd name="T88" fmla="*/ 0 h 7"/>
                <a:gd name="T89" fmla="*/ 21 w 21"/>
                <a:gd name="T90" fmla="*/ 7 h 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 h="7">
                  <a:moveTo>
                    <a:pt x="0" y="4"/>
                  </a:moveTo>
                  <a:lnTo>
                    <a:pt x="2" y="4"/>
                  </a:lnTo>
                  <a:lnTo>
                    <a:pt x="4" y="4"/>
                  </a:lnTo>
                  <a:lnTo>
                    <a:pt x="6" y="4"/>
                  </a:lnTo>
                  <a:lnTo>
                    <a:pt x="8" y="5"/>
                  </a:lnTo>
                  <a:lnTo>
                    <a:pt x="11" y="5"/>
                  </a:lnTo>
                  <a:lnTo>
                    <a:pt x="13" y="5"/>
                  </a:lnTo>
                  <a:lnTo>
                    <a:pt x="16" y="4"/>
                  </a:lnTo>
                  <a:lnTo>
                    <a:pt x="17" y="3"/>
                  </a:lnTo>
                  <a:lnTo>
                    <a:pt x="19" y="1"/>
                  </a:lnTo>
                  <a:lnTo>
                    <a:pt x="20" y="0"/>
                  </a:lnTo>
                  <a:lnTo>
                    <a:pt x="21" y="0"/>
                  </a:lnTo>
                  <a:lnTo>
                    <a:pt x="20" y="3"/>
                  </a:lnTo>
                  <a:lnTo>
                    <a:pt x="20" y="4"/>
                  </a:lnTo>
                  <a:lnTo>
                    <a:pt x="19" y="5"/>
                  </a:lnTo>
                  <a:lnTo>
                    <a:pt x="16" y="7"/>
                  </a:lnTo>
                  <a:lnTo>
                    <a:pt x="15" y="7"/>
                  </a:lnTo>
                  <a:lnTo>
                    <a:pt x="12" y="7"/>
                  </a:lnTo>
                  <a:lnTo>
                    <a:pt x="9" y="5"/>
                  </a:lnTo>
                  <a:lnTo>
                    <a:pt x="7" y="5"/>
                  </a:lnTo>
                  <a:lnTo>
                    <a:pt x="6" y="5"/>
                  </a:lnTo>
                  <a:lnTo>
                    <a:pt x="4" y="5"/>
                  </a:lnTo>
                  <a:lnTo>
                    <a:pt x="3" y="5"/>
                  </a:lnTo>
                  <a:lnTo>
                    <a:pt x="3" y="7"/>
                  </a:lnTo>
                  <a:lnTo>
                    <a:pt x="2" y="7"/>
                  </a:lnTo>
                  <a:lnTo>
                    <a:pt x="2" y="5"/>
                  </a:lnTo>
                  <a:lnTo>
                    <a:pt x="0" y="5"/>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3" name="Freeform 36"/>
            <p:cNvSpPr>
              <a:spLocks/>
            </p:cNvSpPr>
            <p:nvPr/>
          </p:nvSpPr>
          <p:spPr bwMode="auto">
            <a:xfrm>
              <a:off x="4376" y="2086"/>
              <a:ext cx="33" cy="9"/>
            </a:xfrm>
            <a:custGeom>
              <a:avLst/>
              <a:gdLst>
                <a:gd name="T0" fmla="*/ 30 w 33"/>
                <a:gd name="T1" fmla="*/ 3 h 9"/>
                <a:gd name="T2" fmla="*/ 28 w 33"/>
                <a:gd name="T3" fmla="*/ 2 h 9"/>
                <a:gd name="T4" fmla="*/ 24 w 33"/>
                <a:gd name="T5" fmla="*/ 0 h 9"/>
                <a:gd name="T6" fmla="*/ 19 w 33"/>
                <a:gd name="T7" fmla="*/ 0 h 9"/>
                <a:gd name="T8" fmla="*/ 13 w 33"/>
                <a:gd name="T9" fmla="*/ 1 h 9"/>
                <a:gd name="T10" fmla="*/ 9 w 33"/>
                <a:gd name="T11" fmla="*/ 2 h 9"/>
                <a:gd name="T12" fmla="*/ 7 w 33"/>
                <a:gd name="T13" fmla="*/ 2 h 9"/>
                <a:gd name="T14" fmla="*/ 3 w 33"/>
                <a:gd name="T15" fmla="*/ 3 h 9"/>
                <a:gd name="T16" fmla="*/ 2 w 33"/>
                <a:gd name="T17" fmla="*/ 3 h 9"/>
                <a:gd name="T18" fmla="*/ 2 w 33"/>
                <a:gd name="T19" fmla="*/ 3 h 9"/>
                <a:gd name="T20" fmla="*/ 0 w 33"/>
                <a:gd name="T21" fmla="*/ 3 h 9"/>
                <a:gd name="T22" fmla="*/ 0 w 33"/>
                <a:gd name="T23" fmla="*/ 5 h 9"/>
                <a:gd name="T24" fmla="*/ 2 w 33"/>
                <a:gd name="T25" fmla="*/ 5 h 9"/>
                <a:gd name="T26" fmla="*/ 6 w 33"/>
                <a:gd name="T27" fmla="*/ 5 h 9"/>
                <a:gd name="T28" fmla="*/ 9 w 33"/>
                <a:gd name="T29" fmla="*/ 5 h 9"/>
                <a:gd name="T30" fmla="*/ 12 w 33"/>
                <a:gd name="T31" fmla="*/ 6 h 9"/>
                <a:gd name="T32" fmla="*/ 15 w 33"/>
                <a:gd name="T33" fmla="*/ 7 h 9"/>
                <a:gd name="T34" fmla="*/ 16 w 33"/>
                <a:gd name="T35" fmla="*/ 9 h 9"/>
                <a:gd name="T36" fmla="*/ 19 w 33"/>
                <a:gd name="T37" fmla="*/ 9 h 9"/>
                <a:gd name="T38" fmla="*/ 20 w 33"/>
                <a:gd name="T39" fmla="*/ 9 h 9"/>
                <a:gd name="T40" fmla="*/ 22 w 33"/>
                <a:gd name="T41" fmla="*/ 7 h 9"/>
                <a:gd name="T42" fmla="*/ 25 w 33"/>
                <a:gd name="T43" fmla="*/ 6 h 9"/>
                <a:gd name="T44" fmla="*/ 26 w 33"/>
                <a:gd name="T45" fmla="*/ 6 h 9"/>
                <a:gd name="T46" fmla="*/ 29 w 33"/>
                <a:gd name="T47" fmla="*/ 6 h 9"/>
                <a:gd name="T48" fmla="*/ 31 w 33"/>
                <a:gd name="T49" fmla="*/ 7 h 9"/>
                <a:gd name="T50" fmla="*/ 33 w 33"/>
                <a:gd name="T51" fmla="*/ 7 h 9"/>
                <a:gd name="T52" fmla="*/ 33 w 33"/>
                <a:gd name="T53" fmla="*/ 7 h 9"/>
                <a:gd name="T54" fmla="*/ 33 w 33"/>
                <a:gd name="T55" fmla="*/ 6 h 9"/>
                <a:gd name="T56" fmla="*/ 30 w 33"/>
                <a:gd name="T57" fmla="*/ 3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
                <a:gd name="T88" fmla="*/ 0 h 9"/>
                <a:gd name="T89" fmla="*/ 33 w 33"/>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 h="9">
                  <a:moveTo>
                    <a:pt x="30" y="3"/>
                  </a:moveTo>
                  <a:lnTo>
                    <a:pt x="28" y="2"/>
                  </a:lnTo>
                  <a:lnTo>
                    <a:pt x="24" y="0"/>
                  </a:lnTo>
                  <a:lnTo>
                    <a:pt x="19" y="0"/>
                  </a:lnTo>
                  <a:lnTo>
                    <a:pt x="13" y="1"/>
                  </a:lnTo>
                  <a:lnTo>
                    <a:pt x="9" y="2"/>
                  </a:lnTo>
                  <a:lnTo>
                    <a:pt x="7" y="2"/>
                  </a:lnTo>
                  <a:lnTo>
                    <a:pt x="3" y="3"/>
                  </a:lnTo>
                  <a:lnTo>
                    <a:pt x="2" y="3"/>
                  </a:lnTo>
                  <a:lnTo>
                    <a:pt x="0" y="3"/>
                  </a:lnTo>
                  <a:lnTo>
                    <a:pt x="0" y="5"/>
                  </a:lnTo>
                  <a:lnTo>
                    <a:pt x="2" y="5"/>
                  </a:lnTo>
                  <a:lnTo>
                    <a:pt x="6" y="5"/>
                  </a:lnTo>
                  <a:lnTo>
                    <a:pt x="9" y="5"/>
                  </a:lnTo>
                  <a:lnTo>
                    <a:pt x="12" y="6"/>
                  </a:lnTo>
                  <a:lnTo>
                    <a:pt x="15" y="7"/>
                  </a:lnTo>
                  <a:lnTo>
                    <a:pt x="16" y="9"/>
                  </a:lnTo>
                  <a:lnTo>
                    <a:pt x="19" y="9"/>
                  </a:lnTo>
                  <a:lnTo>
                    <a:pt x="20" y="9"/>
                  </a:lnTo>
                  <a:lnTo>
                    <a:pt x="22" y="7"/>
                  </a:lnTo>
                  <a:lnTo>
                    <a:pt x="25" y="6"/>
                  </a:lnTo>
                  <a:lnTo>
                    <a:pt x="26" y="6"/>
                  </a:lnTo>
                  <a:lnTo>
                    <a:pt x="29" y="6"/>
                  </a:lnTo>
                  <a:lnTo>
                    <a:pt x="31" y="7"/>
                  </a:lnTo>
                  <a:lnTo>
                    <a:pt x="33" y="7"/>
                  </a:lnTo>
                  <a:lnTo>
                    <a:pt x="33" y="6"/>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4" name="Freeform 37"/>
            <p:cNvSpPr>
              <a:spLocks/>
            </p:cNvSpPr>
            <p:nvPr/>
          </p:nvSpPr>
          <p:spPr bwMode="auto">
            <a:xfrm>
              <a:off x="4427" y="2086"/>
              <a:ext cx="18" cy="9"/>
            </a:xfrm>
            <a:custGeom>
              <a:avLst/>
              <a:gdLst>
                <a:gd name="T0" fmla="*/ 13 w 18"/>
                <a:gd name="T1" fmla="*/ 1 h 9"/>
                <a:gd name="T2" fmla="*/ 14 w 18"/>
                <a:gd name="T3" fmla="*/ 1 h 9"/>
                <a:gd name="T4" fmla="*/ 17 w 18"/>
                <a:gd name="T5" fmla="*/ 1 h 9"/>
                <a:gd name="T6" fmla="*/ 18 w 18"/>
                <a:gd name="T7" fmla="*/ 1 h 9"/>
                <a:gd name="T8" fmla="*/ 18 w 18"/>
                <a:gd name="T9" fmla="*/ 1 h 9"/>
                <a:gd name="T10" fmla="*/ 17 w 18"/>
                <a:gd name="T11" fmla="*/ 2 h 9"/>
                <a:gd name="T12" fmla="*/ 17 w 18"/>
                <a:gd name="T13" fmla="*/ 3 h 9"/>
                <a:gd name="T14" fmla="*/ 17 w 18"/>
                <a:gd name="T15" fmla="*/ 5 h 9"/>
                <a:gd name="T16" fmla="*/ 17 w 18"/>
                <a:gd name="T17" fmla="*/ 6 h 9"/>
                <a:gd name="T18" fmla="*/ 15 w 18"/>
                <a:gd name="T19" fmla="*/ 6 h 9"/>
                <a:gd name="T20" fmla="*/ 14 w 18"/>
                <a:gd name="T21" fmla="*/ 6 h 9"/>
                <a:gd name="T22" fmla="*/ 13 w 18"/>
                <a:gd name="T23" fmla="*/ 6 h 9"/>
                <a:gd name="T24" fmla="*/ 12 w 18"/>
                <a:gd name="T25" fmla="*/ 6 h 9"/>
                <a:gd name="T26" fmla="*/ 9 w 18"/>
                <a:gd name="T27" fmla="*/ 7 h 9"/>
                <a:gd name="T28" fmla="*/ 8 w 18"/>
                <a:gd name="T29" fmla="*/ 7 h 9"/>
                <a:gd name="T30" fmla="*/ 5 w 18"/>
                <a:gd name="T31" fmla="*/ 9 h 9"/>
                <a:gd name="T32" fmla="*/ 4 w 18"/>
                <a:gd name="T33" fmla="*/ 9 h 9"/>
                <a:gd name="T34" fmla="*/ 1 w 18"/>
                <a:gd name="T35" fmla="*/ 7 h 9"/>
                <a:gd name="T36" fmla="*/ 0 w 18"/>
                <a:gd name="T37" fmla="*/ 6 h 9"/>
                <a:gd name="T38" fmla="*/ 0 w 18"/>
                <a:gd name="T39" fmla="*/ 3 h 9"/>
                <a:gd name="T40" fmla="*/ 3 w 18"/>
                <a:gd name="T41" fmla="*/ 2 h 9"/>
                <a:gd name="T42" fmla="*/ 5 w 18"/>
                <a:gd name="T43" fmla="*/ 1 h 9"/>
                <a:gd name="T44" fmla="*/ 8 w 18"/>
                <a:gd name="T45" fmla="*/ 0 h 9"/>
                <a:gd name="T46" fmla="*/ 10 w 18"/>
                <a:gd name="T47" fmla="*/ 0 h 9"/>
                <a:gd name="T48" fmla="*/ 13 w 18"/>
                <a:gd name="T49" fmla="*/ 1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9"/>
                <a:gd name="T77" fmla="*/ 18 w 18"/>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9">
                  <a:moveTo>
                    <a:pt x="13" y="1"/>
                  </a:moveTo>
                  <a:lnTo>
                    <a:pt x="14" y="1"/>
                  </a:lnTo>
                  <a:lnTo>
                    <a:pt x="17" y="1"/>
                  </a:lnTo>
                  <a:lnTo>
                    <a:pt x="18" y="1"/>
                  </a:lnTo>
                  <a:lnTo>
                    <a:pt x="17" y="2"/>
                  </a:lnTo>
                  <a:lnTo>
                    <a:pt x="17" y="3"/>
                  </a:lnTo>
                  <a:lnTo>
                    <a:pt x="17" y="5"/>
                  </a:lnTo>
                  <a:lnTo>
                    <a:pt x="17" y="6"/>
                  </a:lnTo>
                  <a:lnTo>
                    <a:pt x="15" y="6"/>
                  </a:lnTo>
                  <a:lnTo>
                    <a:pt x="14" y="6"/>
                  </a:lnTo>
                  <a:lnTo>
                    <a:pt x="13" y="6"/>
                  </a:lnTo>
                  <a:lnTo>
                    <a:pt x="12" y="6"/>
                  </a:lnTo>
                  <a:lnTo>
                    <a:pt x="9" y="7"/>
                  </a:lnTo>
                  <a:lnTo>
                    <a:pt x="8" y="7"/>
                  </a:lnTo>
                  <a:lnTo>
                    <a:pt x="5" y="9"/>
                  </a:lnTo>
                  <a:lnTo>
                    <a:pt x="4" y="9"/>
                  </a:lnTo>
                  <a:lnTo>
                    <a:pt x="1" y="7"/>
                  </a:lnTo>
                  <a:lnTo>
                    <a:pt x="0" y="6"/>
                  </a:lnTo>
                  <a:lnTo>
                    <a:pt x="0" y="3"/>
                  </a:lnTo>
                  <a:lnTo>
                    <a:pt x="3" y="2"/>
                  </a:lnTo>
                  <a:lnTo>
                    <a:pt x="5" y="1"/>
                  </a:lnTo>
                  <a:lnTo>
                    <a:pt x="8" y="0"/>
                  </a:lnTo>
                  <a:lnTo>
                    <a:pt x="10" y="0"/>
                  </a:lnTo>
                  <a:lnTo>
                    <a:pt x="1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5" name="Freeform 38"/>
            <p:cNvSpPr>
              <a:spLocks/>
            </p:cNvSpPr>
            <p:nvPr/>
          </p:nvSpPr>
          <p:spPr bwMode="auto">
            <a:xfrm>
              <a:off x="4431" y="2067"/>
              <a:ext cx="18" cy="8"/>
            </a:xfrm>
            <a:custGeom>
              <a:avLst/>
              <a:gdLst>
                <a:gd name="T0" fmla="*/ 1 w 18"/>
                <a:gd name="T1" fmla="*/ 7 h 8"/>
                <a:gd name="T2" fmla="*/ 4 w 18"/>
                <a:gd name="T3" fmla="*/ 3 h 8"/>
                <a:gd name="T4" fmla="*/ 9 w 18"/>
                <a:gd name="T5" fmla="*/ 2 h 8"/>
                <a:gd name="T6" fmla="*/ 13 w 18"/>
                <a:gd name="T7" fmla="*/ 0 h 8"/>
                <a:gd name="T8" fmla="*/ 17 w 18"/>
                <a:gd name="T9" fmla="*/ 0 h 8"/>
                <a:gd name="T10" fmla="*/ 18 w 18"/>
                <a:gd name="T11" fmla="*/ 3 h 8"/>
                <a:gd name="T12" fmla="*/ 18 w 18"/>
                <a:gd name="T13" fmla="*/ 4 h 8"/>
                <a:gd name="T14" fmla="*/ 18 w 18"/>
                <a:gd name="T15" fmla="*/ 7 h 8"/>
                <a:gd name="T16" fmla="*/ 17 w 18"/>
                <a:gd name="T17" fmla="*/ 8 h 8"/>
                <a:gd name="T18" fmla="*/ 15 w 18"/>
                <a:gd name="T19" fmla="*/ 7 h 8"/>
                <a:gd name="T20" fmla="*/ 13 w 18"/>
                <a:gd name="T21" fmla="*/ 4 h 8"/>
                <a:gd name="T22" fmla="*/ 9 w 18"/>
                <a:gd name="T23" fmla="*/ 4 h 8"/>
                <a:gd name="T24" fmla="*/ 6 w 18"/>
                <a:gd name="T25" fmla="*/ 4 h 8"/>
                <a:gd name="T26" fmla="*/ 5 w 18"/>
                <a:gd name="T27" fmla="*/ 6 h 8"/>
                <a:gd name="T28" fmla="*/ 4 w 18"/>
                <a:gd name="T29" fmla="*/ 6 h 8"/>
                <a:gd name="T30" fmla="*/ 2 w 18"/>
                <a:gd name="T31" fmla="*/ 7 h 8"/>
                <a:gd name="T32" fmla="*/ 1 w 18"/>
                <a:gd name="T33" fmla="*/ 8 h 8"/>
                <a:gd name="T34" fmla="*/ 1 w 18"/>
                <a:gd name="T35" fmla="*/ 8 h 8"/>
                <a:gd name="T36" fmla="*/ 0 w 18"/>
                <a:gd name="T37" fmla="*/ 8 h 8"/>
                <a:gd name="T38" fmla="*/ 0 w 18"/>
                <a:gd name="T39" fmla="*/ 8 h 8"/>
                <a:gd name="T40" fmla="*/ 1 w 18"/>
                <a:gd name="T41" fmla="*/ 7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8"/>
                <a:gd name="T65" fmla="*/ 18 w 18"/>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8">
                  <a:moveTo>
                    <a:pt x="1" y="7"/>
                  </a:moveTo>
                  <a:lnTo>
                    <a:pt x="4" y="3"/>
                  </a:lnTo>
                  <a:lnTo>
                    <a:pt x="9" y="2"/>
                  </a:lnTo>
                  <a:lnTo>
                    <a:pt x="13" y="0"/>
                  </a:lnTo>
                  <a:lnTo>
                    <a:pt x="17" y="0"/>
                  </a:lnTo>
                  <a:lnTo>
                    <a:pt x="18" y="3"/>
                  </a:lnTo>
                  <a:lnTo>
                    <a:pt x="18" y="4"/>
                  </a:lnTo>
                  <a:lnTo>
                    <a:pt x="18" y="7"/>
                  </a:lnTo>
                  <a:lnTo>
                    <a:pt x="17" y="8"/>
                  </a:lnTo>
                  <a:lnTo>
                    <a:pt x="15" y="7"/>
                  </a:lnTo>
                  <a:lnTo>
                    <a:pt x="13" y="4"/>
                  </a:lnTo>
                  <a:lnTo>
                    <a:pt x="9" y="4"/>
                  </a:lnTo>
                  <a:lnTo>
                    <a:pt x="6" y="4"/>
                  </a:lnTo>
                  <a:lnTo>
                    <a:pt x="5" y="6"/>
                  </a:lnTo>
                  <a:lnTo>
                    <a:pt x="4" y="6"/>
                  </a:lnTo>
                  <a:lnTo>
                    <a:pt x="2" y="7"/>
                  </a:lnTo>
                  <a:lnTo>
                    <a:pt x="1" y="8"/>
                  </a:lnTo>
                  <a:lnTo>
                    <a:pt x="0" y="8"/>
                  </a:lnTo>
                  <a:lnTo>
                    <a:pt x="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6" name="Freeform 39"/>
            <p:cNvSpPr>
              <a:spLocks/>
            </p:cNvSpPr>
            <p:nvPr/>
          </p:nvSpPr>
          <p:spPr bwMode="auto">
            <a:xfrm>
              <a:off x="4373" y="2066"/>
              <a:ext cx="36" cy="13"/>
            </a:xfrm>
            <a:custGeom>
              <a:avLst/>
              <a:gdLst>
                <a:gd name="T0" fmla="*/ 5 w 36"/>
                <a:gd name="T1" fmla="*/ 9 h 13"/>
                <a:gd name="T2" fmla="*/ 1 w 36"/>
                <a:gd name="T3" fmla="*/ 12 h 13"/>
                <a:gd name="T4" fmla="*/ 0 w 36"/>
                <a:gd name="T5" fmla="*/ 13 h 13"/>
                <a:gd name="T6" fmla="*/ 0 w 36"/>
                <a:gd name="T7" fmla="*/ 13 h 13"/>
                <a:gd name="T8" fmla="*/ 1 w 36"/>
                <a:gd name="T9" fmla="*/ 10 h 13"/>
                <a:gd name="T10" fmla="*/ 3 w 36"/>
                <a:gd name="T11" fmla="*/ 9 h 13"/>
                <a:gd name="T12" fmla="*/ 6 w 36"/>
                <a:gd name="T13" fmla="*/ 5 h 13"/>
                <a:gd name="T14" fmla="*/ 10 w 36"/>
                <a:gd name="T15" fmla="*/ 3 h 13"/>
                <a:gd name="T16" fmla="*/ 12 w 36"/>
                <a:gd name="T17" fmla="*/ 1 h 13"/>
                <a:gd name="T18" fmla="*/ 16 w 36"/>
                <a:gd name="T19" fmla="*/ 0 h 13"/>
                <a:gd name="T20" fmla="*/ 23 w 36"/>
                <a:gd name="T21" fmla="*/ 0 h 13"/>
                <a:gd name="T22" fmla="*/ 29 w 36"/>
                <a:gd name="T23" fmla="*/ 0 h 13"/>
                <a:gd name="T24" fmla="*/ 33 w 36"/>
                <a:gd name="T25" fmla="*/ 3 h 13"/>
                <a:gd name="T26" fmla="*/ 34 w 36"/>
                <a:gd name="T27" fmla="*/ 4 h 13"/>
                <a:gd name="T28" fmla="*/ 36 w 36"/>
                <a:gd name="T29" fmla="*/ 5 h 13"/>
                <a:gd name="T30" fmla="*/ 36 w 36"/>
                <a:gd name="T31" fmla="*/ 7 h 13"/>
                <a:gd name="T32" fmla="*/ 36 w 36"/>
                <a:gd name="T33" fmla="*/ 7 h 13"/>
                <a:gd name="T34" fmla="*/ 34 w 36"/>
                <a:gd name="T35" fmla="*/ 7 h 13"/>
                <a:gd name="T36" fmla="*/ 34 w 36"/>
                <a:gd name="T37" fmla="*/ 7 h 13"/>
                <a:gd name="T38" fmla="*/ 33 w 36"/>
                <a:gd name="T39" fmla="*/ 7 h 13"/>
                <a:gd name="T40" fmla="*/ 32 w 36"/>
                <a:gd name="T41" fmla="*/ 5 h 13"/>
                <a:gd name="T42" fmla="*/ 27 w 36"/>
                <a:gd name="T43" fmla="*/ 4 h 13"/>
                <a:gd name="T44" fmla="*/ 20 w 36"/>
                <a:gd name="T45" fmla="*/ 4 h 13"/>
                <a:gd name="T46" fmla="*/ 12 w 36"/>
                <a:gd name="T47" fmla="*/ 5 h 13"/>
                <a:gd name="T48" fmla="*/ 5 w 36"/>
                <a:gd name="T49" fmla="*/ 9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13"/>
                <a:gd name="T77" fmla="*/ 36 w 36"/>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13">
                  <a:moveTo>
                    <a:pt x="5" y="9"/>
                  </a:moveTo>
                  <a:lnTo>
                    <a:pt x="1" y="12"/>
                  </a:lnTo>
                  <a:lnTo>
                    <a:pt x="0" y="13"/>
                  </a:lnTo>
                  <a:lnTo>
                    <a:pt x="1" y="10"/>
                  </a:lnTo>
                  <a:lnTo>
                    <a:pt x="3" y="9"/>
                  </a:lnTo>
                  <a:lnTo>
                    <a:pt x="6" y="5"/>
                  </a:lnTo>
                  <a:lnTo>
                    <a:pt x="10" y="3"/>
                  </a:lnTo>
                  <a:lnTo>
                    <a:pt x="12" y="1"/>
                  </a:lnTo>
                  <a:lnTo>
                    <a:pt x="16" y="0"/>
                  </a:lnTo>
                  <a:lnTo>
                    <a:pt x="23" y="0"/>
                  </a:lnTo>
                  <a:lnTo>
                    <a:pt x="29" y="0"/>
                  </a:lnTo>
                  <a:lnTo>
                    <a:pt x="33" y="3"/>
                  </a:lnTo>
                  <a:lnTo>
                    <a:pt x="34" y="4"/>
                  </a:lnTo>
                  <a:lnTo>
                    <a:pt x="36" y="5"/>
                  </a:lnTo>
                  <a:lnTo>
                    <a:pt x="36" y="7"/>
                  </a:lnTo>
                  <a:lnTo>
                    <a:pt x="34" y="7"/>
                  </a:lnTo>
                  <a:lnTo>
                    <a:pt x="33" y="7"/>
                  </a:lnTo>
                  <a:lnTo>
                    <a:pt x="32" y="5"/>
                  </a:lnTo>
                  <a:lnTo>
                    <a:pt x="27" y="4"/>
                  </a:lnTo>
                  <a:lnTo>
                    <a:pt x="20" y="4"/>
                  </a:lnTo>
                  <a:lnTo>
                    <a:pt x="12" y="5"/>
                  </a:lnTo>
                  <a:lnTo>
                    <a:pt x="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7" name="Freeform 40"/>
            <p:cNvSpPr>
              <a:spLocks/>
            </p:cNvSpPr>
            <p:nvPr/>
          </p:nvSpPr>
          <p:spPr bwMode="auto">
            <a:xfrm>
              <a:off x="4350" y="2006"/>
              <a:ext cx="23" cy="23"/>
            </a:xfrm>
            <a:custGeom>
              <a:avLst/>
              <a:gdLst>
                <a:gd name="T0" fmla="*/ 10 w 23"/>
                <a:gd name="T1" fmla="*/ 23 h 23"/>
                <a:gd name="T2" fmla="*/ 15 w 23"/>
                <a:gd name="T3" fmla="*/ 21 h 23"/>
                <a:gd name="T4" fmla="*/ 19 w 23"/>
                <a:gd name="T5" fmla="*/ 20 h 23"/>
                <a:gd name="T6" fmla="*/ 21 w 23"/>
                <a:gd name="T7" fmla="*/ 16 h 23"/>
                <a:gd name="T8" fmla="*/ 23 w 23"/>
                <a:gd name="T9" fmla="*/ 12 h 23"/>
                <a:gd name="T10" fmla="*/ 21 w 23"/>
                <a:gd name="T11" fmla="*/ 8 h 23"/>
                <a:gd name="T12" fmla="*/ 20 w 23"/>
                <a:gd name="T13" fmla="*/ 4 h 23"/>
                <a:gd name="T14" fmla="*/ 16 w 23"/>
                <a:gd name="T15" fmla="*/ 2 h 23"/>
                <a:gd name="T16" fmla="*/ 12 w 23"/>
                <a:gd name="T17" fmla="*/ 0 h 23"/>
                <a:gd name="T18" fmla="*/ 7 w 23"/>
                <a:gd name="T19" fmla="*/ 2 h 23"/>
                <a:gd name="T20" fmla="*/ 4 w 23"/>
                <a:gd name="T21" fmla="*/ 3 h 23"/>
                <a:gd name="T22" fmla="*/ 2 w 23"/>
                <a:gd name="T23" fmla="*/ 7 h 23"/>
                <a:gd name="T24" fmla="*/ 0 w 23"/>
                <a:gd name="T25" fmla="*/ 11 h 23"/>
                <a:gd name="T26" fmla="*/ 0 w 23"/>
                <a:gd name="T27" fmla="*/ 15 h 23"/>
                <a:gd name="T28" fmla="*/ 3 w 23"/>
                <a:gd name="T29" fmla="*/ 19 h 23"/>
                <a:gd name="T30" fmla="*/ 6 w 23"/>
                <a:gd name="T31" fmla="*/ 21 h 23"/>
                <a:gd name="T32" fmla="*/ 10 w 23"/>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3"/>
                <a:gd name="T53" fmla="*/ 23 w 23"/>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3">
                  <a:moveTo>
                    <a:pt x="10" y="23"/>
                  </a:moveTo>
                  <a:lnTo>
                    <a:pt x="15" y="21"/>
                  </a:lnTo>
                  <a:lnTo>
                    <a:pt x="19" y="20"/>
                  </a:lnTo>
                  <a:lnTo>
                    <a:pt x="21" y="16"/>
                  </a:lnTo>
                  <a:lnTo>
                    <a:pt x="23" y="12"/>
                  </a:lnTo>
                  <a:lnTo>
                    <a:pt x="21" y="8"/>
                  </a:lnTo>
                  <a:lnTo>
                    <a:pt x="20" y="4"/>
                  </a:lnTo>
                  <a:lnTo>
                    <a:pt x="16" y="2"/>
                  </a:lnTo>
                  <a:lnTo>
                    <a:pt x="12" y="0"/>
                  </a:lnTo>
                  <a:lnTo>
                    <a:pt x="7" y="2"/>
                  </a:lnTo>
                  <a:lnTo>
                    <a:pt x="4" y="3"/>
                  </a:lnTo>
                  <a:lnTo>
                    <a:pt x="2" y="7"/>
                  </a:lnTo>
                  <a:lnTo>
                    <a:pt x="0" y="11"/>
                  </a:lnTo>
                  <a:lnTo>
                    <a:pt x="0" y="15"/>
                  </a:lnTo>
                  <a:lnTo>
                    <a:pt x="3" y="19"/>
                  </a:lnTo>
                  <a:lnTo>
                    <a:pt x="6" y="21"/>
                  </a:lnTo>
                  <a:lnTo>
                    <a:pt x="10" y="23"/>
                  </a:lnTo>
                  <a:close/>
                </a:path>
              </a:pathLst>
            </a:custGeom>
            <a:solidFill>
              <a:srgbClr val="C1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8" name="Freeform 41"/>
            <p:cNvSpPr>
              <a:spLocks/>
            </p:cNvSpPr>
            <p:nvPr/>
          </p:nvSpPr>
          <p:spPr bwMode="auto">
            <a:xfrm>
              <a:off x="4282" y="1968"/>
              <a:ext cx="182" cy="193"/>
            </a:xfrm>
            <a:custGeom>
              <a:avLst/>
              <a:gdLst>
                <a:gd name="T0" fmla="*/ 170 w 182"/>
                <a:gd name="T1" fmla="*/ 97 h 193"/>
                <a:gd name="T2" fmla="*/ 179 w 182"/>
                <a:gd name="T3" fmla="*/ 84 h 193"/>
                <a:gd name="T4" fmla="*/ 182 w 182"/>
                <a:gd name="T5" fmla="*/ 73 h 193"/>
                <a:gd name="T6" fmla="*/ 180 w 182"/>
                <a:gd name="T7" fmla="*/ 58 h 193"/>
                <a:gd name="T8" fmla="*/ 172 w 182"/>
                <a:gd name="T9" fmla="*/ 44 h 193"/>
                <a:gd name="T10" fmla="*/ 168 w 182"/>
                <a:gd name="T11" fmla="*/ 32 h 193"/>
                <a:gd name="T12" fmla="*/ 164 w 182"/>
                <a:gd name="T13" fmla="*/ 24 h 193"/>
                <a:gd name="T14" fmla="*/ 153 w 182"/>
                <a:gd name="T15" fmla="*/ 18 h 193"/>
                <a:gd name="T16" fmla="*/ 136 w 182"/>
                <a:gd name="T17" fmla="*/ 10 h 193"/>
                <a:gd name="T18" fmla="*/ 122 w 182"/>
                <a:gd name="T19" fmla="*/ 5 h 193"/>
                <a:gd name="T20" fmla="*/ 114 w 182"/>
                <a:gd name="T21" fmla="*/ 1 h 193"/>
                <a:gd name="T22" fmla="*/ 103 w 182"/>
                <a:gd name="T23" fmla="*/ 0 h 193"/>
                <a:gd name="T24" fmla="*/ 89 w 182"/>
                <a:gd name="T25" fmla="*/ 1 h 193"/>
                <a:gd name="T26" fmla="*/ 76 w 182"/>
                <a:gd name="T27" fmla="*/ 2 h 193"/>
                <a:gd name="T28" fmla="*/ 66 w 182"/>
                <a:gd name="T29" fmla="*/ 5 h 193"/>
                <a:gd name="T30" fmla="*/ 53 w 182"/>
                <a:gd name="T31" fmla="*/ 6 h 193"/>
                <a:gd name="T32" fmla="*/ 40 w 182"/>
                <a:gd name="T33" fmla="*/ 10 h 193"/>
                <a:gd name="T34" fmla="*/ 28 w 182"/>
                <a:gd name="T35" fmla="*/ 22 h 193"/>
                <a:gd name="T36" fmla="*/ 21 w 182"/>
                <a:gd name="T37" fmla="*/ 44 h 193"/>
                <a:gd name="T38" fmla="*/ 11 w 182"/>
                <a:gd name="T39" fmla="*/ 62 h 193"/>
                <a:gd name="T40" fmla="*/ 2 w 182"/>
                <a:gd name="T41" fmla="*/ 79 h 193"/>
                <a:gd name="T42" fmla="*/ 0 w 182"/>
                <a:gd name="T43" fmla="*/ 101 h 193"/>
                <a:gd name="T44" fmla="*/ 6 w 182"/>
                <a:gd name="T45" fmla="*/ 114 h 193"/>
                <a:gd name="T46" fmla="*/ 13 w 182"/>
                <a:gd name="T47" fmla="*/ 125 h 193"/>
                <a:gd name="T48" fmla="*/ 18 w 182"/>
                <a:gd name="T49" fmla="*/ 145 h 193"/>
                <a:gd name="T50" fmla="*/ 23 w 182"/>
                <a:gd name="T51" fmla="*/ 160 h 193"/>
                <a:gd name="T52" fmla="*/ 31 w 182"/>
                <a:gd name="T53" fmla="*/ 169 h 193"/>
                <a:gd name="T54" fmla="*/ 36 w 182"/>
                <a:gd name="T55" fmla="*/ 182 h 193"/>
                <a:gd name="T56" fmla="*/ 39 w 182"/>
                <a:gd name="T57" fmla="*/ 191 h 193"/>
                <a:gd name="T58" fmla="*/ 43 w 182"/>
                <a:gd name="T59" fmla="*/ 191 h 193"/>
                <a:gd name="T60" fmla="*/ 46 w 182"/>
                <a:gd name="T61" fmla="*/ 176 h 193"/>
                <a:gd name="T62" fmla="*/ 45 w 182"/>
                <a:gd name="T63" fmla="*/ 166 h 193"/>
                <a:gd name="T64" fmla="*/ 40 w 182"/>
                <a:gd name="T65" fmla="*/ 159 h 193"/>
                <a:gd name="T66" fmla="*/ 34 w 182"/>
                <a:gd name="T67" fmla="*/ 141 h 193"/>
                <a:gd name="T68" fmla="*/ 35 w 182"/>
                <a:gd name="T69" fmla="*/ 121 h 193"/>
                <a:gd name="T70" fmla="*/ 45 w 182"/>
                <a:gd name="T71" fmla="*/ 116 h 193"/>
                <a:gd name="T72" fmla="*/ 49 w 182"/>
                <a:gd name="T73" fmla="*/ 121 h 193"/>
                <a:gd name="T74" fmla="*/ 53 w 182"/>
                <a:gd name="T75" fmla="*/ 121 h 193"/>
                <a:gd name="T76" fmla="*/ 58 w 182"/>
                <a:gd name="T77" fmla="*/ 108 h 193"/>
                <a:gd name="T78" fmla="*/ 72 w 182"/>
                <a:gd name="T79" fmla="*/ 94 h 193"/>
                <a:gd name="T80" fmla="*/ 87 w 182"/>
                <a:gd name="T81" fmla="*/ 86 h 193"/>
                <a:gd name="T82" fmla="*/ 98 w 182"/>
                <a:gd name="T83" fmla="*/ 83 h 193"/>
                <a:gd name="T84" fmla="*/ 110 w 182"/>
                <a:gd name="T85" fmla="*/ 80 h 193"/>
                <a:gd name="T86" fmla="*/ 119 w 182"/>
                <a:gd name="T87" fmla="*/ 77 h 193"/>
                <a:gd name="T88" fmla="*/ 125 w 182"/>
                <a:gd name="T89" fmla="*/ 73 h 193"/>
                <a:gd name="T90" fmla="*/ 125 w 182"/>
                <a:gd name="T91" fmla="*/ 76 h 193"/>
                <a:gd name="T92" fmla="*/ 118 w 182"/>
                <a:gd name="T93" fmla="*/ 81 h 193"/>
                <a:gd name="T94" fmla="*/ 109 w 182"/>
                <a:gd name="T95" fmla="*/ 86 h 193"/>
                <a:gd name="T96" fmla="*/ 101 w 182"/>
                <a:gd name="T97" fmla="*/ 89 h 193"/>
                <a:gd name="T98" fmla="*/ 102 w 182"/>
                <a:gd name="T99" fmla="*/ 90 h 193"/>
                <a:gd name="T100" fmla="*/ 111 w 182"/>
                <a:gd name="T101" fmla="*/ 93 h 193"/>
                <a:gd name="T102" fmla="*/ 131 w 182"/>
                <a:gd name="T103" fmla="*/ 97 h 193"/>
                <a:gd name="T104" fmla="*/ 148 w 182"/>
                <a:gd name="T105" fmla="*/ 93 h 193"/>
                <a:gd name="T106" fmla="*/ 163 w 182"/>
                <a:gd name="T107" fmla="*/ 88 h 193"/>
                <a:gd name="T108" fmla="*/ 167 w 182"/>
                <a:gd name="T109" fmla="*/ 89 h 193"/>
                <a:gd name="T110" fmla="*/ 164 w 182"/>
                <a:gd name="T111" fmla="*/ 98 h 193"/>
                <a:gd name="T112" fmla="*/ 162 w 182"/>
                <a:gd name="T113" fmla="*/ 102 h 193"/>
                <a:gd name="T114" fmla="*/ 163 w 182"/>
                <a:gd name="T115" fmla="*/ 103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2"/>
                <a:gd name="T175" fmla="*/ 0 h 193"/>
                <a:gd name="T176" fmla="*/ 182 w 182"/>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2" h="193">
                  <a:moveTo>
                    <a:pt x="166" y="101"/>
                  </a:moveTo>
                  <a:lnTo>
                    <a:pt x="170" y="97"/>
                  </a:lnTo>
                  <a:lnTo>
                    <a:pt x="175" y="90"/>
                  </a:lnTo>
                  <a:lnTo>
                    <a:pt x="179" y="84"/>
                  </a:lnTo>
                  <a:lnTo>
                    <a:pt x="181" y="79"/>
                  </a:lnTo>
                  <a:lnTo>
                    <a:pt x="182" y="73"/>
                  </a:lnTo>
                  <a:lnTo>
                    <a:pt x="182" y="66"/>
                  </a:lnTo>
                  <a:lnTo>
                    <a:pt x="180" y="58"/>
                  </a:lnTo>
                  <a:lnTo>
                    <a:pt x="176" y="50"/>
                  </a:lnTo>
                  <a:lnTo>
                    <a:pt x="172" y="44"/>
                  </a:lnTo>
                  <a:lnTo>
                    <a:pt x="170" y="37"/>
                  </a:lnTo>
                  <a:lnTo>
                    <a:pt x="168" y="32"/>
                  </a:lnTo>
                  <a:lnTo>
                    <a:pt x="167" y="27"/>
                  </a:lnTo>
                  <a:lnTo>
                    <a:pt x="164" y="24"/>
                  </a:lnTo>
                  <a:lnTo>
                    <a:pt x="159" y="22"/>
                  </a:lnTo>
                  <a:lnTo>
                    <a:pt x="153" y="18"/>
                  </a:lnTo>
                  <a:lnTo>
                    <a:pt x="145" y="14"/>
                  </a:lnTo>
                  <a:lnTo>
                    <a:pt x="136" y="10"/>
                  </a:lnTo>
                  <a:lnTo>
                    <a:pt x="128" y="7"/>
                  </a:lnTo>
                  <a:lnTo>
                    <a:pt x="122" y="5"/>
                  </a:lnTo>
                  <a:lnTo>
                    <a:pt x="118" y="2"/>
                  </a:lnTo>
                  <a:lnTo>
                    <a:pt x="114" y="1"/>
                  </a:lnTo>
                  <a:lnTo>
                    <a:pt x="109" y="1"/>
                  </a:lnTo>
                  <a:lnTo>
                    <a:pt x="103" y="0"/>
                  </a:lnTo>
                  <a:lnTo>
                    <a:pt x="97" y="1"/>
                  </a:lnTo>
                  <a:lnTo>
                    <a:pt x="89" y="1"/>
                  </a:lnTo>
                  <a:lnTo>
                    <a:pt x="83" y="2"/>
                  </a:lnTo>
                  <a:lnTo>
                    <a:pt x="76" y="2"/>
                  </a:lnTo>
                  <a:lnTo>
                    <a:pt x="71" y="3"/>
                  </a:lnTo>
                  <a:lnTo>
                    <a:pt x="66" y="5"/>
                  </a:lnTo>
                  <a:lnTo>
                    <a:pt x="59" y="5"/>
                  </a:lnTo>
                  <a:lnTo>
                    <a:pt x="53" y="6"/>
                  </a:lnTo>
                  <a:lnTo>
                    <a:pt x="46" y="7"/>
                  </a:lnTo>
                  <a:lnTo>
                    <a:pt x="40" y="10"/>
                  </a:lnTo>
                  <a:lnTo>
                    <a:pt x="35" y="15"/>
                  </a:lnTo>
                  <a:lnTo>
                    <a:pt x="28" y="22"/>
                  </a:lnTo>
                  <a:lnTo>
                    <a:pt x="24" y="31"/>
                  </a:lnTo>
                  <a:lnTo>
                    <a:pt x="21" y="44"/>
                  </a:lnTo>
                  <a:lnTo>
                    <a:pt x="15" y="54"/>
                  </a:lnTo>
                  <a:lnTo>
                    <a:pt x="11" y="62"/>
                  </a:lnTo>
                  <a:lnTo>
                    <a:pt x="6" y="70"/>
                  </a:lnTo>
                  <a:lnTo>
                    <a:pt x="2" y="79"/>
                  </a:lnTo>
                  <a:lnTo>
                    <a:pt x="0" y="90"/>
                  </a:lnTo>
                  <a:lnTo>
                    <a:pt x="0" y="101"/>
                  </a:lnTo>
                  <a:lnTo>
                    <a:pt x="2" y="108"/>
                  </a:lnTo>
                  <a:lnTo>
                    <a:pt x="6" y="114"/>
                  </a:lnTo>
                  <a:lnTo>
                    <a:pt x="10" y="119"/>
                  </a:lnTo>
                  <a:lnTo>
                    <a:pt x="13" y="125"/>
                  </a:lnTo>
                  <a:lnTo>
                    <a:pt x="15" y="134"/>
                  </a:lnTo>
                  <a:lnTo>
                    <a:pt x="18" y="145"/>
                  </a:lnTo>
                  <a:lnTo>
                    <a:pt x="21" y="154"/>
                  </a:lnTo>
                  <a:lnTo>
                    <a:pt x="23" y="160"/>
                  </a:lnTo>
                  <a:lnTo>
                    <a:pt x="27" y="166"/>
                  </a:lnTo>
                  <a:lnTo>
                    <a:pt x="31" y="169"/>
                  </a:lnTo>
                  <a:lnTo>
                    <a:pt x="35" y="176"/>
                  </a:lnTo>
                  <a:lnTo>
                    <a:pt x="36" y="182"/>
                  </a:lnTo>
                  <a:lnTo>
                    <a:pt x="37" y="188"/>
                  </a:lnTo>
                  <a:lnTo>
                    <a:pt x="39" y="191"/>
                  </a:lnTo>
                  <a:lnTo>
                    <a:pt x="40" y="193"/>
                  </a:lnTo>
                  <a:lnTo>
                    <a:pt x="43" y="191"/>
                  </a:lnTo>
                  <a:lnTo>
                    <a:pt x="45" y="185"/>
                  </a:lnTo>
                  <a:lnTo>
                    <a:pt x="46" y="176"/>
                  </a:lnTo>
                  <a:lnTo>
                    <a:pt x="46" y="169"/>
                  </a:lnTo>
                  <a:lnTo>
                    <a:pt x="45" y="166"/>
                  </a:lnTo>
                  <a:lnTo>
                    <a:pt x="43" y="163"/>
                  </a:lnTo>
                  <a:lnTo>
                    <a:pt x="40" y="159"/>
                  </a:lnTo>
                  <a:lnTo>
                    <a:pt x="36" y="151"/>
                  </a:lnTo>
                  <a:lnTo>
                    <a:pt x="34" y="141"/>
                  </a:lnTo>
                  <a:lnTo>
                    <a:pt x="32" y="129"/>
                  </a:lnTo>
                  <a:lnTo>
                    <a:pt x="35" y="121"/>
                  </a:lnTo>
                  <a:lnTo>
                    <a:pt x="40" y="118"/>
                  </a:lnTo>
                  <a:lnTo>
                    <a:pt x="45" y="116"/>
                  </a:lnTo>
                  <a:lnTo>
                    <a:pt x="48" y="119"/>
                  </a:lnTo>
                  <a:lnTo>
                    <a:pt x="49" y="121"/>
                  </a:lnTo>
                  <a:lnTo>
                    <a:pt x="52" y="123"/>
                  </a:lnTo>
                  <a:lnTo>
                    <a:pt x="53" y="121"/>
                  </a:lnTo>
                  <a:lnTo>
                    <a:pt x="54" y="116"/>
                  </a:lnTo>
                  <a:lnTo>
                    <a:pt x="58" y="108"/>
                  </a:lnTo>
                  <a:lnTo>
                    <a:pt x="65" y="101"/>
                  </a:lnTo>
                  <a:lnTo>
                    <a:pt x="72" y="94"/>
                  </a:lnTo>
                  <a:lnTo>
                    <a:pt x="80" y="89"/>
                  </a:lnTo>
                  <a:lnTo>
                    <a:pt x="87" y="86"/>
                  </a:lnTo>
                  <a:lnTo>
                    <a:pt x="93" y="84"/>
                  </a:lnTo>
                  <a:lnTo>
                    <a:pt x="98" y="83"/>
                  </a:lnTo>
                  <a:lnTo>
                    <a:pt x="105" y="81"/>
                  </a:lnTo>
                  <a:lnTo>
                    <a:pt x="110" y="80"/>
                  </a:lnTo>
                  <a:lnTo>
                    <a:pt x="114" y="79"/>
                  </a:lnTo>
                  <a:lnTo>
                    <a:pt x="119" y="77"/>
                  </a:lnTo>
                  <a:lnTo>
                    <a:pt x="123" y="75"/>
                  </a:lnTo>
                  <a:lnTo>
                    <a:pt x="125" y="73"/>
                  </a:lnTo>
                  <a:lnTo>
                    <a:pt x="127" y="73"/>
                  </a:lnTo>
                  <a:lnTo>
                    <a:pt x="125" y="76"/>
                  </a:lnTo>
                  <a:lnTo>
                    <a:pt x="123" y="77"/>
                  </a:lnTo>
                  <a:lnTo>
                    <a:pt x="118" y="81"/>
                  </a:lnTo>
                  <a:lnTo>
                    <a:pt x="114" y="84"/>
                  </a:lnTo>
                  <a:lnTo>
                    <a:pt x="109" y="86"/>
                  </a:lnTo>
                  <a:lnTo>
                    <a:pt x="105" y="88"/>
                  </a:lnTo>
                  <a:lnTo>
                    <a:pt x="101" y="89"/>
                  </a:lnTo>
                  <a:lnTo>
                    <a:pt x="102" y="90"/>
                  </a:lnTo>
                  <a:lnTo>
                    <a:pt x="105" y="92"/>
                  </a:lnTo>
                  <a:lnTo>
                    <a:pt x="111" y="93"/>
                  </a:lnTo>
                  <a:lnTo>
                    <a:pt x="120" y="96"/>
                  </a:lnTo>
                  <a:lnTo>
                    <a:pt x="131" y="97"/>
                  </a:lnTo>
                  <a:lnTo>
                    <a:pt x="140" y="96"/>
                  </a:lnTo>
                  <a:lnTo>
                    <a:pt x="148" y="93"/>
                  </a:lnTo>
                  <a:lnTo>
                    <a:pt x="155" y="90"/>
                  </a:lnTo>
                  <a:lnTo>
                    <a:pt x="163" y="88"/>
                  </a:lnTo>
                  <a:lnTo>
                    <a:pt x="168" y="84"/>
                  </a:lnTo>
                  <a:lnTo>
                    <a:pt x="167" y="89"/>
                  </a:lnTo>
                  <a:lnTo>
                    <a:pt x="166" y="94"/>
                  </a:lnTo>
                  <a:lnTo>
                    <a:pt x="164" y="98"/>
                  </a:lnTo>
                  <a:lnTo>
                    <a:pt x="163" y="101"/>
                  </a:lnTo>
                  <a:lnTo>
                    <a:pt x="162" y="102"/>
                  </a:lnTo>
                  <a:lnTo>
                    <a:pt x="162" y="103"/>
                  </a:lnTo>
                  <a:lnTo>
                    <a:pt x="163" y="103"/>
                  </a:lnTo>
                  <a:lnTo>
                    <a:pt x="166" y="101"/>
                  </a:lnTo>
                  <a:close/>
                </a:path>
              </a:pathLst>
            </a:custGeom>
            <a:solidFill>
              <a:srgbClr val="C1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09" name="Freeform 42"/>
            <p:cNvSpPr>
              <a:spLocks/>
            </p:cNvSpPr>
            <p:nvPr/>
          </p:nvSpPr>
          <p:spPr bwMode="auto">
            <a:xfrm>
              <a:off x="4212" y="2660"/>
              <a:ext cx="202" cy="829"/>
            </a:xfrm>
            <a:custGeom>
              <a:avLst/>
              <a:gdLst>
                <a:gd name="T0" fmla="*/ 28 w 202"/>
                <a:gd name="T1" fmla="*/ 9 h 829"/>
                <a:gd name="T2" fmla="*/ 8 w 202"/>
                <a:gd name="T3" fmla="*/ 36 h 829"/>
                <a:gd name="T4" fmla="*/ 0 w 202"/>
                <a:gd name="T5" fmla="*/ 76 h 829"/>
                <a:gd name="T6" fmla="*/ 1 w 202"/>
                <a:gd name="T7" fmla="*/ 118 h 829"/>
                <a:gd name="T8" fmla="*/ 15 w 202"/>
                <a:gd name="T9" fmla="*/ 171 h 829"/>
                <a:gd name="T10" fmla="*/ 49 w 202"/>
                <a:gd name="T11" fmla="*/ 256 h 829"/>
                <a:gd name="T12" fmla="*/ 89 w 202"/>
                <a:gd name="T13" fmla="*/ 343 h 829"/>
                <a:gd name="T14" fmla="*/ 119 w 202"/>
                <a:gd name="T15" fmla="*/ 409 h 829"/>
                <a:gd name="T16" fmla="*/ 124 w 202"/>
                <a:gd name="T17" fmla="*/ 431 h 829"/>
                <a:gd name="T18" fmla="*/ 114 w 202"/>
                <a:gd name="T19" fmla="*/ 455 h 829"/>
                <a:gd name="T20" fmla="*/ 101 w 202"/>
                <a:gd name="T21" fmla="*/ 491 h 829"/>
                <a:gd name="T22" fmla="*/ 89 w 202"/>
                <a:gd name="T23" fmla="*/ 531 h 829"/>
                <a:gd name="T24" fmla="*/ 85 w 202"/>
                <a:gd name="T25" fmla="*/ 565 h 829"/>
                <a:gd name="T26" fmla="*/ 87 w 202"/>
                <a:gd name="T27" fmla="*/ 592 h 829"/>
                <a:gd name="T28" fmla="*/ 93 w 202"/>
                <a:gd name="T29" fmla="*/ 636 h 829"/>
                <a:gd name="T30" fmla="*/ 104 w 202"/>
                <a:gd name="T31" fmla="*/ 720 h 829"/>
                <a:gd name="T32" fmla="*/ 100 w 202"/>
                <a:gd name="T33" fmla="*/ 766 h 829"/>
                <a:gd name="T34" fmla="*/ 101 w 202"/>
                <a:gd name="T35" fmla="*/ 803 h 829"/>
                <a:gd name="T36" fmla="*/ 110 w 202"/>
                <a:gd name="T37" fmla="*/ 820 h 829"/>
                <a:gd name="T38" fmla="*/ 129 w 202"/>
                <a:gd name="T39" fmla="*/ 828 h 829"/>
                <a:gd name="T40" fmla="*/ 140 w 202"/>
                <a:gd name="T41" fmla="*/ 824 h 829"/>
                <a:gd name="T42" fmla="*/ 142 w 202"/>
                <a:gd name="T43" fmla="*/ 796 h 829"/>
                <a:gd name="T44" fmla="*/ 144 w 202"/>
                <a:gd name="T45" fmla="*/ 743 h 829"/>
                <a:gd name="T46" fmla="*/ 151 w 202"/>
                <a:gd name="T47" fmla="*/ 652 h 829"/>
                <a:gd name="T48" fmla="*/ 166 w 202"/>
                <a:gd name="T49" fmla="*/ 561 h 829"/>
                <a:gd name="T50" fmla="*/ 177 w 202"/>
                <a:gd name="T51" fmla="*/ 492 h 829"/>
                <a:gd name="T52" fmla="*/ 190 w 202"/>
                <a:gd name="T53" fmla="*/ 459 h 829"/>
                <a:gd name="T54" fmla="*/ 202 w 202"/>
                <a:gd name="T55" fmla="*/ 429 h 829"/>
                <a:gd name="T56" fmla="*/ 199 w 202"/>
                <a:gd name="T57" fmla="*/ 402 h 829"/>
                <a:gd name="T58" fmla="*/ 193 w 202"/>
                <a:gd name="T59" fmla="*/ 371 h 829"/>
                <a:gd name="T60" fmla="*/ 188 w 202"/>
                <a:gd name="T61" fmla="*/ 321 h 829"/>
                <a:gd name="T62" fmla="*/ 179 w 202"/>
                <a:gd name="T63" fmla="*/ 223 h 829"/>
                <a:gd name="T64" fmla="*/ 155 w 202"/>
                <a:gd name="T65" fmla="*/ 116 h 829"/>
                <a:gd name="T66" fmla="*/ 122 w 202"/>
                <a:gd name="T67" fmla="*/ 40 h 829"/>
                <a:gd name="T68" fmla="*/ 88 w 202"/>
                <a:gd name="T69" fmla="*/ 6 h 829"/>
                <a:gd name="T70" fmla="*/ 58 w 202"/>
                <a:gd name="T71" fmla="*/ 0 h 8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2"/>
                <a:gd name="T109" fmla="*/ 0 h 829"/>
                <a:gd name="T110" fmla="*/ 202 w 202"/>
                <a:gd name="T111" fmla="*/ 829 h 8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2" h="829">
                  <a:moveTo>
                    <a:pt x="45" y="1"/>
                  </a:moveTo>
                  <a:lnTo>
                    <a:pt x="28" y="9"/>
                  </a:lnTo>
                  <a:lnTo>
                    <a:pt x="17" y="21"/>
                  </a:lnTo>
                  <a:lnTo>
                    <a:pt x="8" y="36"/>
                  </a:lnTo>
                  <a:lnTo>
                    <a:pt x="2" y="56"/>
                  </a:lnTo>
                  <a:lnTo>
                    <a:pt x="0" y="76"/>
                  </a:lnTo>
                  <a:lnTo>
                    <a:pt x="0" y="97"/>
                  </a:lnTo>
                  <a:lnTo>
                    <a:pt x="1" y="118"/>
                  </a:lnTo>
                  <a:lnTo>
                    <a:pt x="5" y="137"/>
                  </a:lnTo>
                  <a:lnTo>
                    <a:pt x="15" y="171"/>
                  </a:lnTo>
                  <a:lnTo>
                    <a:pt x="30" y="211"/>
                  </a:lnTo>
                  <a:lnTo>
                    <a:pt x="49" y="256"/>
                  </a:lnTo>
                  <a:lnTo>
                    <a:pt x="70" y="301"/>
                  </a:lnTo>
                  <a:lnTo>
                    <a:pt x="89" y="343"/>
                  </a:lnTo>
                  <a:lnTo>
                    <a:pt x="107" y="381"/>
                  </a:lnTo>
                  <a:lnTo>
                    <a:pt x="119" y="409"/>
                  </a:lnTo>
                  <a:lnTo>
                    <a:pt x="126" y="426"/>
                  </a:lnTo>
                  <a:lnTo>
                    <a:pt x="124" y="431"/>
                  </a:lnTo>
                  <a:lnTo>
                    <a:pt x="120" y="441"/>
                  </a:lnTo>
                  <a:lnTo>
                    <a:pt x="114" y="455"/>
                  </a:lnTo>
                  <a:lnTo>
                    <a:pt x="107" y="472"/>
                  </a:lnTo>
                  <a:lnTo>
                    <a:pt x="101" y="491"/>
                  </a:lnTo>
                  <a:lnTo>
                    <a:pt x="94" y="510"/>
                  </a:lnTo>
                  <a:lnTo>
                    <a:pt x="89" y="531"/>
                  </a:lnTo>
                  <a:lnTo>
                    <a:pt x="87" y="552"/>
                  </a:lnTo>
                  <a:lnTo>
                    <a:pt x="85" y="565"/>
                  </a:lnTo>
                  <a:lnTo>
                    <a:pt x="85" y="578"/>
                  </a:lnTo>
                  <a:lnTo>
                    <a:pt x="87" y="592"/>
                  </a:lnTo>
                  <a:lnTo>
                    <a:pt x="89" y="608"/>
                  </a:lnTo>
                  <a:lnTo>
                    <a:pt x="93" y="636"/>
                  </a:lnTo>
                  <a:lnTo>
                    <a:pt x="100" y="679"/>
                  </a:lnTo>
                  <a:lnTo>
                    <a:pt x="104" y="720"/>
                  </a:lnTo>
                  <a:lnTo>
                    <a:pt x="104" y="745"/>
                  </a:lnTo>
                  <a:lnTo>
                    <a:pt x="100" y="766"/>
                  </a:lnTo>
                  <a:lnTo>
                    <a:pt x="100" y="787"/>
                  </a:lnTo>
                  <a:lnTo>
                    <a:pt x="101" y="803"/>
                  </a:lnTo>
                  <a:lnTo>
                    <a:pt x="104" y="814"/>
                  </a:lnTo>
                  <a:lnTo>
                    <a:pt x="110" y="820"/>
                  </a:lnTo>
                  <a:lnTo>
                    <a:pt x="119" y="825"/>
                  </a:lnTo>
                  <a:lnTo>
                    <a:pt x="129" y="828"/>
                  </a:lnTo>
                  <a:lnTo>
                    <a:pt x="136" y="829"/>
                  </a:lnTo>
                  <a:lnTo>
                    <a:pt x="140" y="824"/>
                  </a:lnTo>
                  <a:lnTo>
                    <a:pt x="142" y="811"/>
                  </a:lnTo>
                  <a:lnTo>
                    <a:pt x="142" y="796"/>
                  </a:lnTo>
                  <a:lnTo>
                    <a:pt x="142" y="779"/>
                  </a:lnTo>
                  <a:lnTo>
                    <a:pt x="144" y="743"/>
                  </a:lnTo>
                  <a:lnTo>
                    <a:pt x="146" y="698"/>
                  </a:lnTo>
                  <a:lnTo>
                    <a:pt x="151" y="652"/>
                  </a:lnTo>
                  <a:lnTo>
                    <a:pt x="158" y="605"/>
                  </a:lnTo>
                  <a:lnTo>
                    <a:pt x="166" y="561"/>
                  </a:lnTo>
                  <a:lnTo>
                    <a:pt x="172" y="522"/>
                  </a:lnTo>
                  <a:lnTo>
                    <a:pt x="177" y="492"/>
                  </a:lnTo>
                  <a:lnTo>
                    <a:pt x="181" y="473"/>
                  </a:lnTo>
                  <a:lnTo>
                    <a:pt x="190" y="459"/>
                  </a:lnTo>
                  <a:lnTo>
                    <a:pt x="198" y="443"/>
                  </a:lnTo>
                  <a:lnTo>
                    <a:pt x="202" y="429"/>
                  </a:lnTo>
                  <a:lnTo>
                    <a:pt x="202" y="415"/>
                  </a:lnTo>
                  <a:lnTo>
                    <a:pt x="199" y="402"/>
                  </a:lnTo>
                  <a:lnTo>
                    <a:pt x="197" y="387"/>
                  </a:lnTo>
                  <a:lnTo>
                    <a:pt x="193" y="371"/>
                  </a:lnTo>
                  <a:lnTo>
                    <a:pt x="190" y="352"/>
                  </a:lnTo>
                  <a:lnTo>
                    <a:pt x="188" y="321"/>
                  </a:lnTo>
                  <a:lnTo>
                    <a:pt x="184" y="275"/>
                  </a:lnTo>
                  <a:lnTo>
                    <a:pt x="179" y="223"/>
                  </a:lnTo>
                  <a:lnTo>
                    <a:pt x="171" y="176"/>
                  </a:lnTo>
                  <a:lnTo>
                    <a:pt x="155" y="116"/>
                  </a:lnTo>
                  <a:lnTo>
                    <a:pt x="138" y="72"/>
                  </a:lnTo>
                  <a:lnTo>
                    <a:pt x="122" y="40"/>
                  </a:lnTo>
                  <a:lnTo>
                    <a:pt x="105" y="19"/>
                  </a:lnTo>
                  <a:lnTo>
                    <a:pt x="88" y="6"/>
                  </a:lnTo>
                  <a:lnTo>
                    <a:pt x="72" y="1"/>
                  </a:lnTo>
                  <a:lnTo>
                    <a:pt x="58" y="0"/>
                  </a:lnTo>
                  <a:lnTo>
                    <a:pt x="45" y="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0" name="Freeform 43"/>
            <p:cNvSpPr>
              <a:spLocks/>
            </p:cNvSpPr>
            <p:nvPr/>
          </p:nvSpPr>
          <p:spPr bwMode="auto">
            <a:xfrm>
              <a:off x="4259" y="2722"/>
              <a:ext cx="20" cy="21"/>
            </a:xfrm>
            <a:custGeom>
              <a:avLst/>
              <a:gdLst>
                <a:gd name="T0" fmla="*/ 12 w 20"/>
                <a:gd name="T1" fmla="*/ 21 h 21"/>
                <a:gd name="T2" fmla="*/ 16 w 20"/>
                <a:gd name="T3" fmla="*/ 19 h 21"/>
                <a:gd name="T4" fmla="*/ 19 w 20"/>
                <a:gd name="T5" fmla="*/ 17 h 21"/>
                <a:gd name="T6" fmla="*/ 20 w 20"/>
                <a:gd name="T7" fmla="*/ 13 h 21"/>
                <a:gd name="T8" fmla="*/ 20 w 20"/>
                <a:gd name="T9" fmla="*/ 8 h 21"/>
                <a:gd name="T10" fmla="*/ 19 w 20"/>
                <a:gd name="T11" fmla="*/ 4 h 21"/>
                <a:gd name="T12" fmla="*/ 16 w 20"/>
                <a:gd name="T13" fmla="*/ 1 h 21"/>
                <a:gd name="T14" fmla="*/ 12 w 20"/>
                <a:gd name="T15" fmla="*/ 0 h 21"/>
                <a:gd name="T16" fmla="*/ 7 w 20"/>
                <a:gd name="T17" fmla="*/ 0 h 21"/>
                <a:gd name="T18" fmla="*/ 3 w 20"/>
                <a:gd name="T19" fmla="*/ 1 h 21"/>
                <a:gd name="T20" fmla="*/ 1 w 20"/>
                <a:gd name="T21" fmla="*/ 5 h 21"/>
                <a:gd name="T22" fmla="*/ 0 w 20"/>
                <a:gd name="T23" fmla="*/ 9 h 21"/>
                <a:gd name="T24" fmla="*/ 0 w 20"/>
                <a:gd name="T25" fmla="*/ 13 h 21"/>
                <a:gd name="T26" fmla="*/ 1 w 20"/>
                <a:gd name="T27" fmla="*/ 17 h 21"/>
                <a:gd name="T28" fmla="*/ 5 w 20"/>
                <a:gd name="T29" fmla="*/ 19 h 21"/>
                <a:gd name="T30" fmla="*/ 7 w 20"/>
                <a:gd name="T31" fmla="*/ 21 h 21"/>
                <a:gd name="T32" fmla="*/ 12 w 20"/>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1"/>
                <a:gd name="T53" fmla="*/ 20 w 2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1">
                  <a:moveTo>
                    <a:pt x="12" y="21"/>
                  </a:moveTo>
                  <a:lnTo>
                    <a:pt x="16" y="19"/>
                  </a:lnTo>
                  <a:lnTo>
                    <a:pt x="19" y="17"/>
                  </a:lnTo>
                  <a:lnTo>
                    <a:pt x="20" y="13"/>
                  </a:lnTo>
                  <a:lnTo>
                    <a:pt x="20" y="8"/>
                  </a:lnTo>
                  <a:lnTo>
                    <a:pt x="19" y="4"/>
                  </a:lnTo>
                  <a:lnTo>
                    <a:pt x="16" y="1"/>
                  </a:lnTo>
                  <a:lnTo>
                    <a:pt x="12" y="0"/>
                  </a:lnTo>
                  <a:lnTo>
                    <a:pt x="7" y="0"/>
                  </a:lnTo>
                  <a:lnTo>
                    <a:pt x="3" y="1"/>
                  </a:lnTo>
                  <a:lnTo>
                    <a:pt x="1" y="5"/>
                  </a:lnTo>
                  <a:lnTo>
                    <a:pt x="0" y="9"/>
                  </a:lnTo>
                  <a:lnTo>
                    <a:pt x="0" y="13"/>
                  </a:lnTo>
                  <a:lnTo>
                    <a:pt x="1" y="17"/>
                  </a:lnTo>
                  <a:lnTo>
                    <a:pt x="5" y="19"/>
                  </a:lnTo>
                  <a:lnTo>
                    <a:pt x="7" y="21"/>
                  </a:lnTo>
                  <a:lnTo>
                    <a:pt x="12" y="2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1" name="Freeform 44"/>
            <p:cNvSpPr>
              <a:spLocks/>
            </p:cNvSpPr>
            <p:nvPr/>
          </p:nvSpPr>
          <p:spPr bwMode="auto">
            <a:xfrm>
              <a:off x="4322" y="3445"/>
              <a:ext cx="22" cy="22"/>
            </a:xfrm>
            <a:custGeom>
              <a:avLst/>
              <a:gdLst>
                <a:gd name="T0" fmla="*/ 13 w 22"/>
                <a:gd name="T1" fmla="*/ 22 h 22"/>
                <a:gd name="T2" fmla="*/ 17 w 22"/>
                <a:gd name="T3" fmla="*/ 21 h 22"/>
                <a:gd name="T4" fmla="*/ 21 w 22"/>
                <a:gd name="T5" fmla="*/ 17 h 22"/>
                <a:gd name="T6" fmla="*/ 22 w 22"/>
                <a:gd name="T7" fmla="*/ 13 h 22"/>
                <a:gd name="T8" fmla="*/ 22 w 22"/>
                <a:gd name="T9" fmla="*/ 9 h 22"/>
                <a:gd name="T10" fmla="*/ 21 w 22"/>
                <a:gd name="T11" fmla="*/ 5 h 22"/>
                <a:gd name="T12" fmla="*/ 17 w 22"/>
                <a:gd name="T13" fmla="*/ 2 h 22"/>
                <a:gd name="T14" fmla="*/ 13 w 22"/>
                <a:gd name="T15" fmla="*/ 0 h 22"/>
                <a:gd name="T16" fmla="*/ 9 w 22"/>
                <a:gd name="T17" fmla="*/ 0 h 22"/>
                <a:gd name="T18" fmla="*/ 5 w 22"/>
                <a:gd name="T19" fmla="*/ 2 h 22"/>
                <a:gd name="T20" fmla="*/ 1 w 22"/>
                <a:gd name="T21" fmla="*/ 5 h 22"/>
                <a:gd name="T22" fmla="*/ 0 w 22"/>
                <a:gd name="T23" fmla="*/ 9 h 22"/>
                <a:gd name="T24" fmla="*/ 0 w 22"/>
                <a:gd name="T25" fmla="*/ 13 h 22"/>
                <a:gd name="T26" fmla="*/ 1 w 22"/>
                <a:gd name="T27" fmla="*/ 17 h 22"/>
                <a:gd name="T28" fmla="*/ 5 w 22"/>
                <a:gd name="T29" fmla="*/ 21 h 22"/>
                <a:gd name="T30" fmla="*/ 9 w 22"/>
                <a:gd name="T31" fmla="*/ 22 h 22"/>
                <a:gd name="T32" fmla="*/ 13 w 22"/>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3" y="22"/>
                  </a:moveTo>
                  <a:lnTo>
                    <a:pt x="17" y="21"/>
                  </a:lnTo>
                  <a:lnTo>
                    <a:pt x="21" y="17"/>
                  </a:lnTo>
                  <a:lnTo>
                    <a:pt x="22" y="13"/>
                  </a:lnTo>
                  <a:lnTo>
                    <a:pt x="22" y="9"/>
                  </a:lnTo>
                  <a:lnTo>
                    <a:pt x="21" y="5"/>
                  </a:lnTo>
                  <a:lnTo>
                    <a:pt x="17" y="2"/>
                  </a:lnTo>
                  <a:lnTo>
                    <a:pt x="13" y="0"/>
                  </a:lnTo>
                  <a:lnTo>
                    <a:pt x="9" y="0"/>
                  </a:lnTo>
                  <a:lnTo>
                    <a:pt x="5" y="2"/>
                  </a:lnTo>
                  <a:lnTo>
                    <a:pt x="1" y="5"/>
                  </a:lnTo>
                  <a:lnTo>
                    <a:pt x="0" y="9"/>
                  </a:lnTo>
                  <a:lnTo>
                    <a:pt x="0" y="13"/>
                  </a:lnTo>
                  <a:lnTo>
                    <a:pt x="1" y="17"/>
                  </a:lnTo>
                  <a:lnTo>
                    <a:pt x="5" y="21"/>
                  </a:lnTo>
                  <a:lnTo>
                    <a:pt x="9" y="22"/>
                  </a:lnTo>
                  <a:lnTo>
                    <a:pt x="13"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2" name="Freeform 45"/>
            <p:cNvSpPr>
              <a:spLocks/>
            </p:cNvSpPr>
            <p:nvPr/>
          </p:nvSpPr>
          <p:spPr bwMode="auto">
            <a:xfrm>
              <a:off x="4301" y="3438"/>
              <a:ext cx="174" cy="76"/>
            </a:xfrm>
            <a:custGeom>
              <a:avLst/>
              <a:gdLst>
                <a:gd name="T0" fmla="*/ 24 w 174"/>
                <a:gd name="T1" fmla="*/ 0 h 76"/>
                <a:gd name="T2" fmla="*/ 15 w 174"/>
                <a:gd name="T3" fmla="*/ 7 h 76"/>
                <a:gd name="T4" fmla="*/ 7 w 174"/>
                <a:gd name="T5" fmla="*/ 23 h 76"/>
                <a:gd name="T6" fmla="*/ 2 w 174"/>
                <a:gd name="T7" fmla="*/ 41 h 76"/>
                <a:gd name="T8" fmla="*/ 0 w 174"/>
                <a:gd name="T9" fmla="*/ 54 h 76"/>
                <a:gd name="T10" fmla="*/ 2 w 174"/>
                <a:gd name="T11" fmla="*/ 58 h 76"/>
                <a:gd name="T12" fmla="*/ 3 w 174"/>
                <a:gd name="T13" fmla="*/ 63 h 76"/>
                <a:gd name="T14" fmla="*/ 5 w 174"/>
                <a:gd name="T15" fmla="*/ 66 h 76"/>
                <a:gd name="T16" fmla="*/ 9 w 174"/>
                <a:gd name="T17" fmla="*/ 70 h 76"/>
                <a:gd name="T18" fmla="*/ 15 w 174"/>
                <a:gd name="T19" fmla="*/ 72 h 76"/>
                <a:gd name="T20" fmla="*/ 21 w 174"/>
                <a:gd name="T21" fmla="*/ 73 h 76"/>
                <a:gd name="T22" fmla="*/ 29 w 174"/>
                <a:gd name="T23" fmla="*/ 75 h 76"/>
                <a:gd name="T24" fmla="*/ 39 w 174"/>
                <a:gd name="T25" fmla="*/ 73 h 76"/>
                <a:gd name="T26" fmla="*/ 52 w 174"/>
                <a:gd name="T27" fmla="*/ 72 h 76"/>
                <a:gd name="T28" fmla="*/ 66 w 174"/>
                <a:gd name="T29" fmla="*/ 72 h 76"/>
                <a:gd name="T30" fmla="*/ 81 w 174"/>
                <a:gd name="T31" fmla="*/ 72 h 76"/>
                <a:gd name="T32" fmla="*/ 95 w 174"/>
                <a:gd name="T33" fmla="*/ 73 h 76"/>
                <a:gd name="T34" fmla="*/ 109 w 174"/>
                <a:gd name="T35" fmla="*/ 75 h 76"/>
                <a:gd name="T36" fmla="*/ 122 w 174"/>
                <a:gd name="T37" fmla="*/ 76 h 76"/>
                <a:gd name="T38" fmla="*/ 134 w 174"/>
                <a:gd name="T39" fmla="*/ 76 h 76"/>
                <a:gd name="T40" fmla="*/ 143 w 174"/>
                <a:gd name="T41" fmla="*/ 76 h 76"/>
                <a:gd name="T42" fmla="*/ 154 w 174"/>
                <a:gd name="T43" fmla="*/ 73 h 76"/>
                <a:gd name="T44" fmla="*/ 165 w 174"/>
                <a:gd name="T45" fmla="*/ 70 h 76"/>
                <a:gd name="T46" fmla="*/ 173 w 174"/>
                <a:gd name="T47" fmla="*/ 66 h 76"/>
                <a:gd name="T48" fmla="*/ 174 w 174"/>
                <a:gd name="T49" fmla="*/ 62 h 76"/>
                <a:gd name="T50" fmla="*/ 170 w 174"/>
                <a:gd name="T51" fmla="*/ 58 h 76"/>
                <a:gd name="T52" fmla="*/ 162 w 174"/>
                <a:gd name="T53" fmla="*/ 55 h 76"/>
                <a:gd name="T54" fmla="*/ 152 w 174"/>
                <a:gd name="T55" fmla="*/ 54 h 76"/>
                <a:gd name="T56" fmla="*/ 143 w 174"/>
                <a:gd name="T57" fmla="*/ 53 h 76"/>
                <a:gd name="T58" fmla="*/ 138 w 174"/>
                <a:gd name="T59" fmla="*/ 51 h 76"/>
                <a:gd name="T60" fmla="*/ 131 w 174"/>
                <a:gd name="T61" fmla="*/ 49 h 76"/>
                <a:gd name="T62" fmla="*/ 122 w 174"/>
                <a:gd name="T63" fmla="*/ 45 h 76"/>
                <a:gd name="T64" fmla="*/ 113 w 174"/>
                <a:gd name="T65" fmla="*/ 40 h 76"/>
                <a:gd name="T66" fmla="*/ 104 w 174"/>
                <a:gd name="T67" fmla="*/ 35 h 76"/>
                <a:gd name="T68" fmla="*/ 95 w 174"/>
                <a:gd name="T69" fmla="*/ 31 h 76"/>
                <a:gd name="T70" fmla="*/ 87 w 174"/>
                <a:gd name="T71" fmla="*/ 27 h 76"/>
                <a:gd name="T72" fmla="*/ 82 w 174"/>
                <a:gd name="T73" fmla="*/ 24 h 76"/>
                <a:gd name="T74" fmla="*/ 77 w 174"/>
                <a:gd name="T75" fmla="*/ 22 h 76"/>
                <a:gd name="T76" fmla="*/ 70 w 174"/>
                <a:gd name="T77" fmla="*/ 16 h 76"/>
                <a:gd name="T78" fmla="*/ 62 w 174"/>
                <a:gd name="T79" fmla="*/ 12 h 76"/>
                <a:gd name="T80" fmla="*/ 55 w 174"/>
                <a:gd name="T81" fmla="*/ 7 h 76"/>
                <a:gd name="T82" fmla="*/ 47 w 174"/>
                <a:gd name="T83" fmla="*/ 3 h 76"/>
                <a:gd name="T84" fmla="*/ 39 w 174"/>
                <a:gd name="T85" fmla="*/ 1 h 76"/>
                <a:gd name="T86" fmla="*/ 31 w 174"/>
                <a:gd name="T87" fmla="*/ 0 h 76"/>
                <a:gd name="T88" fmla="*/ 24 w 174"/>
                <a:gd name="T89" fmla="*/ 0 h 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4"/>
                <a:gd name="T136" fmla="*/ 0 h 76"/>
                <a:gd name="T137" fmla="*/ 174 w 174"/>
                <a:gd name="T138" fmla="*/ 76 h 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4" h="76">
                  <a:moveTo>
                    <a:pt x="24" y="0"/>
                  </a:moveTo>
                  <a:lnTo>
                    <a:pt x="15" y="7"/>
                  </a:lnTo>
                  <a:lnTo>
                    <a:pt x="7" y="23"/>
                  </a:lnTo>
                  <a:lnTo>
                    <a:pt x="2" y="41"/>
                  </a:lnTo>
                  <a:lnTo>
                    <a:pt x="0" y="54"/>
                  </a:lnTo>
                  <a:lnTo>
                    <a:pt x="2" y="58"/>
                  </a:lnTo>
                  <a:lnTo>
                    <a:pt x="3" y="63"/>
                  </a:lnTo>
                  <a:lnTo>
                    <a:pt x="5" y="66"/>
                  </a:lnTo>
                  <a:lnTo>
                    <a:pt x="9" y="70"/>
                  </a:lnTo>
                  <a:lnTo>
                    <a:pt x="15" y="72"/>
                  </a:lnTo>
                  <a:lnTo>
                    <a:pt x="21" y="73"/>
                  </a:lnTo>
                  <a:lnTo>
                    <a:pt x="29" y="75"/>
                  </a:lnTo>
                  <a:lnTo>
                    <a:pt x="39" y="73"/>
                  </a:lnTo>
                  <a:lnTo>
                    <a:pt x="52" y="72"/>
                  </a:lnTo>
                  <a:lnTo>
                    <a:pt x="66" y="72"/>
                  </a:lnTo>
                  <a:lnTo>
                    <a:pt x="81" y="72"/>
                  </a:lnTo>
                  <a:lnTo>
                    <a:pt x="95" y="73"/>
                  </a:lnTo>
                  <a:lnTo>
                    <a:pt x="109" y="75"/>
                  </a:lnTo>
                  <a:lnTo>
                    <a:pt x="122" y="76"/>
                  </a:lnTo>
                  <a:lnTo>
                    <a:pt x="134" y="76"/>
                  </a:lnTo>
                  <a:lnTo>
                    <a:pt x="143" y="76"/>
                  </a:lnTo>
                  <a:lnTo>
                    <a:pt x="154" y="73"/>
                  </a:lnTo>
                  <a:lnTo>
                    <a:pt x="165" y="70"/>
                  </a:lnTo>
                  <a:lnTo>
                    <a:pt x="173" y="66"/>
                  </a:lnTo>
                  <a:lnTo>
                    <a:pt x="174" y="62"/>
                  </a:lnTo>
                  <a:lnTo>
                    <a:pt x="170" y="58"/>
                  </a:lnTo>
                  <a:lnTo>
                    <a:pt x="162" y="55"/>
                  </a:lnTo>
                  <a:lnTo>
                    <a:pt x="152" y="54"/>
                  </a:lnTo>
                  <a:lnTo>
                    <a:pt x="143" y="53"/>
                  </a:lnTo>
                  <a:lnTo>
                    <a:pt x="138" y="51"/>
                  </a:lnTo>
                  <a:lnTo>
                    <a:pt x="131" y="49"/>
                  </a:lnTo>
                  <a:lnTo>
                    <a:pt x="122" y="45"/>
                  </a:lnTo>
                  <a:lnTo>
                    <a:pt x="113" y="40"/>
                  </a:lnTo>
                  <a:lnTo>
                    <a:pt x="104" y="35"/>
                  </a:lnTo>
                  <a:lnTo>
                    <a:pt x="95" y="31"/>
                  </a:lnTo>
                  <a:lnTo>
                    <a:pt x="87" y="27"/>
                  </a:lnTo>
                  <a:lnTo>
                    <a:pt x="82" y="24"/>
                  </a:lnTo>
                  <a:lnTo>
                    <a:pt x="77" y="22"/>
                  </a:lnTo>
                  <a:lnTo>
                    <a:pt x="70" y="16"/>
                  </a:lnTo>
                  <a:lnTo>
                    <a:pt x="62" y="12"/>
                  </a:lnTo>
                  <a:lnTo>
                    <a:pt x="55" y="7"/>
                  </a:lnTo>
                  <a:lnTo>
                    <a:pt x="47" y="3"/>
                  </a:lnTo>
                  <a:lnTo>
                    <a:pt x="39" y="1"/>
                  </a:lnTo>
                  <a:lnTo>
                    <a:pt x="31" y="0"/>
                  </a:lnTo>
                  <a:lnTo>
                    <a:pt x="24" y="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3" name="Freeform 46"/>
            <p:cNvSpPr>
              <a:spLocks/>
            </p:cNvSpPr>
            <p:nvPr/>
          </p:nvSpPr>
          <p:spPr bwMode="auto">
            <a:xfrm>
              <a:off x="4322" y="3445"/>
              <a:ext cx="22" cy="22"/>
            </a:xfrm>
            <a:custGeom>
              <a:avLst/>
              <a:gdLst>
                <a:gd name="T0" fmla="*/ 12 w 22"/>
                <a:gd name="T1" fmla="*/ 22 h 22"/>
                <a:gd name="T2" fmla="*/ 16 w 22"/>
                <a:gd name="T3" fmla="*/ 21 h 22"/>
                <a:gd name="T4" fmla="*/ 19 w 22"/>
                <a:gd name="T5" fmla="*/ 18 h 22"/>
                <a:gd name="T6" fmla="*/ 21 w 22"/>
                <a:gd name="T7" fmla="*/ 15 h 22"/>
                <a:gd name="T8" fmla="*/ 22 w 22"/>
                <a:gd name="T9" fmla="*/ 11 h 22"/>
                <a:gd name="T10" fmla="*/ 21 w 22"/>
                <a:gd name="T11" fmla="*/ 7 h 22"/>
                <a:gd name="T12" fmla="*/ 18 w 22"/>
                <a:gd name="T13" fmla="*/ 3 h 22"/>
                <a:gd name="T14" fmla="*/ 14 w 22"/>
                <a:gd name="T15" fmla="*/ 2 h 22"/>
                <a:gd name="T16" fmla="*/ 10 w 22"/>
                <a:gd name="T17" fmla="*/ 0 h 22"/>
                <a:gd name="T18" fmla="*/ 6 w 22"/>
                <a:gd name="T19" fmla="*/ 2 h 22"/>
                <a:gd name="T20" fmla="*/ 3 w 22"/>
                <a:gd name="T21" fmla="*/ 4 h 22"/>
                <a:gd name="T22" fmla="*/ 1 w 22"/>
                <a:gd name="T23" fmla="*/ 8 h 22"/>
                <a:gd name="T24" fmla="*/ 0 w 22"/>
                <a:gd name="T25" fmla="*/ 13 h 22"/>
                <a:gd name="T26" fmla="*/ 1 w 22"/>
                <a:gd name="T27" fmla="*/ 17 h 22"/>
                <a:gd name="T28" fmla="*/ 4 w 22"/>
                <a:gd name="T29" fmla="*/ 20 h 22"/>
                <a:gd name="T30" fmla="*/ 8 w 22"/>
                <a:gd name="T31" fmla="*/ 22 h 22"/>
                <a:gd name="T32" fmla="*/ 12 w 22"/>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2" y="22"/>
                  </a:moveTo>
                  <a:lnTo>
                    <a:pt x="16" y="21"/>
                  </a:lnTo>
                  <a:lnTo>
                    <a:pt x="19" y="18"/>
                  </a:lnTo>
                  <a:lnTo>
                    <a:pt x="21" y="15"/>
                  </a:lnTo>
                  <a:lnTo>
                    <a:pt x="22" y="11"/>
                  </a:lnTo>
                  <a:lnTo>
                    <a:pt x="21" y="7"/>
                  </a:lnTo>
                  <a:lnTo>
                    <a:pt x="18" y="3"/>
                  </a:lnTo>
                  <a:lnTo>
                    <a:pt x="14" y="2"/>
                  </a:lnTo>
                  <a:lnTo>
                    <a:pt x="10" y="0"/>
                  </a:lnTo>
                  <a:lnTo>
                    <a:pt x="6" y="2"/>
                  </a:lnTo>
                  <a:lnTo>
                    <a:pt x="3" y="4"/>
                  </a:lnTo>
                  <a:lnTo>
                    <a:pt x="1" y="8"/>
                  </a:lnTo>
                  <a:lnTo>
                    <a:pt x="0" y="13"/>
                  </a:lnTo>
                  <a:lnTo>
                    <a:pt x="1" y="17"/>
                  </a:lnTo>
                  <a:lnTo>
                    <a:pt x="4" y="20"/>
                  </a:lnTo>
                  <a:lnTo>
                    <a:pt x="8" y="22"/>
                  </a:lnTo>
                  <a:lnTo>
                    <a:pt x="12"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4" name="Freeform 47"/>
            <p:cNvSpPr>
              <a:spLocks/>
            </p:cNvSpPr>
            <p:nvPr/>
          </p:nvSpPr>
          <p:spPr bwMode="auto">
            <a:xfrm>
              <a:off x="4295" y="3456"/>
              <a:ext cx="184" cy="63"/>
            </a:xfrm>
            <a:custGeom>
              <a:avLst/>
              <a:gdLst>
                <a:gd name="T0" fmla="*/ 83 w 184"/>
                <a:gd name="T1" fmla="*/ 0 h 63"/>
                <a:gd name="T2" fmla="*/ 89 w 184"/>
                <a:gd name="T3" fmla="*/ 4 h 63"/>
                <a:gd name="T4" fmla="*/ 97 w 184"/>
                <a:gd name="T5" fmla="*/ 7 h 63"/>
                <a:gd name="T6" fmla="*/ 106 w 184"/>
                <a:gd name="T7" fmla="*/ 11 h 63"/>
                <a:gd name="T8" fmla="*/ 114 w 184"/>
                <a:gd name="T9" fmla="*/ 15 h 63"/>
                <a:gd name="T10" fmla="*/ 123 w 184"/>
                <a:gd name="T11" fmla="*/ 20 h 63"/>
                <a:gd name="T12" fmla="*/ 131 w 184"/>
                <a:gd name="T13" fmla="*/ 23 h 63"/>
                <a:gd name="T14" fmla="*/ 138 w 184"/>
                <a:gd name="T15" fmla="*/ 26 h 63"/>
                <a:gd name="T16" fmla="*/ 145 w 184"/>
                <a:gd name="T17" fmla="*/ 28 h 63"/>
                <a:gd name="T18" fmla="*/ 151 w 184"/>
                <a:gd name="T19" fmla="*/ 29 h 63"/>
                <a:gd name="T20" fmla="*/ 158 w 184"/>
                <a:gd name="T21" fmla="*/ 31 h 63"/>
                <a:gd name="T22" fmla="*/ 164 w 184"/>
                <a:gd name="T23" fmla="*/ 32 h 63"/>
                <a:gd name="T24" fmla="*/ 171 w 184"/>
                <a:gd name="T25" fmla="*/ 35 h 63"/>
                <a:gd name="T26" fmla="*/ 176 w 184"/>
                <a:gd name="T27" fmla="*/ 37 h 63"/>
                <a:gd name="T28" fmla="*/ 180 w 184"/>
                <a:gd name="T29" fmla="*/ 40 h 63"/>
                <a:gd name="T30" fmla="*/ 182 w 184"/>
                <a:gd name="T31" fmla="*/ 44 h 63"/>
                <a:gd name="T32" fmla="*/ 184 w 184"/>
                <a:gd name="T33" fmla="*/ 49 h 63"/>
                <a:gd name="T34" fmla="*/ 182 w 184"/>
                <a:gd name="T35" fmla="*/ 54 h 63"/>
                <a:gd name="T36" fmla="*/ 180 w 184"/>
                <a:gd name="T37" fmla="*/ 57 h 63"/>
                <a:gd name="T38" fmla="*/ 176 w 184"/>
                <a:gd name="T39" fmla="*/ 59 h 63"/>
                <a:gd name="T40" fmla="*/ 171 w 184"/>
                <a:gd name="T41" fmla="*/ 62 h 63"/>
                <a:gd name="T42" fmla="*/ 164 w 184"/>
                <a:gd name="T43" fmla="*/ 62 h 63"/>
                <a:gd name="T44" fmla="*/ 157 w 184"/>
                <a:gd name="T45" fmla="*/ 63 h 63"/>
                <a:gd name="T46" fmla="*/ 150 w 184"/>
                <a:gd name="T47" fmla="*/ 63 h 63"/>
                <a:gd name="T48" fmla="*/ 142 w 184"/>
                <a:gd name="T49" fmla="*/ 63 h 63"/>
                <a:gd name="T50" fmla="*/ 135 w 184"/>
                <a:gd name="T51" fmla="*/ 63 h 63"/>
                <a:gd name="T52" fmla="*/ 124 w 184"/>
                <a:gd name="T53" fmla="*/ 62 h 63"/>
                <a:gd name="T54" fmla="*/ 114 w 184"/>
                <a:gd name="T55" fmla="*/ 62 h 63"/>
                <a:gd name="T56" fmla="*/ 102 w 184"/>
                <a:gd name="T57" fmla="*/ 61 h 63"/>
                <a:gd name="T58" fmla="*/ 90 w 184"/>
                <a:gd name="T59" fmla="*/ 59 h 63"/>
                <a:gd name="T60" fmla="*/ 78 w 184"/>
                <a:gd name="T61" fmla="*/ 59 h 63"/>
                <a:gd name="T62" fmla="*/ 67 w 184"/>
                <a:gd name="T63" fmla="*/ 58 h 63"/>
                <a:gd name="T64" fmla="*/ 57 w 184"/>
                <a:gd name="T65" fmla="*/ 58 h 63"/>
                <a:gd name="T66" fmla="*/ 48 w 184"/>
                <a:gd name="T67" fmla="*/ 58 h 63"/>
                <a:gd name="T68" fmla="*/ 40 w 184"/>
                <a:gd name="T69" fmla="*/ 58 h 63"/>
                <a:gd name="T70" fmla="*/ 31 w 184"/>
                <a:gd name="T71" fmla="*/ 58 h 63"/>
                <a:gd name="T72" fmla="*/ 24 w 184"/>
                <a:gd name="T73" fmla="*/ 58 h 63"/>
                <a:gd name="T74" fmla="*/ 17 w 184"/>
                <a:gd name="T75" fmla="*/ 57 h 63"/>
                <a:gd name="T76" fmla="*/ 11 w 184"/>
                <a:gd name="T77" fmla="*/ 55 h 63"/>
                <a:gd name="T78" fmla="*/ 6 w 184"/>
                <a:gd name="T79" fmla="*/ 53 h 63"/>
                <a:gd name="T80" fmla="*/ 2 w 184"/>
                <a:gd name="T81" fmla="*/ 50 h 63"/>
                <a:gd name="T82" fmla="*/ 0 w 184"/>
                <a:gd name="T83" fmla="*/ 40 h 63"/>
                <a:gd name="T84" fmla="*/ 1 w 184"/>
                <a:gd name="T85" fmla="*/ 24 h 63"/>
                <a:gd name="T86" fmla="*/ 4 w 184"/>
                <a:gd name="T87" fmla="*/ 11 h 63"/>
                <a:gd name="T88" fmla="*/ 6 w 184"/>
                <a:gd name="T89" fmla="*/ 4 h 63"/>
                <a:gd name="T90" fmla="*/ 15 w 184"/>
                <a:gd name="T91" fmla="*/ 6 h 63"/>
                <a:gd name="T92" fmla="*/ 24 w 184"/>
                <a:gd name="T93" fmla="*/ 9 h 63"/>
                <a:gd name="T94" fmla="*/ 32 w 184"/>
                <a:gd name="T95" fmla="*/ 13 h 63"/>
                <a:gd name="T96" fmla="*/ 41 w 184"/>
                <a:gd name="T97" fmla="*/ 15 h 63"/>
                <a:gd name="T98" fmla="*/ 49 w 184"/>
                <a:gd name="T99" fmla="*/ 18 h 63"/>
                <a:gd name="T100" fmla="*/ 58 w 184"/>
                <a:gd name="T101" fmla="*/ 19 h 63"/>
                <a:gd name="T102" fmla="*/ 66 w 184"/>
                <a:gd name="T103" fmla="*/ 22 h 63"/>
                <a:gd name="T104" fmla="*/ 72 w 184"/>
                <a:gd name="T105" fmla="*/ 23 h 63"/>
                <a:gd name="T106" fmla="*/ 76 w 184"/>
                <a:gd name="T107" fmla="*/ 14 h 63"/>
                <a:gd name="T108" fmla="*/ 79 w 184"/>
                <a:gd name="T109" fmla="*/ 6 h 63"/>
                <a:gd name="T110" fmla="*/ 81 w 184"/>
                <a:gd name="T111" fmla="*/ 1 h 63"/>
                <a:gd name="T112" fmla="*/ 83 w 184"/>
                <a:gd name="T113" fmla="*/ 0 h 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4"/>
                <a:gd name="T172" fmla="*/ 0 h 63"/>
                <a:gd name="T173" fmla="*/ 184 w 184"/>
                <a:gd name="T174" fmla="*/ 63 h 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4" h="63">
                  <a:moveTo>
                    <a:pt x="83" y="0"/>
                  </a:moveTo>
                  <a:lnTo>
                    <a:pt x="89" y="4"/>
                  </a:lnTo>
                  <a:lnTo>
                    <a:pt x="97" y="7"/>
                  </a:lnTo>
                  <a:lnTo>
                    <a:pt x="106" y="11"/>
                  </a:lnTo>
                  <a:lnTo>
                    <a:pt x="114" y="15"/>
                  </a:lnTo>
                  <a:lnTo>
                    <a:pt x="123" y="20"/>
                  </a:lnTo>
                  <a:lnTo>
                    <a:pt x="131" y="23"/>
                  </a:lnTo>
                  <a:lnTo>
                    <a:pt x="138" y="26"/>
                  </a:lnTo>
                  <a:lnTo>
                    <a:pt x="145" y="28"/>
                  </a:lnTo>
                  <a:lnTo>
                    <a:pt x="151" y="29"/>
                  </a:lnTo>
                  <a:lnTo>
                    <a:pt x="158" y="31"/>
                  </a:lnTo>
                  <a:lnTo>
                    <a:pt x="164" y="32"/>
                  </a:lnTo>
                  <a:lnTo>
                    <a:pt x="171" y="35"/>
                  </a:lnTo>
                  <a:lnTo>
                    <a:pt x="176" y="37"/>
                  </a:lnTo>
                  <a:lnTo>
                    <a:pt x="180" y="40"/>
                  </a:lnTo>
                  <a:lnTo>
                    <a:pt x="182" y="44"/>
                  </a:lnTo>
                  <a:lnTo>
                    <a:pt x="184" y="49"/>
                  </a:lnTo>
                  <a:lnTo>
                    <a:pt x="182" y="54"/>
                  </a:lnTo>
                  <a:lnTo>
                    <a:pt x="180" y="57"/>
                  </a:lnTo>
                  <a:lnTo>
                    <a:pt x="176" y="59"/>
                  </a:lnTo>
                  <a:lnTo>
                    <a:pt x="171" y="62"/>
                  </a:lnTo>
                  <a:lnTo>
                    <a:pt x="164" y="62"/>
                  </a:lnTo>
                  <a:lnTo>
                    <a:pt x="157" y="63"/>
                  </a:lnTo>
                  <a:lnTo>
                    <a:pt x="150" y="63"/>
                  </a:lnTo>
                  <a:lnTo>
                    <a:pt x="142" y="63"/>
                  </a:lnTo>
                  <a:lnTo>
                    <a:pt x="135" y="63"/>
                  </a:lnTo>
                  <a:lnTo>
                    <a:pt x="124" y="62"/>
                  </a:lnTo>
                  <a:lnTo>
                    <a:pt x="114" y="62"/>
                  </a:lnTo>
                  <a:lnTo>
                    <a:pt x="102" y="61"/>
                  </a:lnTo>
                  <a:lnTo>
                    <a:pt x="90" y="59"/>
                  </a:lnTo>
                  <a:lnTo>
                    <a:pt x="78" y="59"/>
                  </a:lnTo>
                  <a:lnTo>
                    <a:pt x="67" y="58"/>
                  </a:lnTo>
                  <a:lnTo>
                    <a:pt x="57" y="58"/>
                  </a:lnTo>
                  <a:lnTo>
                    <a:pt x="48" y="58"/>
                  </a:lnTo>
                  <a:lnTo>
                    <a:pt x="40" y="58"/>
                  </a:lnTo>
                  <a:lnTo>
                    <a:pt x="31" y="58"/>
                  </a:lnTo>
                  <a:lnTo>
                    <a:pt x="24" y="58"/>
                  </a:lnTo>
                  <a:lnTo>
                    <a:pt x="17" y="57"/>
                  </a:lnTo>
                  <a:lnTo>
                    <a:pt x="11" y="55"/>
                  </a:lnTo>
                  <a:lnTo>
                    <a:pt x="6" y="53"/>
                  </a:lnTo>
                  <a:lnTo>
                    <a:pt x="2" y="50"/>
                  </a:lnTo>
                  <a:lnTo>
                    <a:pt x="0" y="40"/>
                  </a:lnTo>
                  <a:lnTo>
                    <a:pt x="1" y="24"/>
                  </a:lnTo>
                  <a:lnTo>
                    <a:pt x="4" y="11"/>
                  </a:lnTo>
                  <a:lnTo>
                    <a:pt x="6" y="4"/>
                  </a:lnTo>
                  <a:lnTo>
                    <a:pt x="15" y="6"/>
                  </a:lnTo>
                  <a:lnTo>
                    <a:pt x="24" y="9"/>
                  </a:lnTo>
                  <a:lnTo>
                    <a:pt x="32" y="13"/>
                  </a:lnTo>
                  <a:lnTo>
                    <a:pt x="41" y="15"/>
                  </a:lnTo>
                  <a:lnTo>
                    <a:pt x="49" y="18"/>
                  </a:lnTo>
                  <a:lnTo>
                    <a:pt x="58" y="19"/>
                  </a:lnTo>
                  <a:lnTo>
                    <a:pt x="66" y="22"/>
                  </a:lnTo>
                  <a:lnTo>
                    <a:pt x="72" y="23"/>
                  </a:lnTo>
                  <a:lnTo>
                    <a:pt x="76" y="14"/>
                  </a:lnTo>
                  <a:lnTo>
                    <a:pt x="79" y="6"/>
                  </a:lnTo>
                  <a:lnTo>
                    <a:pt x="81" y="1"/>
                  </a:lnTo>
                  <a:lnTo>
                    <a:pt x="83" y="0"/>
                  </a:lnTo>
                  <a:close/>
                </a:path>
              </a:pathLst>
            </a:custGeom>
            <a:solidFill>
              <a:srgbClr val="7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5" name="Freeform 48"/>
            <p:cNvSpPr>
              <a:spLocks/>
            </p:cNvSpPr>
            <p:nvPr/>
          </p:nvSpPr>
          <p:spPr bwMode="auto">
            <a:xfrm>
              <a:off x="4297" y="3506"/>
              <a:ext cx="177" cy="20"/>
            </a:xfrm>
            <a:custGeom>
              <a:avLst/>
              <a:gdLst>
                <a:gd name="T0" fmla="*/ 175 w 177"/>
                <a:gd name="T1" fmla="*/ 9 h 20"/>
                <a:gd name="T2" fmla="*/ 169 w 177"/>
                <a:gd name="T3" fmla="*/ 12 h 20"/>
                <a:gd name="T4" fmla="*/ 160 w 177"/>
                <a:gd name="T5" fmla="*/ 13 h 20"/>
                <a:gd name="T6" fmla="*/ 151 w 177"/>
                <a:gd name="T7" fmla="*/ 13 h 20"/>
                <a:gd name="T8" fmla="*/ 140 w 177"/>
                <a:gd name="T9" fmla="*/ 13 h 20"/>
                <a:gd name="T10" fmla="*/ 133 w 177"/>
                <a:gd name="T11" fmla="*/ 13 h 20"/>
                <a:gd name="T12" fmla="*/ 122 w 177"/>
                <a:gd name="T13" fmla="*/ 12 h 20"/>
                <a:gd name="T14" fmla="*/ 112 w 177"/>
                <a:gd name="T15" fmla="*/ 12 h 20"/>
                <a:gd name="T16" fmla="*/ 100 w 177"/>
                <a:gd name="T17" fmla="*/ 11 h 20"/>
                <a:gd name="T18" fmla="*/ 88 w 177"/>
                <a:gd name="T19" fmla="*/ 9 h 20"/>
                <a:gd name="T20" fmla="*/ 76 w 177"/>
                <a:gd name="T21" fmla="*/ 9 h 20"/>
                <a:gd name="T22" fmla="*/ 65 w 177"/>
                <a:gd name="T23" fmla="*/ 8 h 20"/>
                <a:gd name="T24" fmla="*/ 55 w 177"/>
                <a:gd name="T25" fmla="*/ 8 h 20"/>
                <a:gd name="T26" fmla="*/ 46 w 177"/>
                <a:gd name="T27" fmla="*/ 8 h 20"/>
                <a:gd name="T28" fmla="*/ 38 w 177"/>
                <a:gd name="T29" fmla="*/ 8 h 20"/>
                <a:gd name="T30" fmla="*/ 29 w 177"/>
                <a:gd name="T31" fmla="*/ 8 h 20"/>
                <a:gd name="T32" fmla="*/ 22 w 177"/>
                <a:gd name="T33" fmla="*/ 8 h 20"/>
                <a:gd name="T34" fmla="*/ 15 w 177"/>
                <a:gd name="T35" fmla="*/ 7 h 20"/>
                <a:gd name="T36" fmla="*/ 9 w 177"/>
                <a:gd name="T37" fmla="*/ 5 h 20"/>
                <a:gd name="T38" fmla="*/ 4 w 177"/>
                <a:gd name="T39" fmla="*/ 3 h 20"/>
                <a:gd name="T40" fmla="*/ 0 w 177"/>
                <a:gd name="T41" fmla="*/ 0 h 20"/>
                <a:gd name="T42" fmla="*/ 0 w 177"/>
                <a:gd name="T43" fmla="*/ 5 h 20"/>
                <a:gd name="T44" fmla="*/ 2 w 177"/>
                <a:gd name="T45" fmla="*/ 11 h 20"/>
                <a:gd name="T46" fmla="*/ 2 w 177"/>
                <a:gd name="T47" fmla="*/ 14 h 20"/>
                <a:gd name="T48" fmla="*/ 2 w 177"/>
                <a:gd name="T49" fmla="*/ 16 h 20"/>
                <a:gd name="T50" fmla="*/ 3 w 177"/>
                <a:gd name="T51" fmla="*/ 17 h 20"/>
                <a:gd name="T52" fmla="*/ 8 w 177"/>
                <a:gd name="T53" fmla="*/ 17 h 20"/>
                <a:gd name="T54" fmla="*/ 15 w 177"/>
                <a:gd name="T55" fmla="*/ 18 h 20"/>
                <a:gd name="T56" fmla="*/ 22 w 177"/>
                <a:gd name="T57" fmla="*/ 18 h 20"/>
                <a:gd name="T58" fmla="*/ 30 w 177"/>
                <a:gd name="T59" fmla="*/ 20 h 20"/>
                <a:gd name="T60" fmla="*/ 38 w 177"/>
                <a:gd name="T61" fmla="*/ 20 h 20"/>
                <a:gd name="T62" fmla="*/ 47 w 177"/>
                <a:gd name="T63" fmla="*/ 20 h 20"/>
                <a:gd name="T64" fmla="*/ 53 w 177"/>
                <a:gd name="T65" fmla="*/ 20 h 20"/>
                <a:gd name="T66" fmla="*/ 55 w 177"/>
                <a:gd name="T67" fmla="*/ 16 h 20"/>
                <a:gd name="T68" fmla="*/ 55 w 177"/>
                <a:gd name="T69" fmla="*/ 13 h 20"/>
                <a:gd name="T70" fmla="*/ 56 w 177"/>
                <a:gd name="T71" fmla="*/ 12 h 20"/>
                <a:gd name="T72" fmla="*/ 56 w 177"/>
                <a:gd name="T73" fmla="*/ 12 h 20"/>
                <a:gd name="T74" fmla="*/ 63 w 177"/>
                <a:gd name="T75" fmla="*/ 13 h 20"/>
                <a:gd name="T76" fmla="*/ 72 w 177"/>
                <a:gd name="T77" fmla="*/ 13 h 20"/>
                <a:gd name="T78" fmla="*/ 83 w 177"/>
                <a:gd name="T79" fmla="*/ 14 h 20"/>
                <a:gd name="T80" fmla="*/ 95 w 177"/>
                <a:gd name="T81" fmla="*/ 16 h 20"/>
                <a:gd name="T82" fmla="*/ 108 w 177"/>
                <a:gd name="T83" fmla="*/ 16 h 20"/>
                <a:gd name="T84" fmla="*/ 120 w 177"/>
                <a:gd name="T85" fmla="*/ 17 h 20"/>
                <a:gd name="T86" fmla="*/ 131 w 177"/>
                <a:gd name="T87" fmla="*/ 17 h 20"/>
                <a:gd name="T88" fmla="*/ 140 w 177"/>
                <a:gd name="T89" fmla="*/ 17 h 20"/>
                <a:gd name="T90" fmla="*/ 153 w 177"/>
                <a:gd name="T91" fmla="*/ 17 h 20"/>
                <a:gd name="T92" fmla="*/ 162 w 177"/>
                <a:gd name="T93" fmla="*/ 17 h 20"/>
                <a:gd name="T94" fmla="*/ 169 w 177"/>
                <a:gd name="T95" fmla="*/ 16 h 20"/>
                <a:gd name="T96" fmla="*/ 174 w 177"/>
                <a:gd name="T97" fmla="*/ 14 h 20"/>
                <a:gd name="T98" fmla="*/ 175 w 177"/>
                <a:gd name="T99" fmla="*/ 14 h 20"/>
                <a:gd name="T100" fmla="*/ 177 w 177"/>
                <a:gd name="T101" fmla="*/ 13 h 20"/>
                <a:gd name="T102" fmla="*/ 177 w 177"/>
                <a:gd name="T103" fmla="*/ 11 h 20"/>
                <a:gd name="T104" fmla="*/ 175 w 177"/>
                <a:gd name="T105" fmla="*/ 9 h 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7"/>
                <a:gd name="T160" fmla="*/ 0 h 20"/>
                <a:gd name="T161" fmla="*/ 177 w 177"/>
                <a:gd name="T162" fmla="*/ 20 h 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7" h="20">
                  <a:moveTo>
                    <a:pt x="175" y="9"/>
                  </a:moveTo>
                  <a:lnTo>
                    <a:pt x="169" y="12"/>
                  </a:lnTo>
                  <a:lnTo>
                    <a:pt x="160" y="13"/>
                  </a:lnTo>
                  <a:lnTo>
                    <a:pt x="151" y="13"/>
                  </a:lnTo>
                  <a:lnTo>
                    <a:pt x="140" y="13"/>
                  </a:lnTo>
                  <a:lnTo>
                    <a:pt x="133" y="13"/>
                  </a:lnTo>
                  <a:lnTo>
                    <a:pt x="122" y="12"/>
                  </a:lnTo>
                  <a:lnTo>
                    <a:pt x="112" y="12"/>
                  </a:lnTo>
                  <a:lnTo>
                    <a:pt x="100" y="11"/>
                  </a:lnTo>
                  <a:lnTo>
                    <a:pt x="88" y="9"/>
                  </a:lnTo>
                  <a:lnTo>
                    <a:pt x="76" y="9"/>
                  </a:lnTo>
                  <a:lnTo>
                    <a:pt x="65" y="8"/>
                  </a:lnTo>
                  <a:lnTo>
                    <a:pt x="55" y="8"/>
                  </a:lnTo>
                  <a:lnTo>
                    <a:pt x="46" y="8"/>
                  </a:lnTo>
                  <a:lnTo>
                    <a:pt x="38" y="8"/>
                  </a:lnTo>
                  <a:lnTo>
                    <a:pt x="29" y="8"/>
                  </a:lnTo>
                  <a:lnTo>
                    <a:pt x="22" y="8"/>
                  </a:lnTo>
                  <a:lnTo>
                    <a:pt x="15" y="7"/>
                  </a:lnTo>
                  <a:lnTo>
                    <a:pt x="9" y="5"/>
                  </a:lnTo>
                  <a:lnTo>
                    <a:pt x="4" y="3"/>
                  </a:lnTo>
                  <a:lnTo>
                    <a:pt x="0" y="0"/>
                  </a:lnTo>
                  <a:lnTo>
                    <a:pt x="0" y="5"/>
                  </a:lnTo>
                  <a:lnTo>
                    <a:pt x="2" y="11"/>
                  </a:lnTo>
                  <a:lnTo>
                    <a:pt x="2" y="14"/>
                  </a:lnTo>
                  <a:lnTo>
                    <a:pt x="2" y="16"/>
                  </a:lnTo>
                  <a:lnTo>
                    <a:pt x="3" y="17"/>
                  </a:lnTo>
                  <a:lnTo>
                    <a:pt x="8" y="17"/>
                  </a:lnTo>
                  <a:lnTo>
                    <a:pt x="15" y="18"/>
                  </a:lnTo>
                  <a:lnTo>
                    <a:pt x="22" y="18"/>
                  </a:lnTo>
                  <a:lnTo>
                    <a:pt x="30" y="20"/>
                  </a:lnTo>
                  <a:lnTo>
                    <a:pt x="38" y="20"/>
                  </a:lnTo>
                  <a:lnTo>
                    <a:pt x="47" y="20"/>
                  </a:lnTo>
                  <a:lnTo>
                    <a:pt x="53" y="20"/>
                  </a:lnTo>
                  <a:lnTo>
                    <a:pt x="55" y="16"/>
                  </a:lnTo>
                  <a:lnTo>
                    <a:pt x="55" y="13"/>
                  </a:lnTo>
                  <a:lnTo>
                    <a:pt x="56" y="12"/>
                  </a:lnTo>
                  <a:lnTo>
                    <a:pt x="63" y="13"/>
                  </a:lnTo>
                  <a:lnTo>
                    <a:pt x="72" y="13"/>
                  </a:lnTo>
                  <a:lnTo>
                    <a:pt x="83" y="14"/>
                  </a:lnTo>
                  <a:lnTo>
                    <a:pt x="95" y="16"/>
                  </a:lnTo>
                  <a:lnTo>
                    <a:pt x="108" y="16"/>
                  </a:lnTo>
                  <a:lnTo>
                    <a:pt x="120" y="17"/>
                  </a:lnTo>
                  <a:lnTo>
                    <a:pt x="131" y="17"/>
                  </a:lnTo>
                  <a:lnTo>
                    <a:pt x="140" y="17"/>
                  </a:lnTo>
                  <a:lnTo>
                    <a:pt x="153" y="17"/>
                  </a:lnTo>
                  <a:lnTo>
                    <a:pt x="162" y="17"/>
                  </a:lnTo>
                  <a:lnTo>
                    <a:pt x="169" y="16"/>
                  </a:lnTo>
                  <a:lnTo>
                    <a:pt x="174" y="14"/>
                  </a:lnTo>
                  <a:lnTo>
                    <a:pt x="175" y="14"/>
                  </a:lnTo>
                  <a:lnTo>
                    <a:pt x="177" y="13"/>
                  </a:lnTo>
                  <a:lnTo>
                    <a:pt x="177" y="11"/>
                  </a:lnTo>
                  <a:lnTo>
                    <a:pt x="17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6" name="Freeform 49"/>
            <p:cNvSpPr>
              <a:spLocks/>
            </p:cNvSpPr>
            <p:nvPr/>
          </p:nvSpPr>
          <p:spPr bwMode="auto">
            <a:xfrm>
              <a:off x="4202" y="2655"/>
              <a:ext cx="216" cy="821"/>
            </a:xfrm>
            <a:custGeom>
              <a:avLst/>
              <a:gdLst>
                <a:gd name="T0" fmla="*/ 177 w 216"/>
                <a:gd name="T1" fmla="*/ 805 h 821"/>
                <a:gd name="T2" fmla="*/ 169 w 216"/>
                <a:gd name="T3" fmla="*/ 811 h 821"/>
                <a:gd name="T4" fmla="*/ 159 w 216"/>
                <a:gd name="T5" fmla="*/ 816 h 821"/>
                <a:gd name="T6" fmla="*/ 146 w 216"/>
                <a:gd name="T7" fmla="*/ 821 h 821"/>
                <a:gd name="T8" fmla="*/ 130 w 216"/>
                <a:gd name="T9" fmla="*/ 820 h 821"/>
                <a:gd name="T10" fmla="*/ 108 w 216"/>
                <a:gd name="T11" fmla="*/ 816 h 821"/>
                <a:gd name="T12" fmla="*/ 85 w 216"/>
                <a:gd name="T13" fmla="*/ 810 h 821"/>
                <a:gd name="T14" fmla="*/ 68 w 216"/>
                <a:gd name="T15" fmla="*/ 805 h 821"/>
                <a:gd name="T16" fmla="*/ 68 w 216"/>
                <a:gd name="T17" fmla="*/ 731 h 821"/>
                <a:gd name="T18" fmla="*/ 86 w 216"/>
                <a:gd name="T19" fmla="*/ 561 h 821"/>
                <a:gd name="T20" fmla="*/ 98 w 216"/>
                <a:gd name="T21" fmla="*/ 497 h 821"/>
                <a:gd name="T22" fmla="*/ 103 w 216"/>
                <a:gd name="T23" fmla="*/ 473 h 821"/>
                <a:gd name="T24" fmla="*/ 106 w 216"/>
                <a:gd name="T25" fmla="*/ 462 h 821"/>
                <a:gd name="T26" fmla="*/ 111 w 216"/>
                <a:gd name="T27" fmla="*/ 457 h 821"/>
                <a:gd name="T28" fmla="*/ 116 w 216"/>
                <a:gd name="T29" fmla="*/ 455 h 821"/>
                <a:gd name="T30" fmla="*/ 117 w 216"/>
                <a:gd name="T31" fmla="*/ 447 h 821"/>
                <a:gd name="T32" fmla="*/ 114 w 216"/>
                <a:gd name="T33" fmla="*/ 440 h 821"/>
                <a:gd name="T34" fmla="*/ 106 w 216"/>
                <a:gd name="T35" fmla="*/ 430 h 821"/>
                <a:gd name="T36" fmla="*/ 99 w 216"/>
                <a:gd name="T37" fmla="*/ 409 h 821"/>
                <a:gd name="T38" fmla="*/ 84 w 216"/>
                <a:gd name="T39" fmla="*/ 361 h 821"/>
                <a:gd name="T40" fmla="*/ 62 w 216"/>
                <a:gd name="T41" fmla="*/ 295 h 821"/>
                <a:gd name="T42" fmla="*/ 40 w 216"/>
                <a:gd name="T43" fmla="*/ 234 h 821"/>
                <a:gd name="T44" fmla="*/ 14 w 216"/>
                <a:gd name="T45" fmla="*/ 166 h 821"/>
                <a:gd name="T46" fmla="*/ 0 w 216"/>
                <a:gd name="T47" fmla="*/ 88 h 821"/>
                <a:gd name="T48" fmla="*/ 9 w 216"/>
                <a:gd name="T49" fmla="*/ 32 h 821"/>
                <a:gd name="T50" fmla="*/ 38 w 216"/>
                <a:gd name="T51" fmla="*/ 3 h 821"/>
                <a:gd name="T52" fmla="*/ 82 w 216"/>
                <a:gd name="T53" fmla="*/ 2 h 821"/>
                <a:gd name="T54" fmla="*/ 117 w 216"/>
                <a:gd name="T55" fmla="*/ 19 h 821"/>
                <a:gd name="T56" fmla="*/ 137 w 216"/>
                <a:gd name="T57" fmla="*/ 44 h 821"/>
                <a:gd name="T58" fmla="*/ 147 w 216"/>
                <a:gd name="T59" fmla="*/ 66 h 821"/>
                <a:gd name="T60" fmla="*/ 154 w 216"/>
                <a:gd name="T61" fmla="*/ 77 h 821"/>
                <a:gd name="T62" fmla="*/ 160 w 216"/>
                <a:gd name="T63" fmla="*/ 85 h 821"/>
                <a:gd name="T64" fmla="*/ 160 w 216"/>
                <a:gd name="T65" fmla="*/ 96 h 821"/>
                <a:gd name="T66" fmla="*/ 164 w 216"/>
                <a:gd name="T67" fmla="*/ 111 h 821"/>
                <a:gd name="T68" fmla="*/ 176 w 216"/>
                <a:gd name="T69" fmla="*/ 145 h 821"/>
                <a:gd name="T70" fmla="*/ 190 w 216"/>
                <a:gd name="T71" fmla="*/ 211 h 821"/>
                <a:gd name="T72" fmla="*/ 199 w 216"/>
                <a:gd name="T73" fmla="*/ 278 h 821"/>
                <a:gd name="T74" fmla="*/ 205 w 216"/>
                <a:gd name="T75" fmla="*/ 331 h 821"/>
                <a:gd name="T76" fmla="*/ 208 w 216"/>
                <a:gd name="T77" fmla="*/ 366 h 821"/>
                <a:gd name="T78" fmla="*/ 212 w 216"/>
                <a:gd name="T79" fmla="*/ 394 h 821"/>
                <a:gd name="T80" fmla="*/ 215 w 216"/>
                <a:gd name="T81" fmla="*/ 411 h 821"/>
                <a:gd name="T82" fmla="*/ 216 w 216"/>
                <a:gd name="T83" fmla="*/ 431 h 821"/>
                <a:gd name="T84" fmla="*/ 205 w 216"/>
                <a:gd name="T85" fmla="*/ 495 h 821"/>
                <a:gd name="T86" fmla="*/ 182 w 216"/>
                <a:gd name="T87" fmla="*/ 710 h 8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6"/>
                <a:gd name="T133" fmla="*/ 0 h 821"/>
                <a:gd name="T134" fmla="*/ 216 w 216"/>
                <a:gd name="T135" fmla="*/ 821 h 8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6" h="821">
                  <a:moveTo>
                    <a:pt x="180" y="802"/>
                  </a:moveTo>
                  <a:lnTo>
                    <a:pt x="177" y="805"/>
                  </a:lnTo>
                  <a:lnTo>
                    <a:pt x="173" y="807"/>
                  </a:lnTo>
                  <a:lnTo>
                    <a:pt x="169" y="811"/>
                  </a:lnTo>
                  <a:lnTo>
                    <a:pt x="164" y="814"/>
                  </a:lnTo>
                  <a:lnTo>
                    <a:pt x="159" y="816"/>
                  </a:lnTo>
                  <a:lnTo>
                    <a:pt x="152" y="819"/>
                  </a:lnTo>
                  <a:lnTo>
                    <a:pt x="146" y="821"/>
                  </a:lnTo>
                  <a:lnTo>
                    <a:pt x="139" y="821"/>
                  </a:lnTo>
                  <a:lnTo>
                    <a:pt x="130" y="820"/>
                  </a:lnTo>
                  <a:lnTo>
                    <a:pt x="120" y="819"/>
                  </a:lnTo>
                  <a:lnTo>
                    <a:pt x="108" y="816"/>
                  </a:lnTo>
                  <a:lnTo>
                    <a:pt x="97" y="814"/>
                  </a:lnTo>
                  <a:lnTo>
                    <a:pt x="85" y="810"/>
                  </a:lnTo>
                  <a:lnTo>
                    <a:pt x="76" y="807"/>
                  </a:lnTo>
                  <a:lnTo>
                    <a:pt x="68" y="805"/>
                  </a:lnTo>
                  <a:lnTo>
                    <a:pt x="63" y="803"/>
                  </a:lnTo>
                  <a:lnTo>
                    <a:pt x="68" y="731"/>
                  </a:lnTo>
                  <a:lnTo>
                    <a:pt x="76" y="641"/>
                  </a:lnTo>
                  <a:lnTo>
                    <a:pt x="86" y="561"/>
                  </a:lnTo>
                  <a:lnTo>
                    <a:pt x="93" y="515"/>
                  </a:lnTo>
                  <a:lnTo>
                    <a:pt x="98" y="497"/>
                  </a:lnTo>
                  <a:lnTo>
                    <a:pt x="101" y="483"/>
                  </a:lnTo>
                  <a:lnTo>
                    <a:pt x="103" y="473"/>
                  </a:lnTo>
                  <a:lnTo>
                    <a:pt x="104" y="466"/>
                  </a:lnTo>
                  <a:lnTo>
                    <a:pt x="106" y="462"/>
                  </a:lnTo>
                  <a:lnTo>
                    <a:pt x="107" y="458"/>
                  </a:lnTo>
                  <a:lnTo>
                    <a:pt x="111" y="457"/>
                  </a:lnTo>
                  <a:lnTo>
                    <a:pt x="114" y="456"/>
                  </a:lnTo>
                  <a:lnTo>
                    <a:pt x="116" y="455"/>
                  </a:lnTo>
                  <a:lnTo>
                    <a:pt x="117" y="451"/>
                  </a:lnTo>
                  <a:lnTo>
                    <a:pt x="117" y="447"/>
                  </a:lnTo>
                  <a:lnTo>
                    <a:pt x="116" y="443"/>
                  </a:lnTo>
                  <a:lnTo>
                    <a:pt x="114" y="440"/>
                  </a:lnTo>
                  <a:lnTo>
                    <a:pt x="110" y="435"/>
                  </a:lnTo>
                  <a:lnTo>
                    <a:pt x="106" y="430"/>
                  </a:lnTo>
                  <a:lnTo>
                    <a:pt x="103" y="421"/>
                  </a:lnTo>
                  <a:lnTo>
                    <a:pt x="99" y="409"/>
                  </a:lnTo>
                  <a:lnTo>
                    <a:pt x="93" y="388"/>
                  </a:lnTo>
                  <a:lnTo>
                    <a:pt x="84" y="361"/>
                  </a:lnTo>
                  <a:lnTo>
                    <a:pt x="73" y="329"/>
                  </a:lnTo>
                  <a:lnTo>
                    <a:pt x="62" y="295"/>
                  </a:lnTo>
                  <a:lnTo>
                    <a:pt x="50" y="263"/>
                  </a:lnTo>
                  <a:lnTo>
                    <a:pt x="40" y="234"/>
                  </a:lnTo>
                  <a:lnTo>
                    <a:pt x="31" y="212"/>
                  </a:lnTo>
                  <a:lnTo>
                    <a:pt x="14" y="166"/>
                  </a:lnTo>
                  <a:lnTo>
                    <a:pt x="3" y="124"/>
                  </a:lnTo>
                  <a:lnTo>
                    <a:pt x="0" y="88"/>
                  </a:lnTo>
                  <a:lnTo>
                    <a:pt x="2" y="57"/>
                  </a:lnTo>
                  <a:lnTo>
                    <a:pt x="9" y="32"/>
                  </a:lnTo>
                  <a:lnTo>
                    <a:pt x="22" y="14"/>
                  </a:lnTo>
                  <a:lnTo>
                    <a:pt x="38" y="3"/>
                  </a:lnTo>
                  <a:lnTo>
                    <a:pt x="59" y="0"/>
                  </a:lnTo>
                  <a:lnTo>
                    <a:pt x="82" y="2"/>
                  </a:lnTo>
                  <a:lnTo>
                    <a:pt x="102" y="9"/>
                  </a:lnTo>
                  <a:lnTo>
                    <a:pt x="117" y="19"/>
                  </a:lnTo>
                  <a:lnTo>
                    <a:pt x="128" y="31"/>
                  </a:lnTo>
                  <a:lnTo>
                    <a:pt x="137" y="44"/>
                  </a:lnTo>
                  <a:lnTo>
                    <a:pt x="143" y="55"/>
                  </a:lnTo>
                  <a:lnTo>
                    <a:pt x="147" y="66"/>
                  </a:lnTo>
                  <a:lnTo>
                    <a:pt x="150" y="73"/>
                  </a:lnTo>
                  <a:lnTo>
                    <a:pt x="154" y="77"/>
                  </a:lnTo>
                  <a:lnTo>
                    <a:pt x="158" y="81"/>
                  </a:lnTo>
                  <a:lnTo>
                    <a:pt x="160" y="85"/>
                  </a:lnTo>
                  <a:lnTo>
                    <a:pt x="160" y="89"/>
                  </a:lnTo>
                  <a:lnTo>
                    <a:pt x="160" y="96"/>
                  </a:lnTo>
                  <a:lnTo>
                    <a:pt x="161" y="103"/>
                  </a:lnTo>
                  <a:lnTo>
                    <a:pt x="164" y="111"/>
                  </a:lnTo>
                  <a:lnTo>
                    <a:pt x="167" y="118"/>
                  </a:lnTo>
                  <a:lnTo>
                    <a:pt x="176" y="145"/>
                  </a:lnTo>
                  <a:lnTo>
                    <a:pt x="183" y="176"/>
                  </a:lnTo>
                  <a:lnTo>
                    <a:pt x="190" y="211"/>
                  </a:lnTo>
                  <a:lnTo>
                    <a:pt x="195" y="246"/>
                  </a:lnTo>
                  <a:lnTo>
                    <a:pt x="199" y="278"/>
                  </a:lnTo>
                  <a:lnTo>
                    <a:pt x="203" y="308"/>
                  </a:lnTo>
                  <a:lnTo>
                    <a:pt x="205" y="331"/>
                  </a:lnTo>
                  <a:lnTo>
                    <a:pt x="207" y="347"/>
                  </a:lnTo>
                  <a:lnTo>
                    <a:pt x="208" y="366"/>
                  </a:lnTo>
                  <a:lnTo>
                    <a:pt x="211" y="382"/>
                  </a:lnTo>
                  <a:lnTo>
                    <a:pt x="212" y="394"/>
                  </a:lnTo>
                  <a:lnTo>
                    <a:pt x="213" y="403"/>
                  </a:lnTo>
                  <a:lnTo>
                    <a:pt x="215" y="411"/>
                  </a:lnTo>
                  <a:lnTo>
                    <a:pt x="216" y="421"/>
                  </a:lnTo>
                  <a:lnTo>
                    <a:pt x="216" y="431"/>
                  </a:lnTo>
                  <a:lnTo>
                    <a:pt x="213" y="444"/>
                  </a:lnTo>
                  <a:lnTo>
                    <a:pt x="205" y="495"/>
                  </a:lnTo>
                  <a:lnTo>
                    <a:pt x="194" y="596"/>
                  </a:lnTo>
                  <a:lnTo>
                    <a:pt x="182" y="710"/>
                  </a:lnTo>
                  <a:lnTo>
                    <a:pt x="180" y="802"/>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7" name="Freeform 50"/>
            <p:cNvSpPr>
              <a:spLocks/>
            </p:cNvSpPr>
            <p:nvPr/>
          </p:nvSpPr>
          <p:spPr bwMode="auto">
            <a:xfrm>
              <a:off x="3922" y="2664"/>
              <a:ext cx="419" cy="755"/>
            </a:xfrm>
            <a:custGeom>
              <a:avLst/>
              <a:gdLst>
                <a:gd name="T0" fmla="*/ 357 w 419"/>
                <a:gd name="T1" fmla="*/ 0 h 755"/>
                <a:gd name="T2" fmla="*/ 325 w 419"/>
                <a:gd name="T3" fmla="*/ 13 h 755"/>
                <a:gd name="T4" fmla="*/ 296 w 419"/>
                <a:gd name="T5" fmla="*/ 42 h 755"/>
                <a:gd name="T6" fmla="*/ 276 w 419"/>
                <a:gd name="T7" fmla="*/ 79 h 755"/>
                <a:gd name="T8" fmla="*/ 260 w 419"/>
                <a:gd name="T9" fmla="*/ 131 h 755"/>
                <a:gd name="T10" fmla="*/ 245 w 419"/>
                <a:gd name="T11" fmla="*/ 221 h 755"/>
                <a:gd name="T12" fmla="*/ 233 w 419"/>
                <a:gd name="T13" fmla="*/ 317 h 755"/>
                <a:gd name="T14" fmla="*/ 224 w 419"/>
                <a:gd name="T15" fmla="*/ 389 h 755"/>
                <a:gd name="T16" fmla="*/ 217 w 419"/>
                <a:gd name="T17" fmla="*/ 411 h 755"/>
                <a:gd name="T18" fmla="*/ 197 w 419"/>
                <a:gd name="T19" fmla="*/ 425 h 755"/>
                <a:gd name="T20" fmla="*/ 166 w 419"/>
                <a:gd name="T21" fmla="*/ 448 h 755"/>
                <a:gd name="T22" fmla="*/ 134 w 419"/>
                <a:gd name="T23" fmla="*/ 477 h 755"/>
                <a:gd name="T24" fmla="*/ 114 w 419"/>
                <a:gd name="T25" fmla="*/ 503 h 755"/>
                <a:gd name="T26" fmla="*/ 99 w 419"/>
                <a:gd name="T27" fmla="*/ 527 h 755"/>
                <a:gd name="T28" fmla="*/ 90 w 419"/>
                <a:gd name="T29" fmla="*/ 552 h 755"/>
                <a:gd name="T30" fmla="*/ 76 w 419"/>
                <a:gd name="T31" fmla="*/ 587 h 755"/>
                <a:gd name="T32" fmla="*/ 57 w 419"/>
                <a:gd name="T33" fmla="*/ 627 h 755"/>
                <a:gd name="T34" fmla="*/ 41 w 419"/>
                <a:gd name="T35" fmla="*/ 659 h 755"/>
                <a:gd name="T36" fmla="*/ 22 w 419"/>
                <a:gd name="T37" fmla="*/ 683 h 755"/>
                <a:gd name="T38" fmla="*/ 2 w 419"/>
                <a:gd name="T39" fmla="*/ 715 h 755"/>
                <a:gd name="T40" fmla="*/ 2 w 419"/>
                <a:gd name="T41" fmla="*/ 733 h 755"/>
                <a:gd name="T42" fmla="*/ 14 w 419"/>
                <a:gd name="T43" fmla="*/ 751 h 755"/>
                <a:gd name="T44" fmla="*/ 26 w 419"/>
                <a:gd name="T45" fmla="*/ 753 h 755"/>
                <a:gd name="T46" fmla="*/ 42 w 419"/>
                <a:gd name="T47" fmla="*/ 731 h 755"/>
                <a:gd name="T48" fmla="*/ 71 w 419"/>
                <a:gd name="T49" fmla="*/ 685 h 755"/>
                <a:gd name="T50" fmla="*/ 125 w 419"/>
                <a:gd name="T51" fmla="*/ 613 h 755"/>
                <a:gd name="T52" fmla="*/ 185 w 419"/>
                <a:gd name="T53" fmla="*/ 541 h 755"/>
                <a:gd name="T54" fmla="*/ 232 w 419"/>
                <a:gd name="T55" fmla="*/ 490 h 755"/>
                <a:gd name="T56" fmla="*/ 252 w 419"/>
                <a:gd name="T57" fmla="*/ 472 h 755"/>
                <a:gd name="T58" fmla="*/ 267 w 419"/>
                <a:gd name="T59" fmla="*/ 464 h 755"/>
                <a:gd name="T60" fmla="*/ 280 w 419"/>
                <a:gd name="T61" fmla="*/ 453 h 755"/>
                <a:gd name="T62" fmla="*/ 290 w 419"/>
                <a:gd name="T63" fmla="*/ 443 h 755"/>
                <a:gd name="T64" fmla="*/ 296 w 419"/>
                <a:gd name="T65" fmla="*/ 424 h 755"/>
                <a:gd name="T66" fmla="*/ 307 w 419"/>
                <a:gd name="T67" fmla="*/ 394 h 755"/>
                <a:gd name="T68" fmla="*/ 321 w 419"/>
                <a:gd name="T69" fmla="*/ 365 h 755"/>
                <a:gd name="T70" fmla="*/ 339 w 419"/>
                <a:gd name="T71" fmla="*/ 329 h 755"/>
                <a:gd name="T72" fmla="*/ 362 w 419"/>
                <a:gd name="T73" fmla="*/ 284 h 755"/>
                <a:gd name="T74" fmla="*/ 383 w 419"/>
                <a:gd name="T75" fmla="*/ 237 h 755"/>
                <a:gd name="T76" fmla="*/ 409 w 419"/>
                <a:gd name="T77" fmla="*/ 158 h 755"/>
                <a:gd name="T78" fmla="*/ 419 w 419"/>
                <a:gd name="T79" fmla="*/ 75 h 755"/>
                <a:gd name="T80" fmla="*/ 408 w 419"/>
                <a:gd name="T81" fmla="*/ 28 h 755"/>
                <a:gd name="T82" fmla="*/ 386 w 419"/>
                <a:gd name="T83" fmla="*/ 7 h 7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9"/>
                <a:gd name="T127" fmla="*/ 0 h 755"/>
                <a:gd name="T128" fmla="*/ 419 w 419"/>
                <a:gd name="T129" fmla="*/ 755 h 7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9" h="755">
                  <a:moveTo>
                    <a:pt x="374" y="2"/>
                  </a:moveTo>
                  <a:lnTo>
                    <a:pt x="357" y="0"/>
                  </a:lnTo>
                  <a:lnTo>
                    <a:pt x="340" y="4"/>
                  </a:lnTo>
                  <a:lnTo>
                    <a:pt x="325" y="13"/>
                  </a:lnTo>
                  <a:lnTo>
                    <a:pt x="311" y="26"/>
                  </a:lnTo>
                  <a:lnTo>
                    <a:pt x="296" y="42"/>
                  </a:lnTo>
                  <a:lnTo>
                    <a:pt x="286" y="61"/>
                  </a:lnTo>
                  <a:lnTo>
                    <a:pt x="276" y="79"/>
                  </a:lnTo>
                  <a:lnTo>
                    <a:pt x="269" y="97"/>
                  </a:lnTo>
                  <a:lnTo>
                    <a:pt x="260" y="131"/>
                  </a:lnTo>
                  <a:lnTo>
                    <a:pt x="251" y="173"/>
                  </a:lnTo>
                  <a:lnTo>
                    <a:pt x="245" y="221"/>
                  </a:lnTo>
                  <a:lnTo>
                    <a:pt x="238" y="271"/>
                  </a:lnTo>
                  <a:lnTo>
                    <a:pt x="233" y="317"/>
                  </a:lnTo>
                  <a:lnTo>
                    <a:pt x="228" y="357"/>
                  </a:lnTo>
                  <a:lnTo>
                    <a:pt x="224" y="389"/>
                  </a:lnTo>
                  <a:lnTo>
                    <a:pt x="221" y="407"/>
                  </a:lnTo>
                  <a:lnTo>
                    <a:pt x="217" y="411"/>
                  </a:lnTo>
                  <a:lnTo>
                    <a:pt x="208" y="416"/>
                  </a:lnTo>
                  <a:lnTo>
                    <a:pt x="197" y="425"/>
                  </a:lnTo>
                  <a:lnTo>
                    <a:pt x="181" y="435"/>
                  </a:lnTo>
                  <a:lnTo>
                    <a:pt x="166" y="448"/>
                  </a:lnTo>
                  <a:lnTo>
                    <a:pt x="149" y="461"/>
                  </a:lnTo>
                  <a:lnTo>
                    <a:pt x="134" y="477"/>
                  </a:lnTo>
                  <a:lnTo>
                    <a:pt x="121" y="492"/>
                  </a:lnTo>
                  <a:lnTo>
                    <a:pt x="114" y="503"/>
                  </a:lnTo>
                  <a:lnTo>
                    <a:pt x="107" y="514"/>
                  </a:lnTo>
                  <a:lnTo>
                    <a:pt x="99" y="527"/>
                  </a:lnTo>
                  <a:lnTo>
                    <a:pt x="94" y="541"/>
                  </a:lnTo>
                  <a:lnTo>
                    <a:pt x="90" y="552"/>
                  </a:lnTo>
                  <a:lnTo>
                    <a:pt x="84" y="567"/>
                  </a:lnTo>
                  <a:lnTo>
                    <a:pt x="76" y="587"/>
                  </a:lnTo>
                  <a:lnTo>
                    <a:pt x="67" y="608"/>
                  </a:lnTo>
                  <a:lnTo>
                    <a:pt x="57" y="627"/>
                  </a:lnTo>
                  <a:lnTo>
                    <a:pt x="49" y="645"/>
                  </a:lnTo>
                  <a:lnTo>
                    <a:pt x="41" y="659"/>
                  </a:lnTo>
                  <a:lnTo>
                    <a:pt x="36" y="667"/>
                  </a:lnTo>
                  <a:lnTo>
                    <a:pt x="22" y="683"/>
                  </a:lnTo>
                  <a:lnTo>
                    <a:pt x="10" y="700"/>
                  </a:lnTo>
                  <a:lnTo>
                    <a:pt x="2" y="715"/>
                  </a:lnTo>
                  <a:lnTo>
                    <a:pt x="0" y="726"/>
                  </a:lnTo>
                  <a:lnTo>
                    <a:pt x="2" y="733"/>
                  </a:lnTo>
                  <a:lnTo>
                    <a:pt x="7" y="744"/>
                  </a:lnTo>
                  <a:lnTo>
                    <a:pt x="14" y="751"/>
                  </a:lnTo>
                  <a:lnTo>
                    <a:pt x="19" y="755"/>
                  </a:lnTo>
                  <a:lnTo>
                    <a:pt x="26" y="753"/>
                  </a:lnTo>
                  <a:lnTo>
                    <a:pt x="33" y="744"/>
                  </a:lnTo>
                  <a:lnTo>
                    <a:pt x="42" y="731"/>
                  </a:lnTo>
                  <a:lnTo>
                    <a:pt x="52" y="716"/>
                  </a:lnTo>
                  <a:lnTo>
                    <a:pt x="71" y="685"/>
                  </a:lnTo>
                  <a:lnTo>
                    <a:pt x="97" y="650"/>
                  </a:lnTo>
                  <a:lnTo>
                    <a:pt x="125" y="613"/>
                  </a:lnTo>
                  <a:lnTo>
                    <a:pt x="155" y="576"/>
                  </a:lnTo>
                  <a:lnTo>
                    <a:pt x="185" y="541"/>
                  </a:lnTo>
                  <a:lnTo>
                    <a:pt x="211" y="512"/>
                  </a:lnTo>
                  <a:lnTo>
                    <a:pt x="232" y="490"/>
                  </a:lnTo>
                  <a:lnTo>
                    <a:pt x="245" y="475"/>
                  </a:lnTo>
                  <a:lnTo>
                    <a:pt x="252" y="472"/>
                  </a:lnTo>
                  <a:lnTo>
                    <a:pt x="259" y="468"/>
                  </a:lnTo>
                  <a:lnTo>
                    <a:pt x="267" y="464"/>
                  </a:lnTo>
                  <a:lnTo>
                    <a:pt x="273" y="459"/>
                  </a:lnTo>
                  <a:lnTo>
                    <a:pt x="280" y="453"/>
                  </a:lnTo>
                  <a:lnTo>
                    <a:pt x="285" y="448"/>
                  </a:lnTo>
                  <a:lnTo>
                    <a:pt x="290" y="443"/>
                  </a:lnTo>
                  <a:lnTo>
                    <a:pt x="292" y="437"/>
                  </a:lnTo>
                  <a:lnTo>
                    <a:pt x="296" y="424"/>
                  </a:lnTo>
                  <a:lnTo>
                    <a:pt x="302" y="409"/>
                  </a:lnTo>
                  <a:lnTo>
                    <a:pt x="307" y="394"/>
                  </a:lnTo>
                  <a:lnTo>
                    <a:pt x="314" y="377"/>
                  </a:lnTo>
                  <a:lnTo>
                    <a:pt x="321" y="365"/>
                  </a:lnTo>
                  <a:lnTo>
                    <a:pt x="329" y="350"/>
                  </a:lnTo>
                  <a:lnTo>
                    <a:pt x="339" y="329"/>
                  </a:lnTo>
                  <a:lnTo>
                    <a:pt x="351" y="307"/>
                  </a:lnTo>
                  <a:lnTo>
                    <a:pt x="362" y="284"/>
                  </a:lnTo>
                  <a:lnTo>
                    <a:pt x="373" y="260"/>
                  </a:lnTo>
                  <a:lnTo>
                    <a:pt x="383" y="237"/>
                  </a:lnTo>
                  <a:lnTo>
                    <a:pt x="391" y="216"/>
                  </a:lnTo>
                  <a:lnTo>
                    <a:pt x="409" y="158"/>
                  </a:lnTo>
                  <a:lnTo>
                    <a:pt x="417" y="111"/>
                  </a:lnTo>
                  <a:lnTo>
                    <a:pt x="419" y="75"/>
                  </a:lnTo>
                  <a:lnTo>
                    <a:pt x="416" y="48"/>
                  </a:lnTo>
                  <a:lnTo>
                    <a:pt x="408" y="28"/>
                  </a:lnTo>
                  <a:lnTo>
                    <a:pt x="397" y="15"/>
                  </a:lnTo>
                  <a:lnTo>
                    <a:pt x="386" y="7"/>
                  </a:lnTo>
                  <a:lnTo>
                    <a:pt x="374" y="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8" name="Freeform 51"/>
            <p:cNvSpPr>
              <a:spLocks/>
            </p:cNvSpPr>
            <p:nvPr/>
          </p:nvSpPr>
          <p:spPr bwMode="auto">
            <a:xfrm>
              <a:off x="4257" y="2722"/>
              <a:ext cx="22" cy="22"/>
            </a:xfrm>
            <a:custGeom>
              <a:avLst/>
              <a:gdLst>
                <a:gd name="T0" fmla="*/ 8 w 22"/>
                <a:gd name="T1" fmla="*/ 21 h 22"/>
                <a:gd name="T2" fmla="*/ 12 w 22"/>
                <a:gd name="T3" fmla="*/ 22 h 22"/>
                <a:gd name="T4" fmla="*/ 16 w 22"/>
                <a:gd name="T5" fmla="*/ 21 h 22"/>
                <a:gd name="T6" fmla="*/ 20 w 22"/>
                <a:gd name="T7" fmla="*/ 18 h 22"/>
                <a:gd name="T8" fmla="*/ 22 w 22"/>
                <a:gd name="T9" fmla="*/ 14 h 22"/>
                <a:gd name="T10" fmla="*/ 22 w 22"/>
                <a:gd name="T11" fmla="*/ 10 h 22"/>
                <a:gd name="T12" fmla="*/ 21 w 22"/>
                <a:gd name="T13" fmla="*/ 6 h 22"/>
                <a:gd name="T14" fmla="*/ 20 w 22"/>
                <a:gd name="T15" fmla="*/ 3 h 22"/>
                <a:gd name="T16" fmla="*/ 16 w 22"/>
                <a:gd name="T17" fmla="*/ 0 h 22"/>
                <a:gd name="T18" fmla="*/ 11 w 22"/>
                <a:gd name="T19" fmla="*/ 0 h 22"/>
                <a:gd name="T20" fmla="*/ 7 w 22"/>
                <a:gd name="T21" fmla="*/ 1 h 22"/>
                <a:gd name="T22" fmla="*/ 3 w 22"/>
                <a:gd name="T23" fmla="*/ 4 h 22"/>
                <a:gd name="T24" fmla="*/ 2 w 22"/>
                <a:gd name="T25" fmla="*/ 8 h 22"/>
                <a:gd name="T26" fmla="*/ 0 w 22"/>
                <a:gd name="T27" fmla="*/ 12 h 22"/>
                <a:gd name="T28" fmla="*/ 2 w 22"/>
                <a:gd name="T29" fmla="*/ 16 h 22"/>
                <a:gd name="T30" fmla="*/ 4 w 22"/>
                <a:gd name="T31" fmla="*/ 19 h 22"/>
                <a:gd name="T32" fmla="*/ 8 w 22"/>
                <a:gd name="T33" fmla="*/ 2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8" y="21"/>
                  </a:moveTo>
                  <a:lnTo>
                    <a:pt x="12" y="22"/>
                  </a:lnTo>
                  <a:lnTo>
                    <a:pt x="16" y="21"/>
                  </a:lnTo>
                  <a:lnTo>
                    <a:pt x="20" y="18"/>
                  </a:lnTo>
                  <a:lnTo>
                    <a:pt x="22" y="14"/>
                  </a:lnTo>
                  <a:lnTo>
                    <a:pt x="22" y="10"/>
                  </a:lnTo>
                  <a:lnTo>
                    <a:pt x="21" y="6"/>
                  </a:lnTo>
                  <a:lnTo>
                    <a:pt x="20" y="3"/>
                  </a:lnTo>
                  <a:lnTo>
                    <a:pt x="16" y="0"/>
                  </a:lnTo>
                  <a:lnTo>
                    <a:pt x="11" y="0"/>
                  </a:lnTo>
                  <a:lnTo>
                    <a:pt x="7" y="1"/>
                  </a:lnTo>
                  <a:lnTo>
                    <a:pt x="3" y="4"/>
                  </a:lnTo>
                  <a:lnTo>
                    <a:pt x="2" y="8"/>
                  </a:lnTo>
                  <a:lnTo>
                    <a:pt x="0" y="12"/>
                  </a:lnTo>
                  <a:lnTo>
                    <a:pt x="2" y="16"/>
                  </a:lnTo>
                  <a:lnTo>
                    <a:pt x="4" y="19"/>
                  </a:lnTo>
                  <a:lnTo>
                    <a:pt x="8" y="2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19" name="Freeform 52"/>
            <p:cNvSpPr>
              <a:spLocks/>
            </p:cNvSpPr>
            <p:nvPr/>
          </p:nvSpPr>
          <p:spPr bwMode="auto">
            <a:xfrm>
              <a:off x="3935" y="3373"/>
              <a:ext cx="22" cy="22"/>
            </a:xfrm>
            <a:custGeom>
              <a:avLst/>
              <a:gdLst>
                <a:gd name="T0" fmla="*/ 7 w 22"/>
                <a:gd name="T1" fmla="*/ 20 h 22"/>
                <a:gd name="T2" fmla="*/ 11 w 22"/>
                <a:gd name="T3" fmla="*/ 22 h 22"/>
                <a:gd name="T4" fmla="*/ 15 w 22"/>
                <a:gd name="T5" fmla="*/ 20 h 22"/>
                <a:gd name="T6" fmla="*/ 19 w 22"/>
                <a:gd name="T7" fmla="*/ 18 h 22"/>
                <a:gd name="T8" fmla="*/ 22 w 22"/>
                <a:gd name="T9" fmla="*/ 14 h 22"/>
                <a:gd name="T10" fmla="*/ 22 w 22"/>
                <a:gd name="T11" fmla="*/ 10 h 22"/>
                <a:gd name="T12" fmla="*/ 20 w 22"/>
                <a:gd name="T13" fmla="*/ 6 h 22"/>
                <a:gd name="T14" fmla="*/ 18 w 22"/>
                <a:gd name="T15" fmla="*/ 2 h 22"/>
                <a:gd name="T16" fmla="*/ 14 w 22"/>
                <a:gd name="T17" fmla="*/ 1 h 22"/>
                <a:gd name="T18" fmla="*/ 10 w 22"/>
                <a:gd name="T19" fmla="*/ 0 h 22"/>
                <a:gd name="T20" fmla="*/ 6 w 22"/>
                <a:gd name="T21" fmla="*/ 1 h 22"/>
                <a:gd name="T22" fmla="*/ 2 w 22"/>
                <a:gd name="T23" fmla="*/ 4 h 22"/>
                <a:gd name="T24" fmla="*/ 1 w 22"/>
                <a:gd name="T25" fmla="*/ 7 h 22"/>
                <a:gd name="T26" fmla="*/ 0 w 22"/>
                <a:gd name="T27" fmla="*/ 11 h 22"/>
                <a:gd name="T28" fmla="*/ 1 w 22"/>
                <a:gd name="T29" fmla="*/ 15 h 22"/>
                <a:gd name="T30" fmla="*/ 4 w 22"/>
                <a:gd name="T31" fmla="*/ 19 h 22"/>
                <a:gd name="T32" fmla="*/ 7 w 22"/>
                <a:gd name="T33" fmla="*/ 2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7" y="20"/>
                  </a:moveTo>
                  <a:lnTo>
                    <a:pt x="11" y="22"/>
                  </a:lnTo>
                  <a:lnTo>
                    <a:pt x="15" y="20"/>
                  </a:lnTo>
                  <a:lnTo>
                    <a:pt x="19" y="18"/>
                  </a:lnTo>
                  <a:lnTo>
                    <a:pt x="22" y="14"/>
                  </a:lnTo>
                  <a:lnTo>
                    <a:pt x="22" y="10"/>
                  </a:lnTo>
                  <a:lnTo>
                    <a:pt x="20" y="6"/>
                  </a:lnTo>
                  <a:lnTo>
                    <a:pt x="18" y="2"/>
                  </a:lnTo>
                  <a:lnTo>
                    <a:pt x="14" y="1"/>
                  </a:lnTo>
                  <a:lnTo>
                    <a:pt x="10" y="0"/>
                  </a:lnTo>
                  <a:lnTo>
                    <a:pt x="6" y="1"/>
                  </a:lnTo>
                  <a:lnTo>
                    <a:pt x="2" y="4"/>
                  </a:lnTo>
                  <a:lnTo>
                    <a:pt x="1" y="7"/>
                  </a:lnTo>
                  <a:lnTo>
                    <a:pt x="0" y="11"/>
                  </a:lnTo>
                  <a:lnTo>
                    <a:pt x="1" y="15"/>
                  </a:lnTo>
                  <a:lnTo>
                    <a:pt x="4" y="19"/>
                  </a:lnTo>
                  <a:lnTo>
                    <a:pt x="7" y="2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0" name="Freeform 53"/>
            <p:cNvSpPr>
              <a:spLocks/>
            </p:cNvSpPr>
            <p:nvPr/>
          </p:nvSpPr>
          <p:spPr bwMode="auto">
            <a:xfrm>
              <a:off x="3898" y="3362"/>
              <a:ext cx="147" cy="135"/>
            </a:xfrm>
            <a:custGeom>
              <a:avLst/>
              <a:gdLst>
                <a:gd name="T0" fmla="*/ 50 w 147"/>
                <a:gd name="T1" fmla="*/ 0 h 135"/>
                <a:gd name="T2" fmla="*/ 44 w 147"/>
                <a:gd name="T3" fmla="*/ 0 h 135"/>
                <a:gd name="T4" fmla="*/ 38 w 147"/>
                <a:gd name="T5" fmla="*/ 3 h 135"/>
                <a:gd name="T6" fmla="*/ 30 w 147"/>
                <a:gd name="T7" fmla="*/ 8 h 135"/>
                <a:gd name="T8" fmla="*/ 24 w 147"/>
                <a:gd name="T9" fmla="*/ 13 h 135"/>
                <a:gd name="T10" fmla="*/ 16 w 147"/>
                <a:gd name="T11" fmla="*/ 18 h 135"/>
                <a:gd name="T12" fmla="*/ 11 w 147"/>
                <a:gd name="T13" fmla="*/ 25 h 135"/>
                <a:gd name="T14" fmla="*/ 6 w 147"/>
                <a:gd name="T15" fmla="*/ 30 h 135"/>
                <a:gd name="T16" fmla="*/ 3 w 147"/>
                <a:gd name="T17" fmla="*/ 35 h 135"/>
                <a:gd name="T18" fmla="*/ 0 w 147"/>
                <a:gd name="T19" fmla="*/ 44 h 135"/>
                <a:gd name="T20" fmla="*/ 3 w 147"/>
                <a:gd name="T21" fmla="*/ 53 h 135"/>
                <a:gd name="T22" fmla="*/ 9 w 147"/>
                <a:gd name="T23" fmla="*/ 63 h 135"/>
                <a:gd name="T24" fmla="*/ 25 w 147"/>
                <a:gd name="T25" fmla="*/ 72 h 135"/>
                <a:gd name="T26" fmla="*/ 37 w 147"/>
                <a:gd name="T27" fmla="*/ 77 h 135"/>
                <a:gd name="T28" fmla="*/ 50 w 147"/>
                <a:gd name="T29" fmla="*/ 85 h 135"/>
                <a:gd name="T30" fmla="*/ 61 w 147"/>
                <a:gd name="T31" fmla="*/ 92 h 135"/>
                <a:gd name="T32" fmla="*/ 73 w 147"/>
                <a:gd name="T33" fmla="*/ 101 h 135"/>
                <a:gd name="T34" fmla="*/ 85 w 147"/>
                <a:gd name="T35" fmla="*/ 111 h 135"/>
                <a:gd name="T36" fmla="*/ 95 w 147"/>
                <a:gd name="T37" fmla="*/ 118 h 135"/>
                <a:gd name="T38" fmla="*/ 105 w 147"/>
                <a:gd name="T39" fmla="*/ 125 h 135"/>
                <a:gd name="T40" fmla="*/ 113 w 147"/>
                <a:gd name="T41" fmla="*/ 129 h 135"/>
                <a:gd name="T42" fmla="*/ 123 w 147"/>
                <a:gd name="T43" fmla="*/ 133 h 135"/>
                <a:gd name="T44" fmla="*/ 134 w 147"/>
                <a:gd name="T45" fmla="*/ 135 h 135"/>
                <a:gd name="T46" fmla="*/ 143 w 147"/>
                <a:gd name="T47" fmla="*/ 135 h 135"/>
                <a:gd name="T48" fmla="*/ 147 w 147"/>
                <a:gd name="T49" fmla="*/ 133 h 135"/>
                <a:gd name="T50" fmla="*/ 145 w 147"/>
                <a:gd name="T51" fmla="*/ 127 h 135"/>
                <a:gd name="T52" fmla="*/ 139 w 147"/>
                <a:gd name="T53" fmla="*/ 121 h 135"/>
                <a:gd name="T54" fmla="*/ 131 w 147"/>
                <a:gd name="T55" fmla="*/ 114 h 135"/>
                <a:gd name="T56" fmla="*/ 125 w 147"/>
                <a:gd name="T57" fmla="*/ 109 h 135"/>
                <a:gd name="T58" fmla="*/ 117 w 147"/>
                <a:gd name="T59" fmla="*/ 100 h 135"/>
                <a:gd name="T60" fmla="*/ 105 w 147"/>
                <a:gd name="T61" fmla="*/ 82 h 135"/>
                <a:gd name="T62" fmla="*/ 95 w 147"/>
                <a:gd name="T63" fmla="*/ 65 h 135"/>
                <a:gd name="T64" fmla="*/ 87 w 147"/>
                <a:gd name="T65" fmla="*/ 52 h 135"/>
                <a:gd name="T66" fmla="*/ 81 w 147"/>
                <a:gd name="T67" fmla="*/ 41 h 135"/>
                <a:gd name="T68" fmla="*/ 73 w 147"/>
                <a:gd name="T69" fmla="*/ 24 h 135"/>
                <a:gd name="T70" fmla="*/ 63 w 147"/>
                <a:gd name="T71" fmla="*/ 9 h 135"/>
                <a:gd name="T72" fmla="*/ 50 w 147"/>
                <a:gd name="T73" fmla="*/ 0 h 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7"/>
                <a:gd name="T112" fmla="*/ 0 h 135"/>
                <a:gd name="T113" fmla="*/ 147 w 147"/>
                <a:gd name="T114" fmla="*/ 135 h 1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7" h="135">
                  <a:moveTo>
                    <a:pt x="50" y="0"/>
                  </a:moveTo>
                  <a:lnTo>
                    <a:pt x="44" y="0"/>
                  </a:lnTo>
                  <a:lnTo>
                    <a:pt x="38" y="3"/>
                  </a:lnTo>
                  <a:lnTo>
                    <a:pt x="30" y="8"/>
                  </a:lnTo>
                  <a:lnTo>
                    <a:pt x="24" y="13"/>
                  </a:lnTo>
                  <a:lnTo>
                    <a:pt x="16" y="18"/>
                  </a:lnTo>
                  <a:lnTo>
                    <a:pt x="11" y="25"/>
                  </a:lnTo>
                  <a:lnTo>
                    <a:pt x="6" y="30"/>
                  </a:lnTo>
                  <a:lnTo>
                    <a:pt x="3" y="35"/>
                  </a:lnTo>
                  <a:lnTo>
                    <a:pt x="0" y="44"/>
                  </a:lnTo>
                  <a:lnTo>
                    <a:pt x="3" y="53"/>
                  </a:lnTo>
                  <a:lnTo>
                    <a:pt x="9" y="63"/>
                  </a:lnTo>
                  <a:lnTo>
                    <a:pt x="25" y="72"/>
                  </a:lnTo>
                  <a:lnTo>
                    <a:pt x="37" y="77"/>
                  </a:lnTo>
                  <a:lnTo>
                    <a:pt x="50" y="85"/>
                  </a:lnTo>
                  <a:lnTo>
                    <a:pt x="61" y="92"/>
                  </a:lnTo>
                  <a:lnTo>
                    <a:pt x="73" y="101"/>
                  </a:lnTo>
                  <a:lnTo>
                    <a:pt x="85" y="111"/>
                  </a:lnTo>
                  <a:lnTo>
                    <a:pt x="95" y="118"/>
                  </a:lnTo>
                  <a:lnTo>
                    <a:pt x="105" y="125"/>
                  </a:lnTo>
                  <a:lnTo>
                    <a:pt x="113" y="129"/>
                  </a:lnTo>
                  <a:lnTo>
                    <a:pt x="123" y="133"/>
                  </a:lnTo>
                  <a:lnTo>
                    <a:pt x="134" y="135"/>
                  </a:lnTo>
                  <a:lnTo>
                    <a:pt x="143" y="135"/>
                  </a:lnTo>
                  <a:lnTo>
                    <a:pt x="147" y="133"/>
                  </a:lnTo>
                  <a:lnTo>
                    <a:pt x="145" y="127"/>
                  </a:lnTo>
                  <a:lnTo>
                    <a:pt x="139" y="121"/>
                  </a:lnTo>
                  <a:lnTo>
                    <a:pt x="131" y="114"/>
                  </a:lnTo>
                  <a:lnTo>
                    <a:pt x="125" y="109"/>
                  </a:lnTo>
                  <a:lnTo>
                    <a:pt x="117" y="100"/>
                  </a:lnTo>
                  <a:lnTo>
                    <a:pt x="105" y="82"/>
                  </a:lnTo>
                  <a:lnTo>
                    <a:pt x="95" y="65"/>
                  </a:lnTo>
                  <a:lnTo>
                    <a:pt x="87" y="52"/>
                  </a:lnTo>
                  <a:lnTo>
                    <a:pt x="81" y="41"/>
                  </a:lnTo>
                  <a:lnTo>
                    <a:pt x="73" y="24"/>
                  </a:lnTo>
                  <a:lnTo>
                    <a:pt x="63" y="9"/>
                  </a:lnTo>
                  <a:lnTo>
                    <a:pt x="50" y="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1" name="Freeform 54"/>
            <p:cNvSpPr>
              <a:spLocks/>
            </p:cNvSpPr>
            <p:nvPr/>
          </p:nvSpPr>
          <p:spPr bwMode="auto">
            <a:xfrm>
              <a:off x="3935" y="3373"/>
              <a:ext cx="22" cy="22"/>
            </a:xfrm>
            <a:custGeom>
              <a:avLst/>
              <a:gdLst>
                <a:gd name="T0" fmla="*/ 6 w 22"/>
                <a:gd name="T1" fmla="*/ 20 h 22"/>
                <a:gd name="T2" fmla="*/ 10 w 22"/>
                <a:gd name="T3" fmla="*/ 22 h 22"/>
                <a:gd name="T4" fmla="*/ 14 w 22"/>
                <a:gd name="T5" fmla="*/ 20 h 22"/>
                <a:gd name="T6" fmla="*/ 18 w 22"/>
                <a:gd name="T7" fmla="*/ 19 h 22"/>
                <a:gd name="T8" fmla="*/ 20 w 22"/>
                <a:gd name="T9" fmla="*/ 15 h 22"/>
                <a:gd name="T10" fmla="*/ 22 w 22"/>
                <a:gd name="T11" fmla="*/ 11 h 22"/>
                <a:gd name="T12" fmla="*/ 20 w 22"/>
                <a:gd name="T13" fmla="*/ 7 h 22"/>
                <a:gd name="T14" fmla="*/ 19 w 22"/>
                <a:gd name="T15" fmla="*/ 4 h 22"/>
                <a:gd name="T16" fmla="*/ 15 w 22"/>
                <a:gd name="T17" fmla="*/ 1 h 22"/>
                <a:gd name="T18" fmla="*/ 11 w 22"/>
                <a:gd name="T19" fmla="*/ 0 h 22"/>
                <a:gd name="T20" fmla="*/ 7 w 22"/>
                <a:gd name="T21" fmla="*/ 1 h 22"/>
                <a:gd name="T22" fmla="*/ 4 w 22"/>
                <a:gd name="T23" fmla="*/ 2 h 22"/>
                <a:gd name="T24" fmla="*/ 1 w 22"/>
                <a:gd name="T25" fmla="*/ 6 h 22"/>
                <a:gd name="T26" fmla="*/ 0 w 22"/>
                <a:gd name="T27" fmla="*/ 10 h 22"/>
                <a:gd name="T28" fmla="*/ 1 w 22"/>
                <a:gd name="T29" fmla="*/ 14 h 22"/>
                <a:gd name="T30" fmla="*/ 2 w 22"/>
                <a:gd name="T31" fmla="*/ 18 h 22"/>
                <a:gd name="T32" fmla="*/ 6 w 22"/>
                <a:gd name="T33" fmla="*/ 2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6" y="20"/>
                  </a:moveTo>
                  <a:lnTo>
                    <a:pt x="10" y="22"/>
                  </a:lnTo>
                  <a:lnTo>
                    <a:pt x="14" y="20"/>
                  </a:lnTo>
                  <a:lnTo>
                    <a:pt x="18" y="19"/>
                  </a:lnTo>
                  <a:lnTo>
                    <a:pt x="20" y="15"/>
                  </a:lnTo>
                  <a:lnTo>
                    <a:pt x="22" y="11"/>
                  </a:lnTo>
                  <a:lnTo>
                    <a:pt x="20" y="7"/>
                  </a:lnTo>
                  <a:lnTo>
                    <a:pt x="19" y="4"/>
                  </a:lnTo>
                  <a:lnTo>
                    <a:pt x="15" y="1"/>
                  </a:lnTo>
                  <a:lnTo>
                    <a:pt x="11" y="0"/>
                  </a:lnTo>
                  <a:lnTo>
                    <a:pt x="7" y="1"/>
                  </a:lnTo>
                  <a:lnTo>
                    <a:pt x="4" y="2"/>
                  </a:lnTo>
                  <a:lnTo>
                    <a:pt x="1" y="6"/>
                  </a:lnTo>
                  <a:lnTo>
                    <a:pt x="0" y="10"/>
                  </a:lnTo>
                  <a:lnTo>
                    <a:pt x="1" y="14"/>
                  </a:lnTo>
                  <a:lnTo>
                    <a:pt x="2" y="18"/>
                  </a:lnTo>
                  <a:lnTo>
                    <a:pt x="6" y="2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2" name="Freeform 55"/>
            <p:cNvSpPr>
              <a:spLocks/>
            </p:cNvSpPr>
            <p:nvPr/>
          </p:nvSpPr>
          <p:spPr bwMode="auto">
            <a:xfrm>
              <a:off x="3893" y="3374"/>
              <a:ext cx="161" cy="131"/>
            </a:xfrm>
            <a:custGeom>
              <a:avLst/>
              <a:gdLst>
                <a:gd name="T0" fmla="*/ 95 w 161"/>
                <a:gd name="T1" fmla="*/ 32 h 131"/>
                <a:gd name="T2" fmla="*/ 99 w 161"/>
                <a:gd name="T3" fmla="*/ 39 h 131"/>
                <a:gd name="T4" fmla="*/ 104 w 161"/>
                <a:gd name="T5" fmla="*/ 47 h 131"/>
                <a:gd name="T6" fmla="*/ 109 w 161"/>
                <a:gd name="T7" fmla="*/ 54 h 131"/>
                <a:gd name="T8" fmla="*/ 115 w 161"/>
                <a:gd name="T9" fmla="*/ 62 h 131"/>
                <a:gd name="T10" fmla="*/ 121 w 161"/>
                <a:gd name="T11" fmla="*/ 70 h 131"/>
                <a:gd name="T12" fmla="*/ 126 w 161"/>
                <a:gd name="T13" fmla="*/ 78 h 131"/>
                <a:gd name="T14" fmla="*/ 131 w 161"/>
                <a:gd name="T15" fmla="*/ 83 h 131"/>
                <a:gd name="T16" fmla="*/ 136 w 161"/>
                <a:gd name="T17" fmla="*/ 88 h 131"/>
                <a:gd name="T18" fmla="*/ 145 w 161"/>
                <a:gd name="T19" fmla="*/ 97 h 131"/>
                <a:gd name="T20" fmla="*/ 156 w 161"/>
                <a:gd name="T21" fmla="*/ 106 h 131"/>
                <a:gd name="T22" fmla="*/ 161 w 161"/>
                <a:gd name="T23" fmla="*/ 117 h 131"/>
                <a:gd name="T24" fmla="*/ 161 w 161"/>
                <a:gd name="T25" fmla="*/ 126 h 131"/>
                <a:gd name="T26" fmla="*/ 158 w 161"/>
                <a:gd name="T27" fmla="*/ 130 h 131"/>
                <a:gd name="T28" fmla="*/ 153 w 161"/>
                <a:gd name="T29" fmla="*/ 131 h 131"/>
                <a:gd name="T30" fmla="*/ 148 w 161"/>
                <a:gd name="T31" fmla="*/ 131 h 131"/>
                <a:gd name="T32" fmla="*/ 143 w 161"/>
                <a:gd name="T33" fmla="*/ 130 h 131"/>
                <a:gd name="T34" fmla="*/ 136 w 161"/>
                <a:gd name="T35" fmla="*/ 127 h 131"/>
                <a:gd name="T36" fmla="*/ 130 w 161"/>
                <a:gd name="T37" fmla="*/ 124 h 131"/>
                <a:gd name="T38" fmla="*/ 123 w 161"/>
                <a:gd name="T39" fmla="*/ 122 h 131"/>
                <a:gd name="T40" fmla="*/ 117 w 161"/>
                <a:gd name="T41" fmla="*/ 118 h 131"/>
                <a:gd name="T42" fmla="*/ 110 w 161"/>
                <a:gd name="T43" fmla="*/ 114 h 131"/>
                <a:gd name="T44" fmla="*/ 103 w 161"/>
                <a:gd name="T45" fmla="*/ 109 h 131"/>
                <a:gd name="T46" fmla="*/ 93 w 161"/>
                <a:gd name="T47" fmla="*/ 102 h 131"/>
                <a:gd name="T48" fmla="*/ 83 w 161"/>
                <a:gd name="T49" fmla="*/ 96 h 131"/>
                <a:gd name="T50" fmla="*/ 73 w 161"/>
                <a:gd name="T51" fmla="*/ 89 h 131"/>
                <a:gd name="T52" fmla="*/ 64 w 161"/>
                <a:gd name="T53" fmla="*/ 83 h 131"/>
                <a:gd name="T54" fmla="*/ 53 w 161"/>
                <a:gd name="T55" fmla="*/ 78 h 131"/>
                <a:gd name="T56" fmla="*/ 46 w 161"/>
                <a:gd name="T57" fmla="*/ 73 h 131"/>
                <a:gd name="T58" fmla="*/ 38 w 161"/>
                <a:gd name="T59" fmla="*/ 69 h 131"/>
                <a:gd name="T60" fmla="*/ 30 w 161"/>
                <a:gd name="T61" fmla="*/ 64 h 131"/>
                <a:gd name="T62" fmla="*/ 22 w 161"/>
                <a:gd name="T63" fmla="*/ 60 h 131"/>
                <a:gd name="T64" fmla="*/ 16 w 161"/>
                <a:gd name="T65" fmla="*/ 56 h 131"/>
                <a:gd name="T66" fmla="*/ 11 w 161"/>
                <a:gd name="T67" fmla="*/ 52 h 131"/>
                <a:gd name="T68" fmla="*/ 5 w 161"/>
                <a:gd name="T69" fmla="*/ 48 h 131"/>
                <a:gd name="T70" fmla="*/ 1 w 161"/>
                <a:gd name="T71" fmla="*/ 43 h 131"/>
                <a:gd name="T72" fmla="*/ 0 w 161"/>
                <a:gd name="T73" fmla="*/ 39 h 131"/>
                <a:gd name="T74" fmla="*/ 3 w 161"/>
                <a:gd name="T75" fmla="*/ 27 h 131"/>
                <a:gd name="T76" fmla="*/ 12 w 161"/>
                <a:gd name="T77" fmla="*/ 16 h 131"/>
                <a:gd name="T78" fmla="*/ 21 w 161"/>
                <a:gd name="T79" fmla="*/ 5 h 131"/>
                <a:gd name="T80" fmla="*/ 27 w 161"/>
                <a:gd name="T81" fmla="*/ 0 h 131"/>
                <a:gd name="T82" fmla="*/ 34 w 161"/>
                <a:gd name="T83" fmla="*/ 6 h 131"/>
                <a:gd name="T84" fmla="*/ 39 w 161"/>
                <a:gd name="T85" fmla="*/ 14 h 131"/>
                <a:gd name="T86" fmla="*/ 46 w 161"/>
                <a:gd name="T87" fmla="*/ 21 h 131"/>
                <a:gd name="T88" fmla="*/ 52 w 161"/>
                <a:gd name="T89" fmla="*/ 27 h 131"/>
                <a:gd name="T90" fmla="*/ 58 w 161"/>
                <a:gd name="T91" fmla="*/ 32 h 131"/>
                <a:gd name="T92" fmla="*/ 64 w 161"/>
                <a:gd name="T93" fmla="*/ 39 h 131"/>
                <a:gd name="T94" fmla="*/ 70 w 161"/>
                <a:gd name="T95" fmla="*/ 44 h 131"/>
                <a:gd name="T96" fmla="*/ 75 w 161"/>
                <a:gd name="T97" fmla="*/ 48 h 131"/>
                <a:gd name="T98" fmla="*/ 83 w 161"/>
                <a:gd name="T99" fmla="*/ 41 h 131"/>
                <a:gd name="T100" fmla="*/ 90 w 161"/>
                <a:gd name="T101" fmla="*/ 36 h 131"/>
                <a:gd name="T102" fmla="*/ 93 w 161"/>
                <a:gd name="T103" fmla="*/ 34 h 131"/>
                <a:gd name="T104" fmla="*/ 95 w 161"/>
                <a:gd name="T105" fmla="*/ 32 h 1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131"/>
                <a:gd name="T161" fmla="*/ 161 w 161"/>
                <a:gd name="T162" fmla="*/ 131 h 1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131">
                  <a:moveTo>
                    <a:pt x="95" y="32"/>
                  </a:moveTo>
                  <a:lnTo>
                    <a:pt x="99" y="39"/>
                  </a:lnTo>
                  <a:lnTo>
                    <a:pt x="104" y="47"/>
                  </a:lnTo>
                  <a:lnTo>
                    <a:pt x="109" y="54"/>
                  </a:lnTo>
                  <a:lnTo>
                    <a:pt x="115" y="62"/>
                  </a:lnTo>
                  <a:lnTo>
                    <a:pt x="121" y="70"/>
                  </a:lnTo>
                  <a:lnTo>
                    <a:pt x="126" y="78"/>
                  </a:lnTo>
                  <a:lnTo>
                    <a:pt x="131" y="83"/>
                  </a:lnTo>
                  <a:lnTo>
                    <a:pt x="136" y="88"/>
                  </a:lnTo>
                  <a:lnTo>
                    <a:pt x="145" y="97"/>
                  </a:lnTo>
                  <a:lnTo>
                    <a:pt x="156" y="106"/>
                  </a:lnTo>
                  <a:lnTo>
                    <a:pt x="161" y="117"/>
                  </a:lnTo>
                  <a:lnTo>
                    <a:pt x="161" y="126"/>
                  </a:lnTo>
                  <a:lnTo>
                    <a:pt x="158" y="130"/>
                  </a:lnTo>
                  <a:lnTo>
                    <a:pt x="153" y="131"/>
                  </a:lnTo>
                  <a:lnTo>
                    <a:pt x="148" y="131"/>
                  </a:lnTo>
                  <a:lnTo>
                    <a:pt x="143" y="130"/>
                  </a:lnTo>
                  <a:lnTo>
                    <a:pt x="136" y="127"/>
                  </a:lnTo>
                  <a:lnTo>
                    <a:pt x="130" y="124"/>
                  </a:lnTo>
                  <a:lnTo>
                    <a:pt x="123" y="122"/>
                  </a:lnTo>
                  <a:lnTo>
                    <a:pt x="117" y="118"/>
                  </a:lnTo>
                  <a:lnTo>
                    <a:pt x="110" y="114"/>
                  </a:lnTo>
                  <a:lnTo>
                    <a:pt x="103" y="109"/>
                  </a:lnTo>
                  <a:lnTo>
                    <a:pt x="93" y="102"/>
                  </a:lnTo>
                  <a:lnTo>
                    <a:pt x="83" y="96"/>
                  </a:lnTo>
                  <a:lnTo>
                    <a:pt x="73" y="89"/>
                  </a:lnTo>
                  <a:lnTo>
                    <a:pt x="64" y="83"/>
                  </a:lnTo>
                  <a:lnTo>
                    <a:pt x="53" y="78"/>
                  </a:lnTo>
                  <a:lnTo>
                    <a:pt x="46" y="73"/>
                  </a:lnTo>
                  <a:lnTo>
                    <a:pt x="38" y="69"/>
                  </a:lnTo>
                  <a:lnTo>
                    <a:pt x="30" y="64"/>
                  </a:lnTo>
                  <a:lnTo>
                    <a:pt x="22" y="60"/>
                  </a:lnTo>
                  <a:lnTo>
                    <a:pt x="16" y="56"/>
                  </a:lnTo>
                  <a:lnTo>
                    <a:pt x="11" y="52"/>
                  </a:lnTo>
                  <a:lnTo>
                    <a:pt x="5" y="48"/>
                  </a:lnTo>
                  <a:lnTo>
                    <a:pt x="1" y="43"/>
                  </a:lnTo>
                  <a:lnTo>
                    <a:pt x="0" y="39"/>
                  </a:lnTo>
                  <a:lnTo>
                    <a:pt x="3" y="27"/>
                  </a:lnTo>
                  <a:lnTo>
                    <a:pt x="12" y="16"/>
                  </a:lnTo>
                  <a:lnTo>
                    <a:pt x="21" y="5"/>
                  </a:lnTo>
                  <a:lnTo>
                    <a:pt x="27" y="0"/>
                  </a:lnTo>
                  <a:lnTo>
                    <a:pt x="34" y="6"/>
                  </a:lnTo>
                  <a:lnTo>
                    <a:pt x="39" y="14"/>
                  </a:lnTo>
                  <a:lnTo>
                    <a:pt x="46" y="21"/>
                  </a:lnTo>
                  <a:lnTo>
                    <a:pt x="52" y="27"/>
                  </a:lnTo>
                  <a:lnTo>
                    <a:pt x="58" y="32"/>
                  </a:lnTo>
                  <a:lnTo>
                    <a:pt x="64" y="39"/>
                  </a:lnTo>
                  <a:lnTo>
                    <a:pt x="70" y="44"/>
                  </a:lnTo>
                  <a:lnTo>
                    <a:pt x="75" y="48"/>
                  </a:lnTo>
                  <a:lnTo>
                    <a:pt x="83" y="41"/>
                  </a:lnTo>
                  <a:lnTo>
                    <a:pt x="90" y="36"/>
                  </a:lnTo>
                  <a:lnTo>
                    <a:pt x="93" y="34"/>
                  </a:lnTo>
                  <a:lnTo>
                    <a:pt x="95" y="32"/>
                  </a:lnTo>
                  <a:close/>
                </a:path>
              </a:pathLst>
            </a:custGeom>
            <a:solidFill>
              <a:srgbClr val="7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3" name="Freeform 56"/>
            <p:cNvSpPr>
              <a:spLocks/>
            </p:cNvSpPr>
            <p:nvPr/>
          </p:nvSpPr>
          <p:spPr bwMode="auto">
            <a:xfrm>
              <a:off x="3888" y="3413"/>
              <a:ext cx="155" cy="97"/>
            </a:xfrm>
            <a:custGeom>
              <a:avLst/>
              <a:gdLst>
                <a:gd name="T0" fmla="*/ 155 w 155"/>
                <a:gd name="T1" fmla="*/ 92 h 97"/>
                <a:gd name="T2" fmla="*/ 148 w 155"/>
                <a:gd name="T3" fmla="*/ 91 h 97"/>
                <a:gd name="T4" fmla="*/ 140 w 155"/>
                <a:gd name="T5" fmla="*/ 88 h 97"/>
                <a:gd name="T6" fmla="*/ 131 w 155"/>
                <a:gd name="T7" fmla="*/ 84 h 97"/>
                <a:gd name="T8" fmla="*/ 122 w 155"/>
                <a:gd name="T9" fmla="*/ 79 h 97"/>
                <a:gd name="T10" fmla="*/ 115 w 155"/>
                <a:gd name="T11" fmla="*/ 75 h 97"/>
                <a:gd name="T12" fmla="*/ 108 w 155"/>
                <a:gd name="T13" fmla="*/ 70 h 97"/>
                <a:gd name="T14" fmla="*/ 98 w 155"/>
                <a:gd name="T15" fmla="*/ 63 h 97"/>
                <a:gd name="T16" fmla="*/ 88 w 155"/>
                <a:gd name="T17" fmla="*/ 57 h 97"/>
                <a:gd name="T18" fmla="*/ 78 w 155"/>
                <a:gd name="T19" fmla="*/ 50 h 97"/>
                <a:gd name="T20" fmla="*/ 69 w 155"/>
                <a:gd name="T21" fmla="*/ 44 h 97"/>
                <a:gd name="T22" fmla="*/ 58 w 155"/>
                <a:gd name="T23" fmla="*/ 39 h 97"/>
                <a:gd name="T24" fmla="*/ 51 w 155"/>
                <a:gd name="T25" fmla="*/ 34 h 97"/>
                <a:gd name="T26" fmla="*/ 43 w 155"/>
                <a:gd name="T27" fmla="*/ 30 h 97"/>
                <a:gd name="T28" fmla="*/ 35 w 155"/>
                <a:gd name="T29" fmla="*/ 25 h 97"/>
                <a:gd name="T30" fmla="*/ 27 w 155"/>
                <a:gd name="T31" fmla="*/ 21 h 97"/>
                <a:gd name="T32" fmla="*/ 21 w 155"/>
                <a:gd name="T33" fmla="*/ 17 h 97"/>
                <a:gd name="T34" fmla="*/ 16 w 155"/>
                <a:gd name="T35" fmla="*/ 13 h 97"/>
                <a:gd name="T36" fmla="*/ 10 w 155"/>
                <a:gd name="T37" fmla="*/ 9 h 97"/>
                <a:gd name="T38" fmla="*/ 6 w 155"/>
                <a:gd name="T39" fmla="*/ 4 h 97"/>
                <a:gd name="T40" fmla="*/ 5 w 155"/>
                <a:gd name="T41" fmla="*/ 0 h 97"/>
                <a:gd name="T42" fmla="*/ 4 w 155"/>
                <a:gd name="T43" fmla="*/ 5 h 97"/>
                <a:gd name="T44" fmla="*/ 1 w 155"/>
                <a:gd name="T45" fmla="*/ 9 h 97"/>
                <a:gd name="T46" fmla="*/ 0 w 155"/>
                <a:gd name="T47" fmla="*/ 13 h 97"/>
                <a:gd name="T48" fmla="*/ 0 w 155"/>
                <a:gd name="T49" fmla="*/ 14 h 97"/>
                <a:gd name="T50" fmla="*/ 1 w 155"/>
                <a:gd name="T51" fmla="*/ 15 h 97"/>
                <a:gd name="T52" fmla="*/ 4 w 155"/>
                <a:gd name="T53" fmla="*/ 18 h 97"/>
                <a:gd name="T54" fmla="*/ 9 w 155"/>
                <a:gd name="T55" fmla="*/ 22 h 97"/>
                <a:gd name="T56" fmla="*/ 16 w 155"/>
                <a:gd name="T57" fmla="*/ 26 h 97"/>
                <a:gd name="T58" fmla="*/ 22 w 155"/>
                <a:gd name="T59" fmla="*/ 30 h 97"/>
                <a:gd name="T60" fmla="*/ 30 w 155"/>
                <a:gd name="T61" fmla="*/ 35 h 97"/>
                <a:gd name="T62" fmla="*/ 36 w 155"/>
                <a:gd name="T63" fmla="*/ 39 h 97"/>
                <a:gd name="T64" fmla="*/ 43 w 155"/>
                <a:gd name="T65" fmla="*/ 43 h 97"/>
                <a:gd name="T66" fmla="*/ 45 w 155"/>
                <a:gd name="T67" fmla="*/ 40 h 97"/>
                <a:gd name="T68" fmla="*/ 48 w 155"/>
                <a:gd name="T69" fmla="*/ 37 h 97"/>
                <a:gd name="T70" fmla="*/ 49 w 155"/>
                <a:gd name="T71" fmla="*/ 36 h 97"/>
                <a:gd name="T72" fmla="*/ 49 w 155"/>
                <a:gd name="T73" fmla="*/ 36 h 97"/>
                <a:gd name="T74" fmla="*/ 54 w 155"/>
                <a:gd name="T75" fmla="*/ 40 h 97"/>
                <a:gd name="T76" fmla="*/ 62 w 155"/>
                <a:gd name="T77" fmla="*/ 47 h 97"/>
                <a:gd name="T78" fmla="*/ 71 w 155"/>
                <a:gd name="T79" fmla="*/ 53 h 97"/>
                <a:gd name="T80" fmla="*/ 82 w 155"/>
                <a:gd name="T81" fmla="*/ 60 h 97"/>
                <a:gd name="T82" fmla="*/ 92 w 155"/>
                <a:gd name="T83" fmla="*/ 66 h 97"/>
                <a:gd name="T84" fmla="*/ 102 w 155"/>
                <a:gd name="T85" fmla="*/ 72 h 97"/>
                <a:gd name="T86" fmla="*/ 113 w 155"/>
                <a:gd name="T87" fmla="*/ 78 h 97"/>
                <a:gd name="T88" fmla="*/ 120 w 155"/>
                <a:gd name="T89" fmla="*/ 83 h 97"/>
                <a:gd name="T90" fmla="*/ 140 w 155"/>
                <a:gd name="T91" fmla="*/ 93 h 97"/>
                <a:gd name="T92" fmla="*/ 150 w 155"/>
                <a:gd name="T93" fmla="*/ 97 h 97"/>
                <a:gd name="T94" fmla="*/ 154 w 155"/>
                <a:gd name="T95" fmla="*/ 96 h 97"/>
                <a:gd name="T96" fmla="*/ 155 w 155"/>
                <a:gd name="T97" fmla="*/ 92 h 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5"/>
                <a:gd name="T148" fmla="*/ 0 h 97"/>
                <a:gd name="T149" fmla="*/ 155 w 155"/>
                <a:gd name="T150" fmla="*/ 97 h 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5" h="97">
                  <a:moveTo>
                    <a:pt x="155" y="92"/>
                  </a:moveTo>
                  <a:lnTo>
                    <a:pt x="148" y="91"/>
                  </a:lnTo>
                  <a:lnTo>
                    <a:pt x="140" y="88"/>
                  </a:lnTo>
                  <a:lnTo>
                    <a:pt x="131" y="84"/>
                  </a:lnTo>
                  <a:lnTo>
                    <a:pt x="122" y="79"/>
                  </a:lnTo>
                  <a:lnTo>
                    <a:pt x="115" y="75"/>
                  </a:lnTo>
                  <a:lnTo>
                    <a:pt x="108" y="70"/>
                  </a:lnTo>
                  <a:lnTo>
                    <a:pt x="98" y="63"/>
                  </a:lnTo>
                  <a:lnTo>
                    <a:pt x="88" y="57"/>
                  </a:lnTo>
                  <a:lnTo>
                    <a:pt x="78" y="50"/>
                  </a:lnTo>
                  <a:lnTo>
                    <a:pt x="69" y="44"/>
                  </a:lnTo>
                  <a:lnTo>
                    <a:pt x="58" y="39"/>
                  </a:lnTo>
                  <a:lnTo>
                    <a:pt x="51" y="34"/>
                  </a:lnTo>
                  <a:lnTo>
                    <a:pt x="43" y="30"/>
                  </a:lnTo>
                  <a:lnTo>
                    <a:pt x="35" y="25"/>
                  </a:lnTo>
                  <a:lnTo>
                    <a:pt x="27" y="21"/>
                  </a:lnTo>
                  <a:lnTo>
                    <a:pt x="21" y="17"/>
                  </a:lnTo>
                  <a:lnTo>
                    <a:pt x="16" y="13"/>
                  </a:lnTo>
                  <a:lnTo>
                    <a:pt x="10" y="9"/>
                  </a:lnTo>
                  <a:lnTo>
                    <a:pt x="6" y="4"/>
                  </a:lnTo>
                  <a:lnTo>
                    <a:pt x="5" y="0"/>
                  </a:lnTo>
                  <a:lnTo>
                    <a:pt x="4" y="5"/>
                  </a:lnTo>
                  <a:lnTo>
                    <a:pt x="1" y="9"/>
                  </a:lnTo>
                  <a:lnTo>
                    <a:pt x="0" y="13"/>
                  </a:lnTo>
                  <a:lnTo>
                    <a:pt x="0" y="14"/>
                  </a:lnTo>
                  <a:lnTo>
                    <a:pt x="1" y="15"/>
                  </a:lnTo>
                  <a:lnTo>
                    <a:pt x="4" y="18"/>
                  </a:lnTo>
                  <a:lnTo>
                    <a:pt x="9" y="22"/>
                  </a:lnTo>
                  <a:lnTo>
                    <a:pt x="16" y="26"/>
                  </a:lnTo>
                  <a:lnTo>
                    <a:pt x="22" y="30"/>
                  </a:lnTo>
                  <a:lnTo>
                    <a:pt x="30" y="35"/>
                  </a:lnTo>
                  <a:lnTo>
                    <a:pt x="36" y="39"/>
                  </a:lnTo>
                  <a:lnTo>
                    <a:pt x="43" y="43"/>
                  </a:lnTo>
                  <a:lnTo>
                    <a:pt x="45" y="40"/>
                  </a:lnTo>
                  <a:lnTo>
                    <a:pt x="48" y="37"/>
                  </a:lnTo>
                  <a:lnTo>
                    <a:pt x="49" y="36"/>
                  </a:lnTo>
                  <a:lnTo>
                    <a:pt x="54" y="40"/>
                  </a:lnTo>
                  <a:lnTo>
                    <a:pt x="62" y="47"/>
                  </a:lnTo>
                  <a:lnTo>
                    <a:pt x="71" y="53"/>
                  </a:lnTo>
                  <a:lnTo>
                    <a:pt x="82" y="60"/>
                  </a:lnTo>
                  <a:lnTo>
                    <a:pt x="92" y="66"/>
                  </a:lnTo>
                  <a:lnTo>
                    <a:pt x="102" y="72"/>
                  </a:lnTo>
                  <a:lnTo>
                    <a:pt x="113" y="78"/>
                  </a:lnTo>
                  <a:lnTo>
                    <a:pt x="120" y="83"/>
                  </a:lnTo>
                  <a:lnTo>
                    <a:pt x="140" y="93"/>
                  </a:lnTo>
                  <a:lnTo>
                    <a:pt x="150" y="97"/>
                  </a:lnTo>
                  <a:lnTo>
                    <a:pt x="154" y="96"/>
                  </a:lnTo>
                  <a:lnTo>
                    <a:pt x="155"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4" name="Freeform 57"/>
            <p:cNvSpPr>
              <a:spLocks/>
            </p:cNvSpPr>
            <p:nvPr/>
          </p:nvSpPr>
          <p:spPr bwMode="auto">
            <a:xfrm>
              <a:off x="3918" y="2658"/>
              <a:ext cx="431" cy="768"/>
            </a:xfrm>
            <a:custGeom>
              <a:avLst/>
              <a:gdLst>
                <a:gd name="T0" fmla="*/ 76 w 431"/>
                <a:gd name="T1" fmla="*/ 768 h 768"/>
                <a:gd name="T2" fmla="*/ 50 w 431"/>
                <a:gd name="T3" fmla="*/ 759 h 768"/>
                <a:gd name="T4" fmla="*/ 22 w 431"/>
                <a:gd name="T5" fmla="*/ 743 h 768"/>
                <a:gd name="T6" fmla="*/ 2 w 431"/>
                <a:gd name="T7" fmla="*/ 725 h 768"/>
                <a:gd name="T8" fmla="*/ 8 w 431"/>
                <a:gd name="T9" fmla="*/ 704 h 768"/>
                <a:gd name="T10" fmla="*/ 26 w 431"/>
                <a:gd name="T11" fmla="*/ 677 h 768"/>
                <a:gd name="T12" fmla="*/ 44 w 431"/>
                <a:gd name="T13" fmla="*/ 649 h 768"/>
                <a:gd name="T14" fmla="*/ 59 w 431"/>
                <a:gd name="T15" fmla="*/ 620 h 768"/>
                <a:gd name="T16" fmla="*/ 72 w 431"/>
                <a:gd name="T17" fmla="*/ 590 h 768"/>
                <a:gd name="T18" fmla="*/ 89 w 431"/>
                <a:gd name="T19" fmla="*/ 555 h 768"/>
                <a:gd name="T20" fmla="*/ 107 w 431"/>
                <a:gd name="T21" fmla="*/ 519 h 768"/>
                <a:gd name="T22" fmla="*/ 124 w 431"/>
                <a:gd name="T23" fmla="*/ 492 h 768"/>
                <a:gd name="T24" fmla="*/ 137 w 431"/>
                <a:gd name="T25" fmla="*/ 476 h 768"/>
                <a:gd name="T26" fmla="*/ 157 w 431"/>
                <a:gd name="T27" fmla="*/ 459 h 768"/>
                <a:gd name="T28" fmla="*/ 177 w 431"/>
                <a:gd name="T29" fmla="*/ 444 h 768"/>
                <a:gd name="T30" fmla="*/ 193 w 431"/>
                <a:gd name="T31" fmla="*/ 431 h 768"/>
                <a:gd name="T32" fmla="*/ 198 w 431"/>
                <a:gd name="T33" fmla="*/ 422 h 768"/>
                <a:gd name="T34" fmla="*/ 203 w 431"/>
                <a:gd name="T35" fmla="*/ 417 h 768"/>
                <a:gd name="T36" fmla="*/ 210 w 431"/>
                <a:gd name="T37" fmla="*/ 419 h 768"/>
                <a:gd name="T38" fmla="*/ 212 w 431"/>
                <a:gd name="T39" fmla="*/ 414 h 768"/>
                <a:gd name="T40" fmla="*/ 212 w 431"/>
                <a:gd name="T41" fmla="*/ 402 h 768"/>
                <a:gd name="T42" fmla="*/ 215 w 431"/>
                <a:gd name="T43" fmla="*/ 393 h 768"/>
                <a:gd name="T44" fmla="*/ 221 w 431"/>
                <a:gd name="T45" fmla="*/ 380 h 768"/>
                <a:gd name="T46" fmla="*/ 225 w 431"/>
                <a:gd name="T47" fmla="*/ 352 h 768"/>
                <a:gd name="T48" fmla="*/ 229 w 431"/>
                <a:gd name="T49" fmla="*/ 296 h 768"/>
                <a:gd name="T50" fmla="*/ 250 w 431"/>
                <a:gd name="T51" fmla="*/ 153 h 768"/>
                <a:gd name="T52" fmla="*/ 268 w 431"/>
                <a:gd name="T53" fmla="*/ 93 h 768"/>
                <a:gd name="T54" fmla="*/ 287 w 431"/>
                <a:gd name="T55" fmla="*/ 56 h 768"/>
                <a:gd name="T56" fmla="*/ 315 w 431"/>
                <a:gd name="T57" fmla="*/ 19 h 768"/>
                <a:gd name="T58" fmla="*/ 352 w 431"/>
                <a:gd name="T59" fmla="*/ 0 h 768"/>
                <a:gd name="T60" fmla="*/ 392 w 431"/>
                <a:gd name="T61" fmla="*/ 10 h 768"/>
                <a:gd name="T62" fmla="*/ 418 w 431"/>
                <a:gd name="T63" fmla="*/ 33 h 768"/>
                <a:gd name="T64" fmla="*/ 429 w 431"/>
                <a:gd name="T65" fmla="*/ 60 h 768"/>
                <a:gd name="T66" fmla="*/ 431 w 431"/>
                <a:gd name="T67" fmla="*/ 87 h 768"/>
                <a:gd name="T68" fmla="*/ 429 w 431"/>
                <a:gd name="T69" fmla="*/ 115 h 768"/>
                <a:gd name="T70" fmla="*/ 422 w 431"/>
                <a:gd name="T71" fmla="*/ 159 h 768"/>
                <a:gd name="T72" fmla="*/ 407 w 431"/>
                <a:gd name="T73" fmla="*/ 222 h 768"/>
                <a:gd name="T74" fmla="*/ 375 w 431"/>
                <a:gd name="T75" fmla="*/ 308 h 768"/>
                <a:gd name="T76" fmla="*/ 347 w 431"/>
                <a:gd name="T77" fmla="*/ 369 h 768"/>
                <a:gd name="T78" fmla="*/ 334 w 431"/>
                <a:gd name="T79" fmla="*/ 400 h 768"/>
                <a:gd name="T80" fmla="*/ 318 w 431"/>
                <a:gd name="T81" fmla="*/ 435 h 768"/>
                <a:gd name="T82" fmla="*/ 306 w 431"/>
                <a:gd name="T83" fmla="*/ 462 h 768"/>
                <a:gd name="T84" fmla="*/ 291 w 431"/>
                <a:gd name="T85" fmla="*/ 480 h 768"/>
                <a:gd name="T86" fmla="*/ 243 w 431"/>
                <a:gd name="T87" fmla="*/ 540 h 768"/>
                <a:gd name="T88" fmla="*/ 181 w 431"/>
                <a:gd name="T89" fmla="*/ 616 h 768"/>
                <a:gd name="T90" fmla="*/ 136 w 431"/>
                <a:gd name="T91" fmla="*/ 676 h 768"/>
                <a:gd name="T92" fmla="*/ 125 w 431"/>
                <a:gd name="T93" fmla="*/ 695 h 768"/>
                <a:gd name="T94" fmla="*/ 115 w 431"/>
                <a:gd name="T95" fmla="*/ 717 h 768"/>
                <a:gd name="T96" fmla="*/ 101 w 431"/>
                <a:gd name="T97" fmla="*/ 742 h 768"/>
                <a:gd name="T98" fmla="*/ 89 w 431"/>
                <a:gd name="T99" fmla="*/ 761 h 7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1"/>
                <a:gd name="T151" fmla="*/ 0 h 768"/>
                <a:gd name="T152" fmla="*/ 431 w 431"/>
                <a:gd name="T153" fmla="*/ 768 h 7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1" h="768">
                  <a:moveTo>
                    <a:pt x="84" y="768"/>
                  </a:moveTo>
                  <a:lnTo>
                    <a:pt x="76" y="768"/>
                  </a:lnTo>
                  <a:lnTo>
                    <a:pt x="65" y="764"/>
                  </a:lnTo>
                  <a:lnTo>
                    <a:pt x="50" y="759"/>
                  </a:lnTo>
                  <a:lnTo>
                    <a:pt x="36" y="751"/>
                  </a:lnTo>
                  <a:lnTo>
                    <a:pt x="22" y="743"/>
                  </a:lnTo>
                  <a:lnTo>
                    <a:pt x="10" y="734"/>
                  </a:lnTo>
                  <a:lnTo>
                    <a:pt x="2" y="725"/>
                  </a:lnTo>
                  <a:lnTo>
                    <a:pt x="0" y="716"/>
                  </a:lnTo>
                  <a:lnTo>
                    <a:pt x="8" y="704"/>
                  </a:lnTo>
                  <a:lnTo>
                    <a:pt x="17" y="691"/>
                  </a:lnTo>
                  <a:lnTo>
                    <a:pt x="26" y="677"/>
                  </a:lnTo>
                  <a:lnTo>
                    <a:pt x="35" y="663"/>
                  </a:lnTo>
                  <a:lnTo>
                    <a:pt x="44" y="649"/>
                  </a:lnTo>
                  <a:lnTo>
                    <a:pt x="53" y="634"/>
                  </a:lnTo>
                  <a:lnTo>
                    <a:pt x="59" y="620"/>
                  </a:lnTo>
                  <a:lnTo>
                    <a:pt x="66" y="606"/>
                  </a:lnTo>
                  <a:lnTo>
                    <a:pt x="72" y="590"/>
                  </a:lnTo>
                  <a:lnTo>
                    <a:pt x="80" y="573"/>
                  </a:lnTo>
                  <a:lnTo>
                    <a:pt x="89" y="555"/>
                  </a:lnTo>
                  <a:lnTo>
                    <a:pt x="98" y="537"/>
                  </a:lnTo>
                  <a:lnTo>
                    <a:pt x="107" y="519"/>
                  </a:lnTo>
                  <a:lnTo>
                    <a:pt x="116" y="503"/>
                  </a:lnTo>
                  <a:lnTo>
                    <a:pt x="124" y="492"/>
                  </a:lnTo>
                  <a:lnTo>
                    <a:pt x="131" y="483"/>
                  </a:lnTo>
                  <a:lnTo>
                    <a:pt x="137" y="476"/>
                  </a:lnTo>
                  <a:lnTo>
                    <a:pt x="146" y="468"/>
                  </a:lnTo>
                  <a:lnTo>
                    <a:pt x="157" y="459"/>
                  </a:lnTo>
                  <a:lnTo>
                    <a:pt x="167" y="452"/>
                  </a:lnTo>
                  <a:lnTo>
                    <a:pt x="177" y="444"/>
                  </a:lnTo>
                  <a:lnTo>
                    <a:pt x="186" y="436"/>
                  </a:lnTo>
                  <a:lnTo>
                    <a:pt x="193" y="431"/>
                  </a:lnTo>
                  <a:lnTo>
                    <a:pt x="195" y="427"/>
                  </a:lnTo>
                  <a:lnTo>
                    <a:pt x="198" y="422"/>
                  </a:lnTo>
                  <a:lnTo>
                    <a:pt x="201" y="418"/>
                  </a:lnTo>
                  <a:lnTo>
                    <a:pt x="203" y="417"/>
                  </a:lnTo>
                  <a:lnTo>
                    <a:pt x="207" y="418"/>
                  </a:lnTo>
                  <a:lnTo>
                    <a:pt x="210" y="419"/>
                  </a:lnTo>
                  <a:lnTo>
                    <a:pt x="212" y="418"/>
                  </a:lnTo>
                  <a:lnTo>
                    <a:pt x="212" y="414"/>
                  </a:lnTo>
                  <a:lnTo>
                    <a:pt x="212" y="408"/>
                  </a:lnTo>
                  <a:lnTo>
                    <a:pt x="212" y="402"/>
                  </a:lnTo>
                  <a:lnTo>
                    <a:pt x="214" y="397"/>
                  </a:lnTo>
                  <a:lnTo>
                    <a:pt x="215" y="393"/>
                  </a:lnTo>
                  <a:lnTo>
                    <a:pt x="217" y="388"/>
                  </a:lnTo>
                  <a:lnTo>
                    <a:pt x="221" y="380"/>
                  </a:lnTo>
                  <a:lnTo>
                    <a:pt x="224" y="367"/>
                  </a:lnTo>
                  <a:lnTo>
                    <a:pt x="225" y="352"/>
                  </a:lnTo>
                  <a:lnTo>
                    <a:pt x="225" y="336"/>
                  </a:lnTo>
                  <a:lnTo>
                    <a:pt x="229" y="296"/>
                  </a:lnTo>
                  <a:lnTo>
                    <a:pt x="238" y="225"/>
                  </a:lnTo>
                  <a:lnTo>
                    <a:pt x="250" y="153"/>
                  </a:lnTo>
                  <a:lnTo>
                    <a:pt x="261" y="107"/>
                  </a:lnTo>
                  <a:lnTo>
                    <a:pt x="268" y="93"/>
                  </a:lnTo>
                  <a:lnTo>
                    <a:pt x="277" y="76"/>
                  </a:lnTo>
                  <a:lnTo>
                    <a:pt x="287" y="56"/>
                  </a:lnTo>
                  <a:lnTo>
                    <a:pt x="300" y="37"/>
                  </a:lnTo>
                  <a:lnTo>
                    <a:pt x="315" y="19"/>
                  </a:lnTo>
                  <a:lnTo>
                    <a:pt x="333" y="7"/>
                  </a:lnTo>
                  <a:lnTo>
                    <a:pt x="352" y="0"/>
                  </a:lnTo>
                  <a:lnTo>
                    <a:pt x="373" y="2"/>
                  </a:lnTo>
                  <a:lnTo>
                    <a:pt x="392" y="10"/>
                  </a:lnTo>
                  <a:lnTo>
                    <a:pt x="408" y="20"/>
                  </a:lnTo>
                  <a:lnTo>
                    <a:pt x="418" y="33"/>
                  </a:lnTo>
                  <a:lnTo>
                    <a:pt x="425" y="46"/>
                  </a:lnTo>
                  <a:lnTo>
                    <a:pt x="429" y="60"/>
                  </a:lnTo>
                  <a:lnTo>
                    <a:pt x="430" y="74"/>
                  </a:lnTo>
                  <a:lnTo>
                    <a:pt x="431" y="87"/>
                  </a:lnTo>
                  <a:lnTo>
                    <a:pt x="430" y="100"/>
                  </a:lnTo>
                  <a:lnTo>
                    <a:pt x="429" y="115"/>
                  </a:lnTo>
                  <a:lnTo>
                    <a:pt x="426" y="134"/>
                  </a:lnTo>
                  <a:lnTo>
                    <a:pt x="422" y="159"/>
                  </a:lnTo>
                  <a:lnTo>
                    <a:pt x="417" y="188"/>
                  </a:lnTo>
                  <a:lnTo>
                    <a:pt x="407" y="222"/>
                  </a:lnTo>
                  <a:lnTo>
                    <a:pt x="394" y="262"/>
                  </a:lnTo>
                  <a:lnTo>
                    <a:pt x="375" y="308"/>
                  </a:lnTo>
                  <a:lnTo>
                    <a:pt x="352" y="357"/>
                  </a:lnTo>
                  <a:lnTo>
                    <a:pt x="347" y="369"/>
                  </a:lnTo>
                  <a:lnTo>
                    <a:pt x="341" y="383"/>
                  </a:lnTo>
                  <a:lnTo>
                    <a:pt x="334" y="400"/>
                  </a:lnTo>
                  <a:lnTo>
                    <a:pt x="326" y="418"/>
                  </a:lnTo>
                  <a:lnTo>
                    <a:pt x="318" y="435"/>
                  </a:lnTo>
                  <a:lnTo>
                    <a:pt x="312" y="450"/>
                  </a:lnTo>
                  <a:lnTo>
                    <a:pt x="306" y="462"/>
                  </a:lnTo>
                  <a:lnTo>
                    <a:pt x="302" y="468"/>
                  </a:lnTo>
                  <a:lnTo>
                    <a:pt x="291" y="480"/>
                  </a:lnTo>
                  <a:lnTo>
                    <a:pt x="271" y="506"/>
                  </a:lnTo>
                  <a:lnTo>
                    <a:pt x="243" y="540"/>
                  </a:lnTo>
                  <a:lnTo>
                    <a:pt x="212" y="577"/>
                  </a:lnTo>
                  <a:lnTo>
                    <a:pt x="181" y="616"/>
                  </a:lnTo>
                  <a:lnTo>
                    <a:pt x="155" y="650"/>
                  </a:lnTo>
                  <a:lnTo>
                    <a:pt x="136" y="676"/>
                  </a:lnTo>
                  <a:lnTo>
                    <a:pt x="128" y="689"/>
                  </a:lnTo>
                  <a:lnTo>
                    <a:pt x="125" y="695"/>
                  </a:lnTo>
                  <a:lnTo>
                    <a:pt x="122" y="706"/>
                  </a:lnTo>
                  <a:lnTo>
                    <a:pt x="115" y="717"/>
                  </a:lnTo>
                  <a:lnTo>
                    <a:pt x="109" y="729"/>
                  </a:lnTo>
                  <a:lnTo>
                    <a:pt x="101" y="742"/>
                  </a:lnTo>
                  <a:lnTo>
                    <a:pt x="94" y="752"/>
                  </a:lnTo>
                  <a:lnTo>
                    <a:pt x="89" y="761"/>
                  </a:lnTo>
                  <a:lnTo>
                    <a:pt x="84" y="768"/>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5" name="Freeform 58"/>
            <p:cNvSpPr>
              <a:spLocks/>
            </p:cNvSpPr>
            <p:nvPr/>
          </p:nvSpPr>
          <p:spPr bwMode="auto">
            <a:xfrm>
              <a:off x="4178" y="2198"/>
              <a:ext cx="263" cy="591"/>
            </a:xfrm>
            <a:custGeom>
              <a:avLst/>
              <a:gdLst>
                <a:gd name="T0" fmla="*/ 167 w 263"/>
                <a:gd name="T1" fmla="*/ 0 h 591"/>
                <a:gd name="T2" fmla="*/ 136 w 263"/>
                <a:gd name="T3" fmla="*/ 16 h 591"/>
                <a:gd name="T4" fmla="*/ 104 w 263"/>
                <a:gd name="T5" fmla="*/ 50 h 591"/>
                <a:gd name="T6" fmla="*/ 79 w 263"/>
                <a:gd name="T7" fmla="*/ 98 h 591"/>
                <a:gd name="T8" fmla="*/ 65 w 263"/>
                <a:gd name="T9" fmla="*/ 183 h 591"/>
                <a:gd name="T10" fmla="*/ 74 w 263"/>
                <a:gd name="T11" fmla="*/ 298 h 591"/>
                <a:gd name="T12" fmla="*/ 69 w 263"/>
                <a:gd name="T13" fmla="*/ 346 h 591"/>
                <a:gd name="T14" fmla="*/ 51 w 263"/>
                <a:gd name="T15" fmla="*/ 383 h 591"/>
                <a:gd name="T16" fmla="*/ 26 w 263"/>
                <a:gd name="T17" fmla="*/ 422 h 591"/>
                <a:gd name="T18" fmla="*/ 8 w 263"/>
                <a:gd name="T19" fmla="*/ 455 h 591"/>
                <a:gd name="T20" fmla="*/ 0 w 263"/>
                <a:gd name="T21" fmla="*/ 492 h 591"/>
                <a:gd name="T22" fmla="*/ 4 w 263"/>
                <a:gd name="T23" fmla="*/ 530 h 591"/>
                <a:gd name="T24" fmla="*/ 21 w 263"/>
                <a:gd name="T25" fmla="*/ 562 h 591"/>
                <a:gd name="T26" fmla="*/ 49 w 263"/>
                <a:gd name="T27" fmla="*/ 582 h 591"/>
                <a:gd name="T28" fmla="*/ 79 w 263"/>
                <a:gd name="T29" fmla="*/ 590 h 591"/>
                <a:gd name="T30" fmla="*/ 104 w 263"/>
                <a:gd name="T31" fmla="*/ 590 h 591"/>
                <a:gd name="T32" fmla="*/ 126 w 263"/>
                <a:gd name="T33" fmla="*/ 586 h 591"/>
                <a:gd name="T34" fmla="*/ 141 w 263"/>
                <a:gd name="T35" fmla="*/ 580 h 591"/>
                <a:gd name="T36" fmla="*/ 148 w 263"/>
                <a:gd name="T37" fmla="*/ 569 h 591"/>
                <a:gd name="T38" fmla="*/ 158 w 263"/>
                <a:gd name="T39" fmla="*/ 547 h 591"/>
                <a:gd name="T40" fmla="*/ 171 w 263"/>
                <a:gd name="T41" fmla="*/ 520 h 591"/>
                <a:gd name="T42" fmla="*/ 182 w 263"/>
                <a:gd name="T43" fmla="*/ 495 h 591"/>
                <a:gd name="T44" fmla="*/ 191 w 263"/>
                <a:gd name="T45" fmla="*/ 471 h 591"/>
                <a:gd name="T46" fmla="*/ 204 w 263"/>
                <a:gd name="T47" fmla="*/ 422 h 591"/>
                <a:gd name="T48" fmla="*/ 209 w 263"/>
                <a:gd name="T49" fmla="*/ 368 h 591"/>
                <a:gd name="T50" fmla="*/ 219 w 263"/>
                <a:gd name="T51" fmla="*/ 306 h 591"/>
                <a:gd name="T52" fmla="*/ 229 w 263"/>
                <a:gd name="T53" fmla="*/ 267 h 591"/>
                <a:gd name="T54" fmla="*/ 231 w 263"/>
                <a:gd name="T55" fmla="*/ 250 h 591"/>
                <a:gd name="T56" fmla="*/ 242 w 263"/>
                <a:gd name="T57" fmla="*/ 239 h 591"/>
                <a:gd name="T58" fmla="*/ 261 w 263"/>
                <a:gd name="T59" fmla="*/ 215 h 591"/>
                <a:gd name="T60" fmla="*/ 259 w 263"/>
                <a:gd name="T61" fmla="*/ 195 h 591"/>
                <a:gd name="T62" fmla="*/ 241 w 263"/>
                <a:gd name="T63" fmla="*/ 162 h 591"/>
                <a:gd name="T64" fmla="*/ 229 w 263"/>
                <a:gd name="T65" fmla="*/ 122 h 591"/>
                <a:gd name="T66" fmla="*/ 223 w 263"/>
                <a:gd name="T67" fmla="*/ 81 h 591"/>
                <a:gd name="T68" fmla="*/ 214 w 263"/>
                <a:gd name="T69" fmla="*/ 38 h 591"/>
                <a:gd name="T70" fmla="*/ 196 w 263"/>
                <a:gd name="T71" fmla="*/ 7 h 5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3"/>
                <a:gd name="T109" fmla="*/ 0 h 591"/>
                <a:gd name="T110" fmla="*/ 263 w 263"/>
                <a:gd name="T111" fmla="*/ 591 h 5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3" h="591">
                  <a:moveTo>
                    <a:pt x="182" y="0"/>
                  </a:moveTo>
                  <a:lnTo>
                    <a:pt x="167" y="0"/>
                  </a:lnTo>
                  <a:lnTo>
                    <a:pt x="152" y="6"/>
                  </a:lnTo>
                  <a:lnTo>
                    <a:pt x="136" y="16"/>
                  </a:lnTo>
                  <a:lnTo>
                    <a:pt x="119" y="30"/>
                  </a:lnTo>
                  <a:lnTo>
                    <a:pt x="104" y="50"/>
                  </a:lnTo>
                  <a:lnTo>
                    <a:pt x="91" y="72"/>
                  </a:lnTo>
                  <a:lnTo>
                    <a:pt x="79" y="98"/>
                  </a:lnTo>
                  <a:lnTo>
                    <a:pt x="70" y="127"/>
                  </a:lnTo>
                  <a:lnTo>
                    <a:pt x="65" y="183"/>
                  </a:lnTo>
                  <a:lnTo>
                    <a:pt x="69" y="244"/>
                  </a:lnTo>
                  <a:lnTo>
                    <a:pt x="74" y="298"/>
                  </a:lnTo>
                  <a:lnTo>
                    <a:pt x="74" y="331"/>
                  </a:lnTo>
                  <a:lnTo>
                    <a:pt x="69" y="346"/>
                  </a:lnTo>
                  <a:lnTo>
                    <a:pt x="61" y="363"/>
                  </a:lnTo>
                  <a:lnTo>
                    <a:pt x="51" y="383"/>
                  </a:lnTo>
                  <a:lnTo>
                    <a:pt x="39" y="402"/>
                  </a:lnTo>
                  <a:lnTo>
                    <a:pt x="26" y="422"/>
                  </a:lnTo>
                  <a:lnTo>
                    <a:pt x="16" y="440"/>
                  </a:lnTo>
                  <a:lnTo>
                    <a:pt x="8" y="455"/>
                  </a:lnTo>
                  <a:lnTo>
                    <a:pt x="3" y="470"/>
                  </a:lnTo>
                  <a:lnTo>
                    <a:pt x="0" y="492"/>
                  </a:lnTo>
                  <a:lnTo>
                    <a:pt x="0" y="512"/>
                  </a:lnTo>
                  <a:lnTo>
                    <a:pt x="4" y="530"/>
                  </a:lnTo>
                  <a:lnTo>
                    <a:pt x="11" y="547"/>
                  </a:lnTo>
                  <a:lnTo>
                    <a:pt x="21" y="562"/>
                  </a:lnTo>
                  <a:lnTo>
                    <a:pt x="34" y="573"/>
                  </a:lnTo>
                  <a:lnTo>
                    <a:pt x="49" y="582"/>
                  </a:lnTo>
                  <a:lnTo>
                    <a:pt x="69" y="589"/>
                  </a:lnTo>
                  <a:lnTo>
                    <a:pt x="79" y="590"/>
                  </a:lnTo>
                  <a:lnTo>
                    <a:pt x="91" y="591"/>
                  </a:lnTo>
                  <a:lnTo>
                    <a:pt x="104" y="590"/>
                  </a:lnTo>
                  <a:lnTo>
                    <a:pt x="115" y="589"/>
                  </a:lnTo>
                  <a:lnTo>
                    <a:pt x="126" y="586"/>
                  </a:lnTo>
                  <a:lnTo>
                    <a:pt x="135" y="584"/>
                  </a:lnTo>
                  <a:lnTo>
                    <a:pt x="141" y="580"/>
                  </a:lnTo>
                  <a:lnTo>
                    <a:pt x="145" y="576"/>
                  </a:lnTo>
                  <a:lnTo>
                    <a:pt x="148" y="569"/>
                  </a:lnTo>
                  <a:lnTo>
                    <a:pt x="153" y="559"/>
                  </a:lnTo>
                  <a:lnTo>
                    <a:pt x="158" y="547"/>
                  </a:lnTo>
                  <a:lnTo>
                    <a:pt x="165" y="533"/>
                  </a:lnTo>
                  <a:lnTo>
                    <a:pt x="171" y="520"/>
                  </a:lnTo>
                  <a:lnTo>
                    <a:pt x="178" y="507"/>
                  </a:lnTo>
                  <a:lnTo>
                    <a:pt x="182" y="495"/>
                  </a:lnTo>
                  <a:lnTo>
                    <a:pt x="185" y="488"/>
                  </a:lnTo>
                  <a:lnTo>
                    <a:pt x="191" y="471"/>
                  </a:lnTo>
                  <a:lnTo>
                    <a:pt x="198" y="448"/>
                  </a:lnTo>
                  <a:lnTo>
                    <a:pt x="204" y="422"/>
                  </a:lnTo>
                  <a:lnTo>
                    <a:pt x="207" y="397"/>
                  </a:lnTo>
                  <a:lnTo>
                    <a:pt x="209" y="368"/>
                  </a:lnTo>
                  <a:lnTo>
                    <a:pt x="214" y="337"/>
                  </a:lnTo>
                  <a:lnTo>
                    <a:pt x="219" y="306"/>
                  </a:lnTo>
                  <a:lnTo>
                    <a:pt x="227" y="278"/>
                  </a:lnTo>
                  <a:lnTo>
                    <a:pt x="229" y="267"/>
                  </a:lnTo>
                  <a:lnTo>
                    <a:pt x="231" y="258"/>
                  </a:lnTo>
                  <a:lnTo>
                    <a:pt x="231" y="250"/>
                  </a:lnTo>
                  <a:lnTo>
                    <a:pt x="232" y="248"/>
                  </a:lnTo>
                  <a:lnTo>
                    <a:pt x="242" y="239"/>
                  </a:lnTo>
                  <a:lnTo>
                    <a:pt x="253" y="227"/>
                  </a:lnTo>
                  <a:lnTo>
                    <a:pt x="261" y="215"/>
                  </a:lnTo>
                  <a:lnTo>
                    <a:pt x="263" y="206"/>
                  </a:lnTo>
                  <a:lnTo>
                    <a:pt x="259" y="195"/>
                  </a:lnTo>
                  <a:lnTo>
                    <a:pt x="252" y="180"/>
                  </a:lnTo>
                  <a:lnTo>
                    <a:pt x="241" y="162"/>
                  </a:lnTo>
                  <a:lnTo>
                    <a:pt x="232" y="138"/>
                  </a:lnTo>
                  <a:lnTo>
                    <a:pt x="229" y="122"/>
                  </a:lnTo>
                  <a:lnTo>
                    <a:pt x="226" y="103"/>
                  </a:lnTo>
                  <a:lnTo>
                    <a:pt x="223" y="81"/>
                  </a:lnTo>
                  <a:lnTo>
                    <a:pt x="219" y="59"/>
                  </a:lnTo>
                  <a:lnTo>
                    <a:pt x="214" y="38"/>
                  </a:lnTo>
                  <a:lnTo>
                    <a:pt x="206" y="21"/>
                  </a:lnTo>
                  <a:lnTo>
                    <a:pt x="196" y="7"/>
                  </a:lnTo>
                  <a:lnTo>
                    <a:pt x="182" y="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6" name="Freeform 59"/>
            <p:cNvSpPr>
              <a:spLocks/>
            </p:cNvSpPr>
            <p:nvPr/>
          </p:nvSpPr>
          <p:spPr bwMode="auto">
            <a:xfrm>
              <a:off x="4328" y="2285"/>
              <a:ext cx="21" cy="22"/>
            </a:xfrm>
            <a:custGeom>
              <a:avLst/>
              <a:gdLst>
                <a:gd name="T0" fmla="*/ 8 w 21"/>
                <a:gd name="T1" fmla="*/ 22 h 22"/>
                <a:gd name="T2" fmla="*/ 13 w 21"/>
                <a:gd name="T3" fmla="*/ 22 h 22"/>
                <a:gd name="T4" fmla="*/ 17 w 21"/>
                <a:gd name="T5" fmla="*/ 21 h 22"/>
                <a:gd name="T6" fmla="*/ 20 w 21"/>
                <a:gd name="T7" fmla="*/ 17 h 22"/>
                <a:gd name="T8" fmla="*/ 21 w 21"/>
                <a:gd name="T9" fmla="*/ 13 h 22"/>
                <a:gd name="T10" fmla="*/ 21 w 21"/>
                <a:gd name="T11" fmla="*/ 9 h 22"/>
                <a:gd name="T12" fmla="*/ 20 w 21"/>
                <a:gd name="T13" fmla="*/ 5 h 22"/>
                <a:gd name="T14" fmla="*/ 17 w 21"/>
                <a:gd name="T15" fmla="*/ 1 h 22"/>
                <a:gd name="T16" fmla="*/ 13 w 21"/>
                <a:gd name="T17" fmla="*/ 0 h 22"/>
                <a:gd name="T18" fmla="*/ 8 w 21"/>
                <a:gd name="T19" fmla="*/ 0 h 22"/>
                <a:gd name="T20" fmla="*/ 6 w 21"/>
                <a:gd name="T21" fmla="*/ 1 h 22"/>
                <a:gd name="T22" fmla="*/ 2 w 21"/>
                <a:gd name="T23" fmla="*/ 4 h 22"/>
                <a:gd name="T24" fmla="*/ 0 w 21"/>
                <a:gd name="T25" fmla="*/ 8 h 22"/>
                <a:gd name="T26" fmla="*/ 0 w 21"/>
                <a:gd name="T27" fmla="*/ 13 h 22"/>
                <a:gd name="T28" fmla="*/ 2 w 21"/>
                <a:gd name="T29" fmla="*/ 17 h 22"/>
                <a:gd name="T30" fmla="*/ 4 w 21"/>
                <a:gd name="T31" fmla="*/ 21 h 22"/>
                <a:gd name="T32" fmla="*/ 8 w 21"/>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8" y="22"/>
                  </a:moveTo>
                  <a:lnTo>
                    <a:pt x="13" y="22"/>
                  </a:lnTo>
                  <a:lnTo>
                    <a:pt x="17" y="21"/>
                  </a:lnTo>
                  <a:lnTo>
                    <a:pt x="20" y="17"/>
                  </a:lnTo>
                  <a:lnTo>
                    <a:pt x="21" y="13"/>
                  </a:lnTo>
                  <a:lnTo>
                    <a:pt x="21" y="9"/>
                  </a:lnTo>
                  <a:lnTo>
                    <a:pt x="20" y="5"/>
                  </a:lnTo>
                  <a:lnTo>
                    <a:pt x="17" y="1"/>
                  </a:lnTo>
                  <a:lnTo>
                    <a:pt x="13" y="0"/>
                  </a:lnTo>
                  <a:lnTo>
                    <a:pt x="8" y="0"/>
                  </a:lnTo>
                  <a:lnTo>
                    <a:pt x="6" y="1"/>
                  </a:lnTo>
                  <a:lnTo>
                    <a:pt x="2" y="4"/>
                  </a:lnTo>
                  <a:lnTo>
                    <a:pt x="0" y="8"/>
                  </a:lnTo>
                  <a:lnTo>
                    <a:pt x="0" y="13"/>
                  </a:lnTo>
                  <a:lnTo>
                    <a:pt x="2" y="17"/>
                  </a:lnTo>
                  <a:lnTo>
                    <a:pt x="4" y="21"/>
                  </a:lnTo>
                  <a:lnTo>
                    <a:pt x="8"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7" name="Freeform 60"/>
            <p:cNvSpPr>
              <a:spLocks/>
            </p:cNvSpPr>
            <p:nvPr/>
          </p:nvSpPr>
          <p:spPr bwMode="auto">
            <a:xfrm>
              <a:off x="4343" y="2214"/>
              <a:ext cx="20" cy="22"/>
            </a:xfrm>
            <a:custGeom>
              <a:avLst/>
              <a:gdLst>
                <a:gd name="T0" fmla="*/ 7 w 20"/>
                <a:gd name="T1" fmla="*/ 22 h 22"/>
                <a:gd name="T2" fmla="*/ 11 w 20"/>
                <a:gd name="T3" fmla="*/ 22 h 22"/>
                <a:gd name="T4" fmla="*/ 15 w 20"/>
                <a:gd name="T5" fmla="*/ 21 h 22"/>
                <a:gd name="T6" fmla="*/ 19 w 20"/>
                <a:gd name="T7" fmla="*/ 17 h 22"/>
                <a:gd name="T8" fmla="*/ 20 w 20"/>
                <a:gd name="T9" fmla="*/ 13 h 22"/>
                <a:gd name="T10" fmla="*/ 20 w 20"/>
                <a:gd name="T11" fmla="*/ 9 h 22"/>
                <a:gd name="T12" fmla="*/ 19 w 20"/>
                <a:gd name="T13" fmla="*/ 5 h 22"/>
                <a:gd name="T14" fmla="*/ 17 w 20"/>
                <a:gd name="T15" fmla="*/ 1 h 22"/>
                <a:gd name="T16" fmla="*/ 13 w 20"/>
                <a:gd name="T17" fmla="*/ 0 h 22"/>
                <a:gd name="T18" fmla="*/ 7 w 20"/>
                <a:gd name="T19" fmla="*/ 0 h 22"/>
                <a:gd name="T20" fmla="*/ 5 w 20"/>
                <a:gd name="T21" fmla="*/ 1 h 22"/>
                <a:gd name="T22" fmla="*/ 1 w 20"/>
                <a:gd name="T23" fmla="*/ 5 h 22"/>
                <a:gd name="T24" fmla="*/ 0 w 20"/>
                <a:gd name="T25" fmla="*/ 9 h 22"/>
                <a:gd name="T26" fmla="*/ 0 w 20"/>
                <a:gd name="T27" fmla="*/ 13 h 22"/>
                <a:gd name="T28" fmla="*/ 1 w 20"/>
                <a:gd name="T29" fmla="*/ 17 h 22"/>
                <a:gd name="T30" fmla="*/ 4 w 20"/>
                <a:gd name="T31" fmla="*/ 21 h 22"/>
                <a:gd name="T32" fmla="*/ 7 w 20"/>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2"/>
                <a:gd name="T53" fmla="*/ 20 w 20"/>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2">
                  <a:moveTo>
                    <a:pt x="7" y="22"/>
                  </a:moveTo>
                  <a:lnTo>
                    <a:pt x="11" y="22"/>
                  </a:lnTo>
                  <a:lnTo>
                    <a:pt x="15" y="21"/>
                  </a:lnTo>
                  <a:lnTo>
                    <a:pt x="19" y="17"/>
                  </a:lnTo>
                  <a:lnTo>
                    <a:pt x="20" y="13"/>
                  </a:lnTo>
                  <a:lnTo>
                    <a:pt x="20" y="9"/>
                  </a:lnTo>
                  <a:lnTo>
                    <a:pt x="19" y="5"/>
                  </a:lnTo>
                  <a:lnTo>
                    <a:pt x="17" y="1"/>
                  </a:lnTo>
                  <a:lnTo>
                    <a:pt x="13" y="0"/>
                  </a:lnTo>
                  <a:lnTo>
                    <a:pt x="7" y="0"/>
                  </a:lnTo>
                  <a:lnTo>
                    <a:pt x="5" y="1"/>
                  </a:lnTo>
                  <a:lnTo>
                    <a:pt x="1" y="5"/>
                  </a:lnTo>
                  <a:lnTo>
                    <a:pt x="0" y="9"/>
                  </a:lnTo>
                  <a:lnTo>
                    <a:pt x="0" y="13"/>
                  </a:lnTo>
                  <a:lnTo>
                    <a:pt x="1" y="17"/>
                  </a:lnTo>
                  <a:lnTo>
                    <a:pt x="4" y="21"/>
                  </a:lnTo>
                  <a:lnTo>
                    <a:pt x="7"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8" name="Freeform 61"/>
            <p:cNvSpPr>
              <a:spLocks/>
            </p:cNvSpPr>
            <p:nvPr/>
          </p:nvSpPr>
          <p:spPr bwMode="auto">
            <a:xfrm>
              <a:off x="4259" y="2722"/>
              <a:ext cx="20" cy="22"/>
            </a:xfrm>
            <a:custGeom>
              <a:avLst/>
              <a:gdLst>
                <a:gd name="T0" fmla="*/ 7 w 20"/>
                <a:gd name="T1" fmla="*/ 21 h 22"/>
                <a:gd name="T2" fmla="*/ 11 w 20"/>
                <a:gd name="T3" fmla="*/ 22 h 22"/>
                <a:gd name="T4" fmla="*/ 15 w 20"/>
                <a:gd name="T5" fmla="*/ 21 h 22"/>
                <a:gd name="T6" fmla="*/ 19 w 20"/>
                <a:gd name="T7" fmla="*/ 17 h 22"/>
                <a:gd name="T8" fmla="*/ 20 w 20"/>
                <a:gd name="T9" fmla="*/ 13 h 22"/>
                <a:gd name="T10" fmla="*/ 20 w 20"/>
                <a:gd name="T11" fmla="*/ 9 h 22"/>
                <a:gd name="T12" fmla="*/ 19 w 20"/>
                <a:gd name="T13" fmla="*/ 5 h 22"/>
                <a:gd name="T14" fmla="*/ 16 w 20"/>
                <a:gd name="T15" fmla="*/ 1 h 22"/>
                <a:gd name="T16" fmla="*/ 12 w 20"/>
                <a:gd name="T17" fmla="*/ 0 h 22"/>
                <a:gd name="T18" fmla="*/ 7 w 20"/>
                <a:gd name="T19" fmla="*/ 0 h 22"/>
                <a:gd name="T20" fmla="*/ 5 w 20"/>
                <a:gd name="T21" fmla="*/ 1 h 22"/>
                <a:gd name="T22" fmla="*/ 1 w 20"/>
                <a:gd name="T23" fmla="*/ 4 h 22"/>
                <a:gd name="T24" fmla="*/ 0 w 20"/>
                <a:gd name="T25" fmla="*/ 8 h 22"/>
                <a:gd name="T26" fmla="*/ 0 w 20"/>
                <a:gd name="T27" fmla="*/ 13 h 22"/>
                <a:gd name="T28" fmla="*/ 1 w 20"/>
                <a:gd name="T29" fmla="*/ 16 h 22"/>
                <a:gd name="T30" fmla="*/ 3 w 20"/>
                <a:gd name="T31" fmla="*/ 19 h 22"/>
                <a:gd name="T32" fmla="*/ 7 w 20"/>
                <a:gd name="T33" fmla="*/ 2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2"/>
                <a:gd name="T53" fmla="*/ 20 w 20"/>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2">
                  <a:moveTo>
                    <a:pt x="7" y="21"/>
                  </a:moveTo>
                  <a:lnTo>
                    <a:pt x="11" y="22"/>
                  </a:lnTo>
                  <a:lnTo>
                    <a:pt x="15" y="21"/>
                  </a:lnTo>
                  <a:lnTo>
                    <a:pt x="19" y="17"/>
                  </a:lnTo>
                  <a:lnTo>
                    <a:pt x="20" y="13"/>
                  </a:lnTo>
                  <a:lnTo>
                    <a:pt x="20" y="9"/>
                  </a:lnTo>
                  <a:lnTo>
                    <a:pt x="19" y="5"/>
                  </a:lnTo>
                  <a:lnTo>
                    <a:pt x="16" y="1"/>
                  </a:lnTo>
                  <a:lnTo>
                    <a:pt x="12" y="0"/>
                  </a:lnTo>
                  <a:lnTo>
                    <a:pt x="7" y="0"/>
                  </a:lnTo>
                  <a:lnTo>
                    <a:pt x="5" y="1"/>
                  </a:lnTo>
                  <a:lnTo>
                    <a:pt x="1" y="4"/>
                  </a:lnTo>
                  <a:lnTo>
                    <a:pt x="0" y="8"/>
                  </a:lnTo>
                  <a:lnTo>
                    <a:pt x="0" y="13"/>
                  </a:lnTo>
                  <a:lnTo>
                    <a:pt x="1" y="16"/>
                  </a:lnTo>
                  <a:lnTo>
                    <a:pt x="3" y="19"/>
                  </a:lnTo>
                  <a:lnTo>
                    <a:pt x="7" y="2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29" name="Freeform 62"/>
            <p:cNvSpPr>
              <a:spLocks/>
            </p:cNvSpPr>
            <p:nvPr/>
          </p:nvSpPr>
          <p:spPr bwMode="auto">
            <a:xfrm>
              <a:off x="4163" y="2550"/>
              <a:ext cx="226" cy="245"/>
            </a:xfrm>
            <a:custGeom>
              <a:avLst/>
              <a:gdLst>
                <a:gd name="T0" fmla="*/ 221 w 226"/>
                <a:gd name="T1" fmla="*/ 80 h 245"/>
                <a:gd name="T2" fmla="*/ 208 w 226"/>
                <a:gd name="T3" fmla="*/ 131 h 245"/>
                <a:gd name="T4" fmla="*/ 200 w 226"/>
                <a:gd name="T5" fmla="*/ 153 h 245"/>
                <a:gd name="T6" fmla="*/ 198 w 226"/>
                <a:gd name="T7" fmla="*/ 166 h 245"/>
                <a:gd name="T8" fmla="*/ 191 w 226"/>
                <a:gd name="T9" fmla="*/ 180 h 245"/>
                <a:gd name="T10" fmla="*/ 173 w 226"/>
                <a:gd name="T11" fmla="*/ 220 h 245"/>
                <a:gd name="T12" fmla="*/ 149 w 226"/>
                <a:gd name="T13" fmla="*/ 237 h 245"/>
                <a:gd name="T14" fmla="*/ 120 w 226"/>
                <a:gd name="T15" fmla="*/ 243 h 245"/>
                <a:gd name="T16" fmla="*/ 86 w 226"/>
                <a:gd name="T17" fmla="*/ 245 h 245"/>
                <a:gd name="T18" fmla="*/ 53 w 226"/>
                <a:gd name="T19" fmla="*/ 237 h 245"/>
                <a:gd name="T20" fmla="*/ 27 w 226"/>
                <a:gd name="T21" fmla="*/ 216 h 245"/>
                <a:gd name="T22" fmla="*/ 11 w 226"/>
                <a:gd name="T23" fmla="*/ 193 h 245"/>
                <a:gd name="T24" fmla="*/ 2 w 226"/>
                <a:gd name="T25" fmla="*/ 173 h 245"/>
                <a:gd name="T26" fmla="*/ 0 w 226"/>
                <a:gd name="T27" fmla="*/ 156 h 245"/>
                <a:gd name="T28" fmla="*/ 1 w 226"/>
                <a:gd name="T29" fmla="*/ 137 h 245"/>
                <a:gd name="T30" fmla="*/ 4 w 226"/>
                <a:gd name="T31" fmla="*/ 121 h 245"/>
                <a:gd name="T32" fmla="*/ 6 w 226"/>
                <a:gd name="T33" fmla="*/ 110 h 245"/>
                <a:gd name="T34" fmla="*/ 16 w 226"/>
                <a:gd name="T35" fmla="*/ 96 h 245"/>
                <a:gd name="T36" fmla="*/ 31 w 226"/>
                <a:gd name="T37" fmla="*/ 75 h 245"/>
                <a:gd name="T38" fmla="*/ 46 w 226"/>
                <a:gd name="T39" fmla="*/ 45 h 245"/>
                <a:gd name="T40" fmla="*/ 51 w 226"/>
                <a:gd name="T41" fmla="*/ 27 h 245"/>
                <a:gd name="T42" fmla="*/ 58 w 226"/>
                <a:gd name="T43" fmla="*/ 15 h 245"/>
                <a:gd name="T44" fmla="*/ 68 w 226"/>
                <a:gd name="T45" fmla="*/ 11 h 245"/>
                <a:gd name="T46" fmla="*/ 73 w 226"/>
                <a:gd name="T47" fmla="*/ 3 h 245"/>
                <a:gd name="T48" fmla="*/ 81 w 226"/>
                <a:gd name="T49" fmla="*/ 0 h 245"/>
                <a:gd name="T50" fmla="*/ 93 w 226"/>
                <a:gd name="T51" fmla="*/ 2 h 245"/>
                <a:gd name="T52" fmla="*/ 105 w 226"/>
                <a:gd name="T53" fmla="*/ 5 h 245"/>
                <a:gd name="T54" fmla="*/ 114 w 226"/>
                <a:gd name="T55" fmla="*/ 10 h 245"/>
                <a:gd name="T56" fmla="*/ 124 w 226"/>
                <a:gd name="T57" fmla="*/ 16 h 245"/>
                <a:gd name="T58" fmla="*/ 137 w 226"/>
                <a:gd name="T59" fmla="*/ 23 h 245"/>
                <a:gd name="T60" fmla="*/ 153 w 226"/>
                <a:gd name="T61" fmla="*/ 31 h 245"/>
                <a:gd name="T62" fmla="*/ 167 w 226"/>
                <a:gd name="T63" fmla="*/ 36 h 245"/>
                <a:gd name="T64" fmla="*/ 177 w 226"/>
                <a:gd name="T65" fmla="*/ 38 h 245"/>
                <a:gd name="T66" fmla="*/ 189 w 226"/>
                <a:gd name="T67" fmla="*/ 41 h 245"/>
                <a:gd name="T68" fmla="*/ 202 w 226"/>
                <a:gd name="T69" fmla="*/ 42 h 245"/>
                <a:gd name="T70" fmla="*/ 213 w 226"/>
                <a:gd name="T71" fmla="*/ 45 h 245"/>
                <a:gd name="T72" fmla="*/ 221 w 226"/>
                <a:gd name="T73" fmla="*/ 48 h 245"/>
                <a:gd name="T74" fmla="*/ 226 w 226"/>
                <a:gd name="T75" fmla="*/ 51 h 245"/>
                <a:gd name="T76" fmla="*/ 225 w 226"/>
                <a:gd name="T77" fmla="*/ 57 h 245"/>
                <a:gd name="T78" fmla="*/ 222 w 226"/>
                <a:gd name="T79" fmla="*/ 64 h 2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
                <a:gd name="T121" fmla="*/ 0 h 245"/>
                <a:gd name="T122" fmla="*/ 226 w 226"/>
                <a:gd name="T123" fmla="*/ 245 h 2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 h="245">
                  <a:moveTo>
                    <a:pt x="222" y="66"/>
                  </a:moveTo>
                  <a:lnTo>
                    <a:pt x="221" y="80"/>
                  </a:lnTo>
                  <a:lnTo>
                    <a:pt x="216" y="105"/>
                  </a:lnTo>
                  <a:lnTo>
                    <a:pt x="208" y="131"/>
                  </a:lnTo>
                  <a:lnTo>
                    <a:pt x="202" y="147"/>
                  </a:lnTo>
                  <a:lnTo>
                    <a:pt x="200" y="153"/>
                  </a:lnTo>
                  <a:lnTo>
                    <a:pt x="199" y="159"/>
                  </a:lnTo>
                  <a:lnTo>
                    <a:pt x="198" y="166"/>
                  </a:lnTo>
                  <a:lnTo>
                    <a:pt x="195" y="169"/>
                  </a:lnTo>
                  <a:lnTo>
                    <a:pt x="191" y="180"/>
                  </a:lnTo>
                  <a:lnTo>
                    <a:pt x="184" y="199"/>
                  </a:lnTo>
                  <a:lnTo>
                    <a:pt x="173" y="220"/>
                  </a:lnTo>
                  <a:lnTo>
                    <a:pt x="159" y="233"/>
                  </a:lnTo>
                  <a:lnTo>
                    <a:pt x="149" y="237"/>
                  </a:lnTo>
                  <a:lnTo>
                    <a:pt x="136" y="239"/>
                  </a:lnTo>
                  <a:lnTo>
                    <a:pt x="120" y="243"/>
                  </a:lnTo>
                  <a:lnTo>
                    <a:pt x="103" y="245"/>
                  </a:lnTo>
                  <a:lnTo>
                    <a:pt x="86" y="245"/>
                  </a:lnTo>
                  <a:lnTo>
                    <a:pt x="68" y="243"/>
                  </a:lnTo>
                  <a:lnTo>
                    <a:pt x="53" y="237"/>
                  </a:lnTo>
                  <a:lnTo>
                    <a:pt x="39" y="228"/>
                  </a:lnTo>
                  <a:lnTo>
                    <a:pt x="27" y="216"/>
                  </a:lnTo>
                  <a:lnTo>
                    <a:pt x="18" y="204"/>
                  </a:lnTo>
                  <a:lnTo>
                    <a:pt x="11" y="193"/>
                  </a:lnTo>
                  <a:lnTo>
                    <a:pt x="6" y="182"/>
                  </a:lnTo>
                  <a:lnTo>
                    <a:pt x="2" y="173"/>
                  </a:lnTo>
                  <a:lnTo>
                    <a:pt x="0" y="164"/>
                  </a:lnTo>
                  <a:lnTo>
                    <a:pt x="0" y="156"/>
                  </a:lnTo>
                  <a:lnTo>
                    <a:pt x="0" y="149"/>
                  </a:lnTo>
                  <a:lnTo>
                    <a:pt x="1" y="137"/>
                  </a:lnTo>
                  <a:lnTo>
                    <a:pt x="2" y="128"/>
                  </a:lnTo>
                  <a:lnTo>
                    <a:pt x="4" y="121"/>
                  </a:lnTo>
                  <a:lnTo>
                    <a:pt x="5" y="115"/>
                  </a:lnTo>
                  <a:lnTo>
                    <a:pt x="6" y="110"/>
                  </a:lnTo>
                  <a:lnTo>
                    <a:pt x="10" y="102"/>
                  </a:lnTo>
                  <a:lnTo>
                    <a:pt x="16" y="96"/>
                  </a:lnTo>
                  <a:lnTo>
                    <a:pt x="23" y="86"/>
                  </a:lnTo>
                  <a:lnTo>
                    <a:pt x="31" y="75"/>
                  </a:lnTo>
                  <a:lnTo>
                    <a:pt x="39" y="61"/>
                  </a:lnTo>
                  <a:lnTo>
                    <a:pt x="46" y="45"/>
                  </a:lnTo>
                  <a:lnTo>
                    <a:pt x="50" y="35"/>
                  </a:lnTo>
                  <a:lnTo>
                    <a:pt x="51" y="27"/>
                  </a:lnTo>
                  <a:lnTo>
                    <a:pt x="53" y="20"/>
                  </a:lnTo>
                  <a:lnTo>
                    <a:pt x="58" y="15"/>
                  </a:lnTo>
                  <a:lnTo>
                    <a:pt x="66" y="14"/>
                  </a:lnTo>
                  <a:lnTo>
                    <a:pt x="68" y="11"/>
                  </a:lnTo>
                  <a:lnTo>
                    <a:pt x="71" y="7"/>
                  </a:lnTo>
                  <a:lnTo>
                    <a:pt x="73" y="3"/>
                  </a:lnTo>
                  <a:lnTo>
                    <a:pt x="75" y="0"/>
                  </a:lnTo>
                  <a:lnTo>
                    <a:pt x="81" y="0"/>
                  </a:lnTo>
                  <a:lnTo>
                    <a:pt x="88" y="1"/>
                  </a:lnTo>
                  <a:lnTo>
                    <a:pt x="93" y="2"/>
                  </a:lnTo>
                  <a:lnTo>
                    <a:pt x="99" y="3"/>
                  </a:lnTo>
                  <a:lnTo>
                    <a:pt x="105" y="5"/>
                  </a:lnTo>
                  <a:lnTo>
                    <a:pt x="110" y="7"/>
                  </a:lnTo>
                  <a:lnTo>
                    <a:pt x="114" y="10"/>
                  </a:lnTo>
                  <a:lnTo>
                    <a:pt x="119" y="13"/>
                  </a:lnTo>
                  <a:lnTo>
                    <a:pt x="124" y="16"/>
                  </a:lnTo>
                  <a:lnTo>
                    <a:pt x="130" y="19"/>
                  </a:lnTo>
                  <a:lnTo>
                    <a:pt x="137" y="23"/>
                  </a:lnTo>
                  <a:lnTo>
                    <a:pt x="145" y="27"/>
                  </a:lnTo>
                  <a:lnTo>
                    <a:pt x="153" y="31"/>
                  </a:lnTo>
                  <a:lnTo>
                    <a:pt x="160" y="33"/>
                  </a:lnTo>
                  <a:lnTo>
                    <a:pt x="167" y="36"/>
                  </a:lnTo>
                  <a:lnTo>
                    <a:pt x="172" y="37"/>
                  </a:lnTo>
                  <a:lnTo>
                    <a:pt x="177" y="38"/>
                  </a:lnTo>
                  <a:lnTo>
                    <a:pt x="182" y="40"/>
                  </a:lnTo>
                  <a:lnTo>
                    <a:pt x="189" y="41"/>
                  </a:lnTo>
                  <a:lnTo>
                    <a:pt x="195" y="41"/>
                  </a:lnTo>
                  <a:lnTo>
                    <a:pt x="202" y="42"/>
                  </a:lnTo>
                  <a:lnTo>
                    <a:pt x="208" y="44"/>
                  </a:lnTo>
                  <a:lnTo>
                    <a:pt x="213" y="45"/>
                  </a:lnTo>
                  <a:lnTo>
                    <a:pt x="219" y="46"/>
                  </a:lnTo>
                  <a:lnTo>
                    <a:pt x="221" y="48"/>
                  </a:lnTo>
                  <a:lnTo>
                    <a:pt x="225" y="50"/>
                  </a:lnTo>
                  <a:lnTo>
                    <a:pt x="226" y="51"/>
                  </a:lnTo>
                  <a:lnTo>
                    <a:pt x="226" y="54"/>
                  </a:lnTo>
                  <a:lnTo>
                    <a:pt x="225" y="57"/>
                  </a:lnTo>
                  <a:lnTo>
                    <a:pt x="224" y="61"/>
                  </a:lnTo>
                  <a:lnTo>
                    <a:pt x="222" y="64"/>
                  </a:lnTo>
                  <a:lnTo>
                    <a:pt x="222" y="66"/>
                  </a:lnTo>
                  <a:close/>
                </a:path>
              </a:pathLst>
            </a:custGeom>
            <a:solidFill>
              <a:srgbClr val="004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0" name="Freeform 63"/>
            <p:cNvSpPr>
              <a:spLocks/>
            </p:cNvSpPr>
            <p:nvPr/>
          </p:nvSpPr>
          <p:spPr bwMode="auto">
            <a:xfrm>
              <a:off x="4229" y="2550"/>
              <a:ext cx="40" cy="23"/>
            </a:xfrm>
            <a:custGeom>
              <a:avLst/>
              <a:gdLst>
                <a:gd name="T0" fmla="*/ 0 w 40"/>
                <a:gd name="T1" fmla="*/ 14 h 23"/>
                <a:gd name="T2" fmla="*/ 2 w 40"/>
                <a:gd name="T3" fmla="*/ 11 h 23"/>
                <a:gd name="T4" fmla="*/ 5 w 40"/>
                <a:gd name="T5" fmla="*/ 7 h 23"/>
                <a:gd name="T6" fmla="*/ 7 w 40"/>
                <a:gd name="T7" fmla="*/ 3 h 23"/>
                <a:gd name="T8" fmla="*/ 9 w 40"/>
                <a:gd name="T9" fmla="*/ 0 h 23"/>
                <a:gd name="T10" fmla="*/ 17 w 40"/>
                <a:gd name="T11" fmla="*/ 0 h 23"/>
                <a:gd name="T12" fmla="*/ 24 w 40"/>
                <a:gd name="T13" fmla="*/ 1 h 23"/>
                <a:gd name="T14" fmla="*/ 32 w 40"/>
                <a:gd name="T15" fmla="*/ 3 h 23"/>
                <a:gd name="T16" fmla="*/ 40 w 40"/>
                <a:gd name="T17" fmla="*/ 6 h 23"/>
                <a:gd name="T18" fmla="*/ 37 w 40"/>
                <a:gd name="T19" fmla="*/ 11 h 23"/>
                <a:gd name="T20" fmla="*/ 35 w 40"/>
                <a:gd name="T21" fmla="*/ 16 h 23"/>
                <a:gd name="T22" fmla="*/ 33 w 40"/>
                <a:gd name="T23" fmla="*/ 22 h 23"/>
                <a:gd name="T24" fmla="*/ 32 w 40"/>
                <a:gd name="T25" fmla="*/ 23 h 23"/>
                <a:gd name="T26" fmla="*/ 23 w 40"/>
                <a:gd name="T27" fmla="*/ 19 h 23"/>
                <a:gd name="T28" fmla="*/ 14 w 40"/>
                <a:gd name="T29" fmla="*/ 16 h 23"/>
                <a:gd name="T30" fmla="*/ 6 w 40"/>
                <a:gd name="T31" fmla="*/ 15 h 23"/>
                <a:gd name="T32" fmla="*/ 0 w 40"/>
                <a:gd name="T33" fmla="*/ 14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23"/>
                <a:gd name="T53" fmla="*/ 40 w 40"/>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23">
                  <a:moveTo>
                    <a:pt x="0" y="14"/>
                  </a:moveTo>
                  <a:lnTo>
                    <a:pt x="2" y="11"/>
                  </a:lnTo>
                  <a:lnTo>
                    <a:pt x="5" y="7"/>
                  </a:lnTo>
                  <a:lnTo>
                    <a:pt x="7" y="3"/>
                  </a:lnTo>
                  <a:lnTo>
                    <a:pt x="9" y="0"/>
                  </a:lnTo>
                  <a:lnTo>
                    <a:pt x="17" y="0"/>
                  </a:lnTo>
                  <a:lnTo>
                    <a:pt x="24" y="1"/>
                  </a:lnTo>
                  <a:lnTo>
                    <a:pt x="32" y="3"/>
                  </a:lnTo>
                  <a:lnTo>
                    <a:pt x="40" y="6"/>
                  </a:lnTo>
                  <a:lnTo>
                    <a:pt x="37" y="11"/>
                  </a:lnTo>
                  <a:lnTo>
                    <a:pt x="35" y="16"/>
                  </a:lnTo>
                  <a:lnTo>
                    <a:pt x="33" y="22"/>
                  </a:lnTo>
                  <a:lnTo>
                    <a:pt x="32" y="23"/>
                  </a:lnTo>
                  <a:lnTo>
                    <a:pt x="23" y="19"/>
                  </a:lnTo>
                  <a:lnTo>
                    <a:pt x="14" y="16"/>
                  </a:lnTo>
                  <a:lnTo>
                    <a:pt x="6" y="15"/>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1" name="Freeform 64"/>
            <p:cNvSpPr>
              <a:spLocks/>
            </p:cNvSpPr>
            <p:nvPr/>
          </p:nvSpPr>
          <p:spPr bwMode="auto">
            <a:xfrm>
              <a:off x="4274" y="2563"/>
              <a:ext cx="78" cy="40"/>
            </a:xfrm>
            <a:custGeom>
              <a:avLst/>
              <a:gdLst>
                <a:gd name="T0" fmla="*/ 8 w 78"/>
                <a:gd name="T1" fmla="*/ 0 h 40"/>
                <a:gd name="T2" fmla="*/ 13 w 78"/>
                <a:gd name="T3" fmla="*/ 3 h 40"/>
                <a:gd name="T4" fmla="*/ 19 w 78"/>
                <a:gd name="T5" fmla="*/ 6 h 40"/>
                <a:gd name="T6" fmla="*/ 26 w 78"/>
                <a:gd name="T7" fmla="*/ 10 h 40"/>
                <a:gd name="T8" fmla="*/ 34 w 78"/>
                <a:gd name="T9" fmla="*/ 14 h 40"/>
                <a:gd name="T10" fmla="*/ 42 w 78"/>
                <a:gd name="T11" fmla="*/ 18 h 40"/>
                <a:gd name="T12" fmla="*/ 49 w 78"/>
                <a:gd name="T13" fmla="*/ 20 h 40"/>
                <a:gd name="T14" fmla="*/ 56 w 78"/>
                <a:gd name="T15" fmla="*/ 23 h 40"/>
                <a:gd name="T16" fmla="*/ 61 w 78"/>
                <a:gd name="T17" fmla="*/ 24 h 40"/>
                <a:gd name="T18" fmla="*/ 65 w 78"/>
                <a:gd name="T19" fmla="*/ 25 h 40"/>
                <a:gd name="T20" fmla="*/ 69 w 78"/>
                <a:gd name="T21" fmla="*/ 25 h 40"/>
                <a:gd name="T22" fmla="*/ 73 w 78"/>
                <a:gd name="T23" fmla="*/ 27 h 40"/>
                <a:gd name="T24" fmla="*/ 78 w 78"/>
                <a:gd name="T25" fmla="*/ 28 h 40"/>
                <a:gd name="T26" fmla="*/ 75 w 78"/>
                <a:gd name="T27" fmla="*/ 40 h 40"/>
                <a:gd name="T28" fmla="*/ 65 w 78"/>
                <a:gd name="T29" fmla="*/ 38 h 40"/>
                <a:gd name="T30" fmla="*/ 54 w 78"/>
                <a:gd name="T31" fmla="*/ 36 h 40"/>
                <a:gd name="T32" fmla="*/ 44 w 78"/>
                <a:gd name="T33" fmla="*/ 33 h 40"/>
                <a:gd name="T34" fmla="*/ 34 w 78"/>
                <a:gd name="T35" fmla="*/ 29 h 40"/>
                <a:gd name="T36" fmla="*/ 23 w 78"/>
                <a:gd name="T37" fmla="*/ 25 h 40"/>
                <a:gd name="T38" fmla="*/ 14 w 78"/>
                <a:gd name="T39" fmla="*/ 22 h 40"/>
                <a:gd name="T40" fmla="*/ 7 w 78"/>
                <a:gd name="T41" fmla="*/ 18 h 40"/>
                <a:gd name="T42" fmla="*/ 0 w 78"/>
                <a:gd name="T43" fmla="*/ 15 h 40"/>
                <a:gd name="T44" fmla="*/ 1 w 78"/>
                <a:gd name="T45" fmla="*/ 13 h 40"/>
                <a:gd name="T46" fmla="*/ 3 w 78"/>
                <a:gd name="T47" fmla="*/ 9 h 40"/>
                <a:gd name="T48" fmla="*/ 5 w 78"/>
                <a:gd name="T49" fmla="*/ 3 h 40"/>
                <a:gd name="T50" fmla="*/ 8 w 78"/>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8"/>
                <a:gd name="T79" fmla="*/ 0 h 40"/>
                <a:gd name="T80" fmla="*/ 78 w 78"/>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8" h="40">
                  <a:moveTo>
                    <a:pt x="8" y="0"/>
                  </a:moveTo>
                  <a:lnTo>
                    <a:pt x="13" y="3"/>
                  </a:lnTo>
                  <a:lnTo>
                    <a:pt x="19" y="6"/>
                  </a:lnTo>
                  <a:lnTo>
                    <a:pt x="26" y="10"/>
                  </a:lnTo>
                  <a:lnTo>
                    <a:pt x="34" y="14"/>
                  </a:lnTo>
                  <a:lnTo>
                    <a:pt x="42" y="18"/>
                  </a:lnTo>
                  <a:lnTo>
                    <a:pt x="49" y="20"/>
                  </a:lnTo>
                  <a:lnTo>
                    <a:pt x="56" y="23"/>
                  </a:lnTo>
                  <a:lnTo>
                    <a:pt x="61" y="24"/>
                  </a:lnTo>
                  <a:lnTo>
                    <a:pt x="65" y="25"/>
                  </a:lnTo>
                  <a:lnTo>
                    <a:pt x="69" y="25"/>
                  </a:lnTo>
                  <a:lnTo>
                    <a:pt x="73" y="27"/>
                  </a:lnTo>
                  <a:lnTo>
                    <a:pt x="78" y="28"/>
                  </a:lnTo>
                  <a:lnTo>
                    <a:pt x="75" y="40"/>
                  </a:lnTo>
                  <a:lnTo>
                    <a:pt x="65" y="38"/>
                  </a:lnTo>
                  <a:lnTo>
                    <a:pt x="54" y="36"/>
                  </a:lnTo>
                  <a:lnTo>
                    <a:pt x="44" y="33"/>
                  </a:lnTo>
                  <a:lnTo>
                    <a:pt x="34" y="29"/>
                  </a:lnTo>
                  <a:lnTo>
                    <a:pt x="23" y="25"/>
                  </a:lnTo>
                  <a:lnTo>
                    <a:pt x="14" y="22"/>
                  </a:lnTo>
                  <a:lnTo>
                    <a:pt x="7" y="18"/>
                  </a:lnTo>
                  <a:lnTo>
                    <a:pt x="0" y="15"/>
                  </a:lnTo>
                  <a:lnTo>
                    <a:pt x="1" y="13"/>
                  </a:lnTo>
                  <a:lnTo>
                    <a:pt x="3" y="9"/>
                  </a:lnTo>
                  <a:lnTo>
                    <a:pt x="5" y="3"/>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2" name="Freeform 65"/>
            <p:cNvSpPr>
              <a:spLocks/>
            </p:cNvSpPr>
            <p:nvPr/>
          </p:nvSpPr>
          <p:spPr bwMode="auto">
            <a:xfrm>
              <a:off x="4361" y="2592"/>
              <a:ext cx="28" cy="24"/>
            </a:xfrm>
            <a:custGeom>
              <a:avLst/>
              <a:gdLst>
                <a:gd name="T0" fmla="*/ 24 w 28"/>
                <a:gd name="T1" fmla="*/ 24 h 24"/>
                <a:gd name="T2" fmla="*/ 24 w 28"/>
                <a:gd name="T3" fmla="*/ 22 h 24"/>
                <a:gd name="T4" fmla="*/ 26 w 28"/>
                <a:gd name="T5" fmla="*/ 19 h 24"/>
                <a:gd name="T6" fmla="*/ 27 w 28"/>
                <a:gd name="T7" fmla="*/ 15 h 24"/>
                <a:gd name="T8" fmla="*/ 28 w 28"/>
                <a:gd name="T9" fmla="*/ 12 h 24"/>
                <a:gd name="T10" fmla="*/ 28 w 28"/>
                <a:gd name="T11" fmla="*/ 9 h 24"/>
                <a:gd name="T12" fmla="*/ 27 w 28"/>
                <a:gd name="T13" fmla="*/ 8 h 24"/>
                <a:gd name="T14" fmla="*/ 23 w 28"/>
                <a:gd name="T15" fmla="*/ 6 h 24"/>
                <a:gd name="T16" fmla="*/ 21 w 28"/>
                <a:gd name="T17" fmla="*/ 4 h 24"/>
                <a:gd name="T18" fmla="*/ 17 w 28"/>
                <a:gd name="T19" fmla="*/ 3 h 24"/>
                <a:gd name="T20" fmla="*/ 12 w 28"/>
                <a:gd name="T21" fmla="*/ 2 h 24"/>
                <a:gd name="T22" fmla="*/ 8 w 28"/>
                <a:gd name="T23" fmla="*/ 2 h 24"/>
                <a:gd name="T24" fmla="*/ 2 w 28"/>
                <a:gd name="T25" fmla="*/ 0 h 24"/>
                <a:gd name="T26" fmla="*/ 1 w 28"/>
                <a:gd name="T27" fmla="*/ 4 h 24"/>
                <a:gd name="T28" fmla="*/ 1 w 28"/>
                <a:gd name="T29" fmla="*/ 7 h 24"/>
                <a:gd name="T30" fmla="*/ 1 w 28"/>
                <a:gd name="T31" fmla="*/ 11 h 24"/>
                <a:gd name="T32" fmla="*/ 0 w 28"/>
                <a:gd name="T33" fmla="*/ 15 h 24"/>
                <a:gd name="T34" fmla="*/ 8 w 28"/>
                <a:gd name="T35" fmla="*/ 16 h 24"/>
                <a:gd name="T36" fmla="*/ 14 w 28"/>
                <a:gd name="T37" fmla="*/ 19 h 24"/>
                <a:gd name="T38" fmla="*/ 21 w 28"/>
                <a:gd name="T39" fmla="*/ 21 h 24"/>
                <a:gd name="T40" fmla="*/ 24 w 28"/>
                <a:gd name="T41" fmla="*/ 24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4"/>
                <a:gd name="T65" fmla="*/ 28 w 28"/>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4">
                  <a:moveTo>
                    <a:pt x="24" y="24"/>
                  </a:moveTo>
                  <a:lnTo>
                    <a:pt x="24" y="22"/>
                  </a:lnTo>
                  <a:lnTo>
                    <a:pt x="26" y="19"/>
                  </a:lnTo>
                  <a:lnTo>
                    <a:pt x="27" y="15"/>
                  </a:lnTo>
                  <a:lnTo>
                    <a:pt x="28" y="12"/>
                  </a:lnTo>
                  <a:lnTo>
                    <a:pt x="28" y="9"/>
                  </a:lnTo>
                  <a:lnTo>
                    <a:pt x="27" y="8"/>
                  </a:lnTo>
                  <a:lnTo>
                    <a:pt x="23" y="6"/>
                  </a:lnTo>
                  <a:lnTo>
                    <a:pt x="21" y="4"/>
                  </a:lnTo>
                  <a:lnTo>
                    <a:pt x="17" y="3"/>
                  </a:lnTo>
                  <a:lnTo>
                    <a:pt x="12" y="2"/>
                  </a:lnTo>
                  <a:lnTo>
                    <a:pt x="8" y="2"/>
                  </a:lnTo>
                  <a:lnTo>
                    <a:pt x="2" y="0"/>
                  </a:lnTo>
                  <a:lnTo>
                    <a:pt x="1" y="4"/>
                  </a:lnTo>
                  <a:lnTo>
                    <a:pt x="1" y="7"/>
                  </a:lnTo>
                  <a:lnTo>
                    <a:pt x="1" y="11"/>
                  </a:lnTo>
                  <a:lnTo>
                    <a:pt x="0" y="15"/>
                  </a:lnTo>
                  <a:lnTo>
                    <a:pt x="8" y="16"/>
                  </a:lnTo>
                  <a:lnTo>
                    <a:pt x="14" y="19"/>
                  </a:lnTo>
                  <a:lnTo>
                    <a:pt x="21" y="21"/>
                  </a:lnTo>
                  <a:lnTo>
                    <a:pt x="2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3" name="Freeform 66"/>
            <p:cNvSpPr>
              <a:spLocks/>
            </p:cNvSpPr>
            <p:nvPr/>
          </p:nvSpPr>
          <p:spPr bwMode="auto">
            <a:xfrm>
              <a:off x="4214" y="2181"/>
              <a:ext cx="236" cy="423"/>
            </a:xfrm>
            <a:custGeom>
              <a:avLst/>
              <a:gdLst>
                <a:gd name="T0" fmla="*/ 175 w 236"/>
                <a:gd name="T1" fmla="*/ 420 h 423"/>
                <a:gd name="T2" fmla="*/ 170 w 236"/>
                <a:gd name="T3" fmla="*/ 417 h 423"/>
                <a:gd name="T4" fmla="*/ 162 w 236"/>
                <a:gd name="T5" fmla="*/ 414 h 423"/>
                <a:gd name="T6" fmla="*/ 151 w 236"/>
                <a:gd name="T7" fmla="*/ 411 h 423"/>
                <a:gd name="T8" fmla="*/ 138 w 236"/>
                <a:gd name="T9" fmla="*/ 410 h 423"/>
                <a:gd name="T10" fmla="*/ 126 w 236"/>
                <a:gd name="T11" fmla="*/ 407 h 423"/>
                <a:gd name="T12" fmla="*/ 116 w 236"/>
                <a:gd name="T13" fmla="*/ 405 h 423"/>
                <a:gd name="T14" fmla="*/ 102 w 236"/>
                <a:gd name="T15" fmla="*/ 400 h 423"/>
                <a:gd name="T16" fmla="*/ 86 w 236"/>
                <a:gd name="T17" fmla="*/ 392 h 423"/>
                <a:gd name="T18" fmla="*/ 73 w 236"/>
                <a:gd name="T19" fmla="*/ 385 h 423"/>
                <a:gd name="T20" fmla="*/ 63 w 236"/>
                <a:gd name="T21" fmla="*/ 379 h 423"/>
                <a:gd name="T22" fmla="*/ 54 w 236"/>
                <a:gd name="T23" fmla="*/ 374 h 423"/>
                <a:gd name="T24" fmla="*/ 42 w 236"/>
                <a:gd name="T25" fmla="*/ 371 h 423"/>
                <a:gd name="T26" fmla="*/ 30 w 236"/>
                <a:gd name="T27" fmla="*/ 369 h 423"/>
                <a:gd name="T28" fmla="*/ 20 w 236"/>
                <a:gd name="T29" fmla="*/ 367 h 423"/>
                <a:gd name="T30" fmla="*/ 12 w 236"/>
                <a:gd name="T31" fmla="*/ 358 h 423"/>
                <a:gd name="T32" fmla="*/ 7 w 236"/>
                <a:gd name="T33" fmla="*/ 350 h 423"/>
                <a:gd name="T34" fmla="*/ 0 w 236"/>
                <a:gd name="T35" fmla="*/ 341 h 423"/>
                <a:gd name="T36" fmla="*/ 3 w 236"/>
                <a:gd name="T37" fmla="*/ 328 h 423"/>
                <a:gd name="T38" fmla="*/ 11 w 236"/>
                <a:gd name="T39" fmla="*/ 304 h 423"/>
                <a:gd name="T40" fmla="*/ 13 w 236"/>
                <a:gd name="T41" fmla="*/ 267 h 423"/>
                <a:gd name="T42" fmla="*/ 13 w 236"/>
                <a:gd name="T43" fmla="*/ 185 h 423"/>
                <a:gd name="T44" fmla="*/ 21 w 236"/>
                <a:gd name="T45" fmla="*/ 151 h 423"/>
                <a:gd name="T46" fmla="*/ 41 w 236"/>
                <a:gd name="T47" fmla="*/ 107 h 423"/>
                <a:gd name="T48" fmla="*/ 48 w 236"/>
                <a:gd name="T49" fmla="*/ 83 h 423"/>
                <a:gd name="T50" fmla="*/ 59 w 236"/>
                <a:gd name="T51" fmla="*/ 63 h 423"/>
                <a:gd name="T52" fmla="*/ 77 w 236"/>
                <a:gd name="T53" fmla="*/ 50 h 423"/>
                <a:gd name="T54" fmla="*/ 87 w 236"/>
                <a:gd name="T55" fmla="*/ 38 h 423"/>
                <a:gd name="T56" fmla="*/ 91 w 236"/>
                <a:gd name="T57" fmla="*/ 29 h 423"/>
                <a:gd name="T58" fmla="*/ 96 w 236"/>
                <a:gd name="T59" fmla="*/ 25 h 423"/>
                <a:gd name="T60" fmla="*/ 99 w 236"/>
                <a:gd name="T61" fmla="*/ 17 h 423"/>
                <a:gd name="T62" fmla="*/ 100 w 236"/>
                <a:gd name="T63" fmla="*/ 3 h 423"/>
                <a:gd name="T64" fmla="*/ 108 w 236"/>
                <a:gd name="T65" fmla="*/ 0 h 423"/>
                <a:gd name="T66" fmla="*/ 120 w 236"/>
                <a:gd name="T67" fmla="*/ 3 h 423"/>
                <a:gd name="T68" fmla="*/ 136 w 236"/>
                <a:gd name="T69" fmla="*/ 8 h 423"/>
                <a:gd name="T70" fmla="*/ 153 w 236"/>
                <a:gd name="T71" fmla="*/ 15 h 423"/>
                <a:gd name="T72" fmla="*/ 166 w 236"/>
                <a:gd name="T73" fmla="*/ 25 h 423"/>
                <a:gd name="T74" fmla="*/ 181 w 236"/>
                <a:gd name="T75" fmla="*/ 38 h 423"/>
                <a:gd name="T76" fmla="*/ 195 w 236"/>
                <a:gd name="T77" fmla="*/ 50 h 423"/>
                <a:gd name="T78" fmla="*/ 203 w 236"/>
                <a:gd name="T79" fmla="*/ 58 h 423"/>
                <a:gd name="T80" fmla="*/ 200 w 236"/>
                <a:gd name="T81" fmla="*/ 65 h 423"/>
                <a:gd name="T82" fmla="*/ 195 w 236"/>
                <a:gd name="T83" fmla="*/ 74 h 423"/>
                <a:gd name="T84" fmla="*/ 200 w 236"/>
                <a:gd name="T85" fmla="*/ 80 h 423"/>
                <a:gd name="T86" fmla="*/ 205 w 236"/>
                <a:gd name="T87" fmla="*/ 90 h 423"/>
                <a:gd name="T88" fmla="*/ 201 w 236"/>
                <a:gd name="T89" fmla="*/ 113 h 423"/>
                <a:gd name="T90" fmla="*/ 213 w 236"/>
                <a:gd name="T91" fmla="*/ 179 h 423"/>
                <a:gd name="T92" fmla="*/ 234 w 236"/>
                <a:gd name="T93" fmla="*/ 225 h 423"/>
                <a:gd name="T94" fmla="*/ 235 w 236"/>
                <a:gd name="T95" fmla="*/ 251 h 423"/>
                <a:gd name="T96" fmla="*/ 222 w 236"/>
                <a:gd name="T97" fmla="*/ 278 h 423"/>
                <a:gd name="T98" fmla="*/ 205 w 236"/>
                <a:gd name="T99" fmla="*/ 318 h 423"/>
                <a:gd name="T100" fmla="*/ 195 w 236"/>
                <a:gd name="T101" fmla="*/ 334 h 423"/>
                <a:gd name="T102" fmla="*/ 192 w 236"/>
                <a:gd name="T103" fmla="*/ 349 h 423"/>
                <a:gd name="T104" fmla="*/ 192 w 236"/>
                <a:gd name="T105" fmla="*/ 372 h 423"/>
                <a:gd name="T106" fmla="*/ 184 w 236"/>
                <a:gd name="T107" fmla="*/ 415 h 4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6"/>
                <a:gd name="T163" fmla="*/ 0 h 423"/>
                <a:gd name="T164" fmla="*/ 236 w 236"/>
                <a:gd name="T165" fmla="*/ 423 h 42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6" h="423">
                  <a:moveTo>
                    <a:pt x="175" y="423"/>
                  </a:moveTo>
                  <a:lnTo>
                    <a:pt x="175" y="420"/>
                  </a:lnTo>
                  <a:lnTo>
                    <a:pt x="174" y="419"/>
                  </a:lnTo>
                  <a:lnTo>
                    <a:pt x="170" y="417"/>
                  </a:lnTo>
                  <a:lnTo>
                    <a:pt x="168" y="415"/>
                  </a:lnTo>
                  <a:lnTo>
                    <a:pt x="162" y="414"/>
                  </a:lnTo>
                  <a:lnTo>
                    <a:pt x="157" y="413"/>
                  </a:lnTo>
                  <a:lnTo>
                    <a:pt x="151" y="411"/>
                  </a:lnTo>
                  <a:lnTo>
                    <a:pt x="144" y="410"/>
                  </a:lnTo>
                  <a:lnTo>
                    <a:pt x="138" y="410"/>
                  </a:lnTo>
                  <a:lnTo>
                    <a:pt x="131" y="409"/>
                  </a:lnTo>
                  <a:lnTo>
                    <a:pt x="126" y="407"/>
                  </a:lnTo>
                  <a:lnTo>
                    <a:pt x="121" y="406"/>
                  </a:lnTo>
                  <a:lnTo>
                    <a:pt x="116" y="405"/>
                  </a:lnTo>
                  <a:lnTo>
                    <a:pt x="109" y="402"/>
                  </a:lnTo>
                  <a:lnTo>
                    <a:pt x="102" y="400"/>
                  </a:lnTo>
                  <a:lnTo>
                    <a:pt x="94" y="396"/>
                  </a:lnTo>
                  <a:lnTo>
                    <a:pt x="86" y="392"/>
                  </a:lnTo>
                  <a:lnTo>
                    <a:pt x="79" y="388"/>
                  </a:lnTo>
                  <a:lnTo>
                    <a:pt x="73" y="385"/>
                  </a:lnTo>
                  <a:lnTo>
                    <a:pt x="68" y="382"/>
                  </a:lnTo>
                  <a:lnTo>
                    <a:pt x="63" y="379"/>
                  </a:lnTo>
                  <a:lnTo>
                    <a:pt x="59" y="376"/>
                  </a:lnTo>
                  <a:lnTo>
                    <a:pt x="54" y="374"/>
                  </a:lnTo>
                  <a:lnTo>
                    <a:pt x="48" y="372"/>
                  </a:lnTo>
                  <a:lnTo>
                    <a:pt x="42" y="371"/>
                  </a:lnTo>
                  <a:lnTo>
                    <a:pt x="37" y="370"/>
                  </a:lnTo>
                  <a:lnTo>
                    <a:pt x="30" y="369"/>
                  </a:lnTo>
                  <a:lnTo>
                    <a:pt x="24" y="369"/>
                  </a:lnTo>
                  <a:lnTo>
                    <a:pt x="20" y="367"/>
                  </a:lnTo>
                  <a:lnTo>
                    <a:pt x="16" y="363"/>
                  </a:lnTo>
                  <a:lnTo>
                    <a:pt x="12" y="358"/>
                  </a:lnTo>
                  <a:lnTo>
                    <a:pt x="10" y="354"/>
                  </a:lnTo>
                  <a:lnTo>
                    <a:pt x="7" y="350"/>
                  </a:lnTo>
                  <a:lnTo>
                    <a:pt x="3" y="345"/>
                  </a:lnTo>
                  <a:lnTo>
                    <a:pt x="0" y="341"/>
                  </a:lnTo>
                  <a:lnTo>
                    <a:pt x="0" y="337"/>
                  </a:lnTo>
                  <a:lnTo>
                    <a:pt x="3" y="328"/>
                  </a:lnTo>
                  <a:lnTo>
                    <a:pt x="7" y="317"/>
                  </a:lnTo>
                  <a:lnTo>
                    <a:pt x="11" y="304"/>
                  </a:lnTo>
                  <a:lnTo>
                    <a:pt x="13" y="292"/>
                  </a:lnTo>
                  <a:lnTo>
                    <a:pt x="13" y="267"/>
                  </a:lnTo>
                  <a:lnTo>
                    <a:pt x="13" y="225"/>
                  </a:lnTo>
                  <a:lnTo>
                    <a:pt x="13" y="185"/>
                  </a:lnTo>
                  <a:lnTo>
                    <a:pt x="15" y="164"/>
                  </a:lnTo>
                  <a:lnTo>
                    <a:pt x="21" y="151"/>
                  </a:lnTo>
                  <a:lnTo>
                    <a:pt x="32" y="129"/>
                  </a:lnTo>
                  <a:lnTo>
                    <a:pt x="41" y="107"/>
                  </a:lnTo>
                  <a:lnTo>
                    <a:pt x="46" y="93"/>
                  </a:lnTo>
                  <a:lnTo>
                    <a:pt x="48" y="83"/>
                  </a:lnTo>
                  <a:lnTo>
                    <a:pt x="52" y="73"/>
                  </a:lnTo>
                  <a:lnTo>
                    <a:pt x="59" y="63"/>
                  </a:lnTo>
                  <a:lnTo>
                    <a:pt x="68" y="55"/>
                  </a:lnTo>
                  <a:lnTo>
                    <a:pt x="77" y="50"/>
                  </a:lnTo>
                  <a:lnTo>
                    <a:pt x="83" y="43"/>
                  </a:lnTo>
                  <a:lnTo>
                    <a:pt x="87" y="38"/>
                  </a:lnTo>
                  <a:lnTo>
                    <a:pt x="90" y="33"/>
                  </a:lnTo>
                  <a:lnTo>
                    <a:pt x="91" y="29"/>
                  </a:lnTo>
                  <a:lnTo>
                    <a:pt x="94" y="26"/>
                  </a:lnTo>
                  <a:lnTo>
                    <a:pt x="96" y="25"/>
                  </a:lnTo>
                  <a:lnTo>
                    <a:pt x="98" y="25"/>
                  </a:lnTo>
                  <a:lnTo>
                    <a:pt x="99" y="17"/>
                  </a:lnTo>
                  <a:lnTo>
                    <a:pt x="99" y="10"/>
                  </a:lnTo>
                  <a:lnTo>
                    <a:pt x="100" y="3"/>
                  </a:lnTo>
                  <a:lnTo>
                    <a:pt x="104" y="0"/>
                  </a:lnTo>
                  <a:lnTo>
                    <a:pt x="108" y="0"/>
                  </a:lnTo>
                  <a:lnTo>
                    <a:pt x="113" y="2"/>
                  </a:lnTo>
                  <a:lnTo>
                    <a:pt x="120" y="3"/>
                  </a:lnTo>
                  <a:lnTo>
                    <a:pt x="129" y="6"/>
                  </a:lnTo>
                  <a:lnTo>
                    <a:pt x="136" y="8"/>
                  </a:lnTo>
                  <a:lnTo>
                    <a:pt x="146" y="11"/>
                  </a:lnTo>
                  <a:lnTo>
                    <a:pt x="153" y="15"/>
                  </a:lnTo>
                  <a:lnTo>
                    <a:pt x="160" y="20"/>
                  </a:lnTo>
                  <a:lnTo>
                    <a:pt x="166" y="25"/>
                  </a:lnTo>
                  <a:lnTo>
                    <a:pt x="174" y="32"/>
                  </a:lnTo>
                  <a:lnTo>
                    <a:pt x="181" y="38"/>
                  </a:lnTo>
                  <a:lnTo>
                    <a:pt x="188" y="45"/>
                  </a:lnTo>
                  <a:lnTo>
                    <a:pt x="195" y="50"/>
                  </a:lnTo>
                  <a:lnTo>
                    <a:pt x="200" y="55"/>
                  </a:lnTo>
                  <a:lnTo>
                    <a:pt x="203" y="58"/>
                  </a:lnTo>
                  <a:lnTo>
                    <a:pt x="204" y="59"/>
                  </a:lnTo>
                  <a:lnTo>
                    <a:pt x="200" y="65"/>
                  </a:lnTo>
                  <a:lnTo>
                    <a:pt x="197" y="70"/>
                  </a:lnTo>
                  <a:lnTo>
                    <a:pt x="195" y="74"/>
                  </a:lnTo>
                  <a:lnTo>
                    <a:pt x="195" y="76"/>
                  </a:lnTo>
                  <a:lnTo>
                    <a:pt x="200" y="80"/>
                  </a:lnTo>
                  <a:lnTo>
                    <a:pt x="204" y="85"/>
                  </a:lnTo>
                  <a:lnTo>
                    <a:pt x="205" y="90"/>
                  </a:lnTo>
                  <a:lnTo>
                    <a:pt x="204" y="94"/>
                  </a:lnTo>
                  <a:lnTo>
                    <a:pt x="201" y="113"/>
                  </a:lnTo>
                  <a:lnTo>
                    <a:pt x="204" y="143"/>
                  </a:lnTo>
                  <a:lnTo>
                    <a:pt x="213" y="179"/>
                  </a:lnTo>
                  <a:lnTo>
                    <a:pt x="230" y="216"/>
                  </a:lnTo>
                  <a:lnTo>
                    <a:pt x="234" y="225"/>
                  </a:lnTo>
                  <a:lnTo>
                    <a:pt x="236" y="236"/>
                  </a:lnTo>
                  <a:lnTo>
                    <a:pt x="235" y="251"/>
                  </a:lnTo>
                  <a:lnTo>
                    <a:pt x="228" y="265"/>
                  </a:lnTo>
                  <a:lnTo>
                    <a:pt x="222" y="278"/>
                  </a:lnTo>
                  <a:lnTo>
                    <a:pt x="214" y="299"/>
                  </a:lnTo>
                  <a:lnTo>
                    <a:pt x="205" y="318"/>
                  </a:lnTo>
                  <a:lnTo>
                    <a:pt x="199" y="330"/>
                  </a:lnTo>
                  <a:lnTo>
                    <a:pt x="195" y="334"/>
                  </a:lnTo>
                  <a:lnTo>
                    <a:pt x="192" y="341"/>
                  </a:lnTo>
                  <a:lnTo>
                    <a:pt x="192" y="349"/>
                  </a:lnTo>
                  <a:lnTo>
                    <a:pt x="192" y="357"/>
                  </a:lnTo>
                  <a:lnTo>
                    <a:pt x="192" y="372"/>
                  </a:lnTo>
                  <a:lnTo>
                    <a:pt x="190" y="396"/>
                  </a:lnTo>
                  <a:lnTo>
                    <a:pt x="184" y="415"/>
                  </a:lnTo>
                  <a:lnTo>
                    <a:pt x="175" y="423"/>
                  </a:lnTo>
                  <a:close/>
                </a:path>
              </a:pathLst>
            </a:custGeom>
            <a:solidFill>
              <a:srgbClr val="389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4" name="Freeform 67"/>
            <p:cNvSpPr>
              <a:spLocks/>
            </p:cNvSpPr>
            <p:nvPr/>
          </p:nvSpPr>
          <p:spPr bwMode="auto">
            <a:xfrm>
              <a:off x="4455" y="2662"/>
              <a:ext cx="92" cy="81"/>
            </a:xfrm>
            <a:custGeom>
              <a:avLst/>
              <a:gdLst>
                <a:gd name="T0" fmla="*/ 6 w 92"/>
                <a:gd name="T1" fmla="*/ 22 h 81"/>
                <a:gd name="T2" fmla="*/ 4 w 92"/>
                <a:gd name="T3" fmla="*/ 21 h 81"/>
                <a:gd name="T4" fmla="*/ 3 w 92"/>
                <a:gd name="T5" fmla="*/ 19 h 81"/>
                <a:gd name="T6" fmla="*/ 2 w 92"/>
                <a:gd name="T7" fmla="*/ 17 h 81"/>
                <a:gd name="T8" fmla="*/ 0 w 92"/>
                <a:gd name="T9" fmla="*/ 15 h 81"/>
                <a:gd name="T10" fmla="*/ 0 w 92"/>
                <a:gd name="T11" fmla="*/ 11 h 81"/>
                <a:gd name="T12" fmla="*/ 2 w 92"/>
                <a:gd name="T13" fmla="*/ 7 h 81"/>
                <a:gd name="T14" fmla="*/ 3 w 92"/>
                <a:gd name="T15" fmla="*/ 3 h 81"/>
                <a:gd name="T16" fmla="*/ 7 w 92"/>
                <a:gd name="T17" fmla="*/ 0 h 81"/>
                <a:gd name="T18" fmla="*/ 9 w 92"/>
                <a:gd name="T19" fmla="*/ 0 h 81"/>
                <a:gd name="T20" fmla="*/ 12 w 92"/>
                <a:gd name="T21" fmla="*/ 0 h 81"/>
                <a:gd name="T22" fmla="*/ 15 w 92"/>
                <a:gd name="T23" fmla="*/ 2 h 81"/>
                <a:gd name="T24" fmla="*/ 17 w 92"/>
                <a:gd name="T25" fmla="*/ 2 h 81"/>
                <a:gd name="T26" fmla="*/ 22 w 92"/>
                <a:gd name="T27" fmla="*/ 3 h 81"/>
                <a:gd name="T28" fmla="*/ 32 w 92"/>
                <a:gd name="T29" fmla="*/ 6 h 81"/>
                <a:gd name="T30" fmla="*/ 41 w 92"/>
                <a:gd name="T31" fmla="*/ 9 h 81"/>
                <a:gd name="T32" fmla="*/ 50 w 92"/>
                <a:gd name="T33" fmla="*/ 13 h 81"/>
                <a:gd name="T34" fmla="*/ 55 w 92"/>
                <a:gd name="T35" fmla="*/ 16 h 81"/>
                <a:gd name="T36" fmla="*/ 61 w 92"/>
                <a:gd name="T37" fmla="*/ 19 h 81"/>
                <a:gd name="T38" fmla="*/ 68 w 92"/>
                <a:gd name="T39" fmla="*/ 21 h 81"/>
                <a:gd name="T40" fmla="*/ 74 w 92"/>
                <a:gd name="T41" fmla="*/ 24 h 81"/>
                <a:gd name="T42" fmla="*/ 81 w 92"/>
                <a:gd name="T43" fmla="*/ 26 h 81"/>
                <a:gd name="T44" fmla="*/ 86 w 92"/>
                <a:gd name="T45" fmla="*/ 28 h 81"/>
                <a:gd name="T46" fmla="*/ 90 w 92"/>
                <a:gd name="T47" fmla="*/ 30 h 81"/>
                <a:gd name="T48" fmla="*/ 91 w 92"/>
                <a:gd name="T49" fmla="*/ 31 h 81"/>
                <a:gd name="T50" fmla="*/ 92 w 92"/>
                <a:gd name="T51" fmla="*/ 35 h 81"/>
                <a:gd name="T52" fmla="*/ 92 w 92"/>
                <a:gd name="T53" fmla="*/ 38 h 81"/>
                <a:gd name="T54" fmla="*/ 92 w 92"/>
                <a:gd name="T55" fmla="*/ 41 h 81"/>
                <a:gd name="T56" fmla="*/ 90 w 92"/>
                <a:gd name="T57" fmla="*/ 44 h 81"/>
                <a:gd name="T58" fmla="*/ 86 w 92"/>
                <a:gd name="T59" fmla="*/ 50 h 81"/>
                <a:gd name="T60" fmla="*/ 81 w 92"/>
                <a:gd name="T61" fmla="*/ 57 h 81"/>
                <a:gd name="T62" fmla="*/ 74 w 92"/>
                <a:gd name="T63" fmla="*/ 65 h 81"/>
                <a:gd name="T64" fmla="*/ 70 w 92"/>
                <a:gd name="T65" fmla="*/ 72 h 81"/>
                <a:gd name="T66" fmla="*/ 66 w 92"/>
                <a:gd name="T67" fmla="*/ 77 h 81"/>
                <a:gd name="T68" fmla="*/ 63 w 92"/>
                <a:gd name="T69" fmla="*/ 79 h 81"/>
                <a:gd name="T70" fmla="*/ 57 w 92"/>
                <a:gd name="T71" fmla="*/ 81 h 81"/>
                <a:gd name="T72" fmla="*/ 52 w 92"/>
                <a:gd name="T73" fmla="*/ 79 h 81"/>
                <a:gd name="T74" fmla="*/ 44 w 92"/>
                <a:gd name="T75" fmla="*/ 74 h 81"/>
                <a:gd name="T76" fmla="*/ 34 w 92"/>
                <a:gd name="T77" fmla="*/ 69 h 81"/>
                <a:gd name="T78" fmla="*/ 25 w 92"/>
                <a:gd name="T79" fmla="*/ 64 h 81"/>
                <a:gd name="T80" fmla="*/ 19 w 92"/>
                <a:gd name="T81" fmla="*/ 61 h 81"/>
                <a:gd name="T82" fmla="*/ 17 w 92"/>
                <a:gd name="T83" fmla="*/ 59 h 81"/>
                <a:gd name="T84" fmla="*/ 20 w 92"/>
                <a:gd name="T85" fmla="*/ 55 h 81"/>
                <a:gd name="T86" fmla="*/ 26 w 92"/>
                <a:gd name="T87" fmla="*/ 52 h 81"/>
                <a:gd name="T88" fmla="*/ 34 w 92"/>
                <a:gd name="T89" fmla="*/ 54 h 81"/>
                <a:gd name="T90" fmla="*/ 22 w 92"/>
                <a:gd name="T91" fmla="*/ 43 h 81"/>
                <a:gd name="T92" fmla="*/ 15 w 92"/>
                <a:gd name="T93" fmla="*/ 35 h 81"/>
                <a:gd name="T94" fmla="*/ 9 w 92"/>
                <a:gd name="T95" fmla="*/ 28 h 81"/>
                <a:gd name="T96" fmla="*/ 6 w 92"/>
                <a:gd name="T97" fmla="*/ 22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2"/>
                <a:gd name="T148" fmla="*/ 0 h 81"/>
                <a:gd name="T149" fmla="*/ 92 w 92"/>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2" h="81">
                  <a:moveTo>
                    <a:pt x="6" y="22"/>
                  </a:moveTo>
                  <a:lnTo>
                    <a:pt x="4" y="21"/>
                  </a:lnTo>
                  <a:lnTo>
                    <a:pt x="3" y="19"/>
                  </a:lnTo>
                  <a:lnTo>
                    <a:pt x="2" y="17"/>
                  </a:lnTo>
                  <a:lnTo>
                    <a:pt x="0" y="15"/>
                  </a:lnTo>
                  <a:lnTo>
                    <a:pt x="0" y="11"/>
                  </a:lnTo>
                  <a:lnTo>
                    <a:pt x="2" y="7"/>
                  </a:lnTo>
                  <a:lnTo>
                    <a:pt x="3" y="3"/>
                  </a:lnTo>
                  <a:lnTo>
                    <a:pt x="7" y="0"/>
                  </a:lnTo>
                  <a:lnTo>
                    <a:pt x="9" y="0"/>
                  </a:lnTo>
                  <a:lnTo>
                    <a:pt x="12" y="0"/>
                  </a:lnTo>
                  <a:lnTo>
                    <a:pt x="15" y="2"/>
                  </a:lnTo>
                  <a:lnTo>
                    <a:pt x="17" y="2"/>
                  </a:lnTo>
                  <a:lnTo>
                    <a:pt x="22" y="3"/>
                  </a:lnTo>
                  <a:lnTo>
                    <a:pt x="32" y="6"/>
                  </a:lnTo>
                  <a:lnTo>
                    <a:pt x="41" y="9"/>
                  </a:lnTo>
                  <a:lnTo>
                    <a:pt x="50" y="13"/>
                  </a:lnTo>
                  <a:lnTo>
                    <a:pt x="55" y="16"/>
                  </a:lnTo>
                  <a:lnTo>
                    <a:pt x="61" y="19"/>
                  </a:lnTo>
                  <a:lnTo>
                    <a:pt x="68" y="21"/>
                  </a:lnTo>
                  <a:lnTo>
                    <a:pt x="74" y="24"/>
                  </a:lnTo>
                  <a:lnTo>
                    <a:pt x="81" y="26"/>
                  </a:lnTo>
                  <a:lnTo>
                    <a:pt x="86" y="28"/>
                  </a:lnTo>
                  <a:lnTo>
                    <a:pt x="90" y="30"/>
                  </a:lnTo>
                  <a:lnTo>
                    <a:pt x="91" y="31"/>
                  </a:lnTo>
                  <a:lnTo>
                    <a:pt x="92" y="35"/>
                  </a:lnTo>
                  <a:lnTo>
                    <a:pt x="92" y="38"/>
                  </a:lnTo>
                  <a:lnTo>
                    <a:pt x="92" y="41"/>
                  </a:lnTo>
                  <a:lnTo>
                    <a:pt x="90" y="44"/>
                  </a:lnTo>
                  <a:lnTo>
                    <a:pt x="86" y="50"/>
                  </a:lnTo>
                  <a:lnTo>
                    <a:pt x="81" y="57"/>
                  </a:lnTo>
                  <a:lnTo>
                    <a:pt x="74" y="65"/>
                  </a:lnTo>
                  <a:lnTo>
                    <a:pt x="70" y="72"/>
                  </a:lnTo>
                  <a:lnTo>
                    <a:pt x="66" y="77"/>
                  </a:lnTo>
                  <a:lnTo>
                    <a:pt x="63" y="79"/>
                  </a:lnTo>
                  <a:lnTo>
                    <a:pt x="57" y="81"/>
                  </a:lnTo>
                  <a:lnTo>
                    <a:pt x="52" y="79"/>
                  </a:lnTo>
                  <a:lnTo>
                    <a:pt x="44" y="74"/>
                  </a:lnTo>
                  <a:lnTo>
                    <a:pt x="34" y="69"/>
                  </a:lnTo>
                  <a:lnTo>
                    <a:pt x="25" y="64"/>
                  </a:lnTo>
                  <a:lnTo>
                    <a:pt x="19" y="61"/>
                  </a:lnTo>
                  <a:lnTo>
                    <a:pt x="17" y="59"/>
                  </a:lnTo>
                  <a:lnTo>
                    <a:pt x="20" y="55"/>
                  </a:lnTo>
                  <a:lnTo>
                    <a:pt x="26" y="52"/>
                  </a:lnTo>
                  <a:lnTo>
                    <a:pt x="34" y="54"/>
                  </a:lnTo>
                  <a:lnTo>
                    <a:pt x="22" y="43"/>
                  </a:lnTo>
                  <a:lnTo>
                    <a:pt x="15" y="35"/>
                  </a:lnTo>
                  <a:lnTo>
                    <a:pt x="9" y="28"/>
                  </a:lnTo>
                  <a:lnTo>
                    <a:pt x="6"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5" name="Freeform 68"/>
            <p:cNvSpPr>
              <a:spLocks/>
            </p:cNvSpPr>
            <p:nvPr/>
          </p:nvSpPr>
          <p:spPr bwMode="auto">
            <a:xfrm>
              <a:off x="4455" y="2661"/>
              <a:ext cx="22" cy="22"/>
            </a:xfrm>
            <a:custGeom>
              <a:avLst/>
              <a:gdLst>
                <a:gd name="T0" fmla="*/ 16 w 22"/>
                <a:gd name="T1" fmla="*/ 21 h 22"/>
                <a:gd name="T2" fmla="*/ 20 w 22"/>
                <a:gd name="T3" fmla="*/ 20 h 22"/>
                <a:gd name="T4" fmla="*/ 21 w 22"/>
                <a:gd name="T5" fmla="*/ 16 h 22"/>
                <a:gd name="T6" fmla="*/ 22 w 22"/>
                <a:gd name="T7" fmla="*/ 12 h 22"/>
                <a:gd name="T8" fmla="*/ 21 w 22"/>
                <a:gd name="T9" fmla="*/ 7 h 22"/>
                <a:gd name="T10" fmla="*/ 19 w 22"/>
                <a:gd name="T11" fmla="*/ 3 h 22"/>
                <a:gd name="T12" fmla="*/ 15 w 22"/>
                <a:gd name="T13" fmla="*/ 1 h 22"/>
                <a:gd name="T14" fmla="*/ 11 w 22"/>
                <a:gd name="T15" fmla="*/ 0 h 22"/>
                <a:gd name="T16" fmla="*/ 7 w 22"/>
                <a:gd name="T17" fmla="*/ 1 h 22"/>
                <a:gd name="T18" fmla="*/ 3 w 22"/>
                <a:gd name="T19" fmla="*/ 4 h 22"/>
                <a:gd name="T20" fmla="*/ 2 w 22"/>
                <a:gd name="T21" fmla="*/ 8 h 22"/>
                <a:gd name="T22" fmla="*/ 0 w 22"/>
                <a:gd name="T23" fmla="*/ 12 h 22"/>
                <a:gd name="T24" fmla="*/ 0 w 22"/>
                <a:gd name="T25" fmla="*/ 16 h 22"/>
                <a:gd name="T26" fmla="*/ 3 w 22"/>
                <a:gd name="T27" fmla="*/ 20 h 22"/>
                <a:gd name="T28" fmla="*/ 7 w 22"/>
                <a:gd name="T29" fmla="*/ 21 h 22"/>
                <a:gd name="T30" fmla="*/ 11 w 22"/>
                <a:gd name="T31" fmla="*/ 22 h 22"/>
                <a:gd name="T32" fmla="*/ 16 w 22"/>
                <a:gd name="T33" fmla="*/ 2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6" y="21"/>
                  </a:moveTo>
                  <a:lnTo>
                    <a:pt x="20" y="20"/>
                  </a:lnTo>
                  <a:lnTo>
                    <a:pt x="21" y="16"/>
                  </a:lnTo>
                  <a:lnTo>
                    <a:pt x="22" y="12"/>
                  </a:lnTo>
                  <a:lnTo>
                    <a:pt x="21" y="7"/>
                  </a:lnTo>
                  <a:lnTo>
                    <a:pt x="19" y="3"/>
                  </a:lnTo>
                  <a:lnTo>
                    <a:pt x="15" y="1"/>
                  </a:lnTo>
                  <a:lnTo>
                    <a:pt x="11" y="0"/>
                  </a:lnTo>
                  <a:lnTo>
                    <a:pt x="7" y="1"/>
                  </a:lnTo>
                  <a:lnTo>
                    <a:pt x="3" y="4"/>
                  </a:lnTo>
                  <a:lnTo>
                    <a:pt x="2" y="8"/>
                  </a:lnTo>
                  <a:lnTo>
                    <a:pt x="0" y="12"/>
                  </a:lnTo>
                  <a:lnTo>
                    <a:pt x="0" y="16"/>
                  </a:lnTo>
                  <a:lnTo>
                    <a:pt x="3" y="20"/>
                  </a:lnTo>
                  <a:lnTo>
                    <a:pt x="7" y="21"/>
                  </a:lnTo>
                  <a:lnTo>
                    <a:pt x="11" y="22"/>
                  </a:lnTo>
                  <a:lnTo>
                    <a:pt x="16" y="21"/>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6" name="Freeform 69"/>
            <p:cNvSpPr>
              <a:spLocks/>
            </p:cNvSpPr>
            <p:nvPr/>
          </p:nvSpPr>
          <p:spPr bwMode="auto">
            <a:xfrm>
              <a:off x="4292" y="2248"/>
              <a:ext cx="185" cy="436"/>
            </a:xfrm>
            <a:custGeom>
              <a:avLst/>
              <a:gdLst>
                <a:gd name="T0" fmla="*/ 52 w 185"/>
                <a:gd name="T1" fmla="*/ 334 h 436"/>
                <a:gd name="T2" fmla="*/ 39 w 185"/>
                <a:gd name="T3" fmla="*/ 316 h 436"/>
                <a:gd name="T4" fmla="*/ 25 w 185"/>
                <a:gd name="T5" fmla="*/ 295 h 436"/>
                <a:gd name="T6" fmla="*/ 14 w 185"/>
                <a:gd name="T7" fmla="*/ 280 h 436"/>
                <a:gd name="T8" fmla="*/ 5 w 185"/>
                <a:gd name="T9" fmla="*/ 270 h 436"/>
                <a:gd name="T10" fmla="*/ 0 w 185"/>
                <a:gd name="T11" fmla="*/ 260 h 436"/>
                <a:gd name="T12" fmla="*/ 0 w 185"/>
                <a:gd name="T13" fmla="*/ 239 h 436"/>
                <a:gd name="T14" fmla="*/ 0 w 185"/>
                <a:gd name="T15" fmla="*/ 191 h 436"/>
                <a:gd name="T16" fmla="*/ 1 w 185"/>
                <a:gd name="T17" fmla="*/ 147 h 436"/>
                <a:gd name="T18" fmla="*/ 11 w 185"/>
                <a:gd name="T19" fmla="*/ 64 h 436"/>
                <a:gd name="T20" fmla="*/ 16 w 185"/>
                <a:gd name="T21" fmla="*/ 23 h 436"/>
                <a:gd name="T22" fmla="*/ 39 w 185"/>
                <a:gd name="T23" fmla="*/ 1 h 436"/>
                <a:gd name="T24" fmla="*/ 69 w 185"/>
                <a:gd name="T25" fmla="*/ 3 h 436"/>
                <a:gd name="T26" fmla="*/ 91 w 185"/>
                <a:gd name="T27" fmla="*/ 27 h 436"/>
                <a:gd name="T28" fmla="*/ 92 w 185"/>
                <a:gd name="T29" fmla="*/ 66 h 436"/>
                <a:gd name="T30" fmla="*/ 83 w 185"/>
                <a:gd name="T31" fmla="*/ 107 h 436"/>
                <a:gd name="T32" fmla="*/ 75 w 185"/>
                <a:gd name="T33" fmla="*/ 163 h 436"/>
                <a:gd name="T34" fmla="*/ 65 w 185"/>
                <a:gd name="T35" fmla="*/ 221 h 436"/>
                <a:gd name="T36" fmla="*/ 61 w 185"/>
                <a:gd name="T37" fmla="*/ 241 h 436"/>
                <a:gd name="T38" fmla="*/ 64 w 185"/>
                <a:gd name="T39" fmla="*/ 250 h 436"/>
                <a:gd name="T40" fmla="*/ 71 w 185"/>
                <a:gd name="T41" fmla="*/ 258 h 436"/>
                <a:gd name="T42" fmla="*/ 91 w 185"/>
                <a:gd name="T43" fmla="*/ 282 h 436"/>
                <a:gd name="T44" fmla="*/ 109 w 185"/>
                <a:gd name="T45" fmla="*/ 312 h 436"/>
                <a:gd name="T46" fmla="*/ 123 w 185"/>
                <a:gd name="T47" fmla="*/ 337 h 436"/>
                <a:gd name="T48" fmla="*/ 141 w 185"/>
                <a:gd name="T49" fmla="*/ 360 h 436"/>
                <a:gd name="T50" fmla="*/ 157 w 185"/>
                <a:gd name="T51" fmla="*/ 383 h 436"/>
                <a:gd name="T52" fmla="*/ 170 w 185"/>
                <a:gd name="T53" fmla="*/ 399 h 436"/>
                <a:gd name="T54" fmla="*/ 180 w 185"/>
                <a:gd name="T55" fmla="*/ 412 h 436"/>
                <a:gd name="T56" fmla="*/ 185 w 185"/>
                <a:gd name="T57" fmla="*/ 418 h 436"/>
                <a:gd name="T58" fmla="*/ 185 w 185"/>
                <a:gd name="T59" fmla="*/ 422 h 436"/>
                <a:gd name="T60" fmla="*/ 184 w 185"/>
                <a:gd name="T61" fmla="*/ 430 h 436"/>
                <a:gd name="T62" fmla="*/ 179 w 185"/>
                <a:gd name="T63" fmla="*/ 435 h 436"/>
                <a:gd name="T64" fmla="*/ 174 w 185"/>
                <a:gd name="T65" fmla="*/ 436 h 436"/>
                <a:gd name="T66" fmla="*/ 170 w 185"/>
                <a:gd name="T67" fmla="*/ 434 h 436"/>
                <a:gd name="T68" fmla="*/ 163 w 185"/>
                <a:gd name="T69" fmla="*/ 430 h 436"/>
                <a:gd name="T70" fmla="*/ 143 w 185"/>
                <a:gd name="T71" fmla="*/ 416 h 436"/>
                <a:gd name="T72" fmla="*/ 112 w 185"/>
                <a:gd name="T73" fmla="*/ 392 h 436"/>
                <a:gd name="T74" fmla="*/ 75 w 185"/>
                <a:gd name="T75" fmla="*/ 360 h 4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5"/>
                <a:gd name="T115" fmla="*/ 0 h 436"/>
                <a:gd name="T116" fmla="*/ 185 w 185"/>
                <a:gd name="T117" fmla="*/ 436 h 4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5" h="436">
                  <a:moveTo>
                    <a:pt x="57" y="340"/>
                  </a:moveTo>
                  <a:lnTo>
                    <a:pt x="52" y="334"/>
                  </a:lnTo>
                  <a:lnTo>
                    <a:pt x="46" y="325"/>
                  </a:lnTo>
                  <a:lnTo>
                    <a:pt x="39" y="316"/>
                  </a:lnTo>
                  <a:lnTo>
                    <a:pt x="33" y="305"/>
                  </a:lnTo>
                  <a:lnTo>
                    <a:pt x="25" y="295"/>
                  </a:lnTo>
                  <a:lnTo>
                    <a:pt x="18" y="286"/>
                  </a:lnTo>
                  <a:lnTo>
                    <a:pt x="14" y="280"/>
                  </a:lnTo>
                  <a:lnTo>
                    <a:pt x="11" y="276"/>
                  </a:lnTo>
                  <a:lnTo>
                    <a:pt x="5" y="270"/>
                  </a:lnTo>
                  <a:lnTo>
                    <a:pt x="1" y="265"/>
                  </a:lnTo>
                  <a:lnTo>
                    <a:pt x="0" y="260"/>
                  </a:lnTo>
                  <a:lnTo>
                    <a:pt x="0" y="254"/>
                  </a:lnTo>
                  <a:lnTo>
                    <a:pt x="0" y="239"/>
                  </a:lnTo>
                  <a:lnTo>
                    <a:pt x="0" y="216"/>
                  </a:lnTo>
                  <a:lnTo>
                    <a:pt x="0" y="191"/>
                  </a:lnTo>
                  <a:lnTo>
                    <a:pt x="0" y="173"/>
                  </a:lnTo>
                  <a:lnTo>
                    <a:pt x="1" y="147"/>
                  </a:lnTo>
                  <a:lnTo>
                    <a:pt x="7" y="106"/>
                  </a:lnTo>
                  <a:lnTo>
                    <a:pt x="11" y="64"/>
                  </a:lnTo>
                  <a:lnTo>
                    <a:pt x="12" y="42"/>
                  </a:lnTo>
                  <a:lnTo>
                    <a:pt x="16" y="23"/>
                  </a:lnTo>
                  <a:lnTo>
                    <a:pt x="26" y="9"/>
                  </a:lnTo>
                  <a:lnTo>
                    <a:pt x="39" y="1"/>
                  </a:lnTo>
                  <a:lnTo>
                    <a:pt x="55" y="0"/>
                  </a:lnTo>
                  <a:lnTo>
                    <a:pt x="69" y="3"/>
                  </a:lnTo>
                  <a:lnTo>
                    <a:pt x="82" y="13"/>
                  </a:lnTo>
                  <a:lnTo>
                    <a:pt x="91" y="27"/>
                  </a:lnTo>
                  <a:lnTo>
                    <a:pt x="93" y="46"/>
                  </a:lnTo>
                  <a:lnTo>
                    <a:pt x="92" y="66"/>
                  </a:lnTo>
                  <a:lnTo>
                    <a:pt x="87" y="85"/>
                  </a:lnTo>
                  <a:lnTo>
                    <a:pt x="83" y="107"/>
                  </a:lnTo>
                  <a:lnTo>
                    <a:pt x="79" y="132"/>
                  </a:lnTo>
                  <a:lnTo>
                    <a:pt x="75" y="163"/>
                  </a:lnTo>
                  <a:lnTo>
                    <a:pt x="70" y="195"/>
                  </a:lnTo>
                  <a:lnTo>
                    <a:pt x="65" y="221"/>
                  </a:lnTo>
                  <a:lnTo>
                    <a:pt x="62" y="235"/>
                  </a:lnTo>
                  <a:lnTo>
                    <a:pt x="61" y="241"/>
                  </a:lnTo>
                  <a:lnTo>
                    <a:pt x="62" y="246"/>
                  </a:lnTo>
                  <a:lnTo>
                    <a:pt x="64" y="250"/>
                  </a:lnTo>
                  <a:lnTo>
                    <a:pt x="66" y="252"/>
                  </a:lnTo>
                  <a:lnTo>
                    <a:pt x="71" y="258"/>
                  </a:lnTo>
                  <a:lnTo>
                    <a:pt x="81" y="268"/>
                  </a:lnTo>
                  <a:lnTo>
                    <a:pt x="91" y="282"/>
                  </a:lnTo>
                  <a:lnTo>
                    <a:pt x="103" y="302"/>
                  </a:lnTo>
                  <a:lnTo>
                    <a:pt x="109" y="312"/>
                  </a:lnTo>
                  <a:lnTo>
                    <a:pt x="115" y="324"/>
                  </a:lnTo>
                  <a:lnTo>
                    <a:pt x="123" y="337"/>
                  </a:lnTo>
                  <a:lnTo>
                    <a:pt x="132" y="348"/>
                  </a:lnTo>
                  <a:lnTo>
                    <a:pt x="141" y="360"/>
                  </a:lnTo>
                  <a:lnTo>
                    <a:pt x="149" y="372"/>
                  </a:lnTo>
                  <a:lnTo>
                    <a:pt x="157" y="383"/>
                  </a:lnTo>
                  <a:lnTo>
                    <a:pt x="165" y="392"/>
                  </a:lnTo>
                  <a:lnTo>
                    <a:pt x="170" y="399"/>
                  </a:lnTo>
                  <a:lnTo>
                    <a:pt x="175" y="405"/>
                  </a:lnTo>
                  <a:lnTo>
                    <a:pt x="180" y="412"/>
                  </a:lnTo>
                  <a:lnTo>
                    <a:pt x="184" y="416"/>
                  </a:lnTo>
                  <a:lnTo>
                    <a:pt x="185" y="418"/>
                  </a:lnTo>
                  <a:lnTo>
                    <a:pt x="185" y="420"/>
                  </a:lnTo>
                  <a:lnTo>
                    <a:pt x="185" y="422"/>
                  </a:lnTo>
                  <a:lnTo>
                    <a:pt x="185" y="425"/>
                  </a:lnTo>
                  <a:lnTo>
                    <a:pt x="184" y="430"/>
                  </a:lnTo>
                  <a:lnTo>
                    <a:pt x="183" y="433"/>
                  </a:lnTo>
                  <a:lnTo>
                    <a:pt x="179" y="435"/>
                  </a:lnTo>
                  <a:lnTo>
                    <a:pt x="175" y="436"/>
                  </a:lnTo>
                  <a:lnTo>
                    <a:pt x="174" y="436"/>
                  </a:lnTo>
                  <a:lnTo>
                    <a:pt x="171" y="435"/>
                  </a:lnTo>
                  <a:lnTo>
                    <a:pt x="170" y="434"/>
                  </a:lnTo>
                  <a:lnTo>
                    <a:pt x="167" y="433"/>
                  </a:lnTo>
                  <a:lnTo>
                    <a:pt x="163" y="430"/>
                  </a:lnTo>
                  <a:lnTo>
                    <a:pt x="156" y="425"/>
                  </a:lnTo>
                  <a:lnTo>
                    <a:pt x="143" y="416"/>
                  </a:lnTo>
                  <a:lnTo>
                    <a:pt x="128" y="405"/>
                  </a:lnTo>
                  <a:lnTo>
                    <a:pt x="112" y="392"/>
                  </a:lnTo>
                  <a:lnTo>
                    <a:pt x="93" y="377"/>
                  </a:lnTo>
                  <a:lnTo>
                    <a:pt x="75" y="360"/>
                  </a:lnTo>
                  <a:lnTo>
                    <a:pt x="57" y="340"/>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7" name="Freeform 70"/>
            <p:cNvSpPr>
              <a:spLocks/>
            </p:cNvSpPr>
            <p:nvPr/>
          </p:nvSpPr>
          <p:spPr bwMode="auto">
            <a:xfrm>
              <a:off x="4455" y="2661"/>
              <a:ext cx="22" cy="22"/>
            </a:xfrm>
            <a:custGeom>
              <a:avLst/>
              <a:gdLst>
                <a:gd name="T0" fmla="*/ 11 w 22"/>
                <a:gd name="T1" fmla="*/ 22 h 22"/>
                <a:gd name="T2" fmla="*/ 16 w 22"/>
                <a:gd name="T3" fmla="*/ 21 h 22"/>
                <a:gd name="T4" fmla="*/ 19 w 22"/>
                <a:gd name="T5" fmla="*/ 18 h 22"/>
                <a:gd name="T6" fmla="*/ 21 w 22"/>
                <a:gd name="T7" fmla="*/ 16 h 22"/>
                <a:gd name="T8" fmla="*/ 22 w 22"/>
                <a:gd name="T9" fmla="*/ 12 h 22"/>
                <a:gd name="T10" fmla="*/ 21 w 22"/>
                <a:gd name="T11" fmla="*/ 7 h 22"/>
                <a:gd name="T12" fmla="*/ 20 w 22"/>
                <a:gd name="T13" fmla="*/ 4 h 22"/>
                <a:gd name="T14" fmla="*/ 16 w 22"/>
                <a:gd name="T15" fmla="*/ 1 h 22"/>
                <a:gd name="T16" fmla="*/ 12 w 22"/>
                <a:gd name="T17" fmla="*/ 0 h 22"/>
                <a:gd name="T18" fmla="*/ 7 w 22"/>
                <a:gd name="T19" fmla="*/ 1 h 22"/>
                <a:gd name="T20" fmla="*/ 4 w 22"/>
                <a:gd name="T21" fmla="*/ 3 h 22"/>
                <a:gd name="T22" fmla="*/ 2 w 22"/>
                <a:gd name="T23" fmla="*/ 7 h 22"/>
                <a:gd name="T24" fmla="*/ 0 w 22"/>
                <a:gd name="T25" fmla="*/ 10 h 22"/>
                <a:gd name="T26" fmla="*/ 2 w 22"/>
                <a:gd name="T27" fmla="*/ 16 h 22"/>
                <a:gd name="T28" fmla="*/ 4 w 22"/>
                <a:gd name="T29" fmla="*/ 18 h 22"/>
                <a:gd name="T30" fmla="*/ 7 w 22"/>
                <a:gd name="T31" fmla="*/ 21 h 22"/>
                <a:gd name="T32" fmla="*/ 11 w 22"/>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22"/>
                <a:gd name="T53" fmla="*/ 22 w 22"/>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22">
                  <a:moveTo>
                    <a:pt x="11" y="22"/>
                  </a:moveTo>
                  <a:lnTo>
                    <a:pt x="16" y="21"/>
                  </a:lnTo>
                  <a:lnTo>
                    <a:pt x="19" y="18"/>
                  </a:lnTo>
                  <a:lnTo>
                    <a:pt x="21" y="16"/>
                  </a:lnTo>
                  <a:lnTo>
                    <a:pt x="22" y="12"/>
                  </a:lnTo>
                  <a:lnTo>
                    <a:pt x="21" y="7"/>
                  </a:lnTo>
                  <a:lnTo>
                    <a:pt x="20" y="4"/>
                  </a:lnTo>
                  <a:lnTo>
                    <a:pt x="16" y="1"/>
                  </a:lnTo>
                  <a:lnTo>
                    <a:pt x="12" y="0"/>
                  </a:lnTo>
                  <a:lnTo>
                    <a:pt x="7" y="1"/>
                  </a:lnTo>
                  <a:lnTo>
                    <a:pt x="4" y="3"/>
                  </a:lnTo>
                  <a:lnTo>
                    <a:pt x="2" y="7"/>
                  </a:lnTo>
                  <a:lnTo>
                    <a:pt x="0" y="10"/>
                  </a:lnTo>
                  <a:lnTo>
                    <a:pt x="2" y="16"/>
                  </a:lnTo>
                  <a:lnTo>
                    <a:pt x="4" y="18"/>
                  </a:lnTo>
                  <a:lnTo>
                    <a:pt x="7" y="21"/>
                  </a:lnTo>
                  <a:lnTo>
                    <a:pt x="11"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8" name="Freeform 71"/>
            <p:cNvSpPr>
              <a:spLocks/>
            </p:cNvSpPr>
            <p:nvPr/>
          </p:nvSpPr>
          <p:spPr bwMode="auto">
            <a:xfrm>
              <a:off x="4328" y="2285"/>
              <a:ext cx="21" cy="22"/>
            </a:xfrm>
            <a:custGeom>
              <a:avLst/>
              <a:gdLst>
                <a:gd name="T0" fmla="*/ 11 w 21"/>
                <a:gd name="T1" fmla="*/ 22 h 22"/>
                <a:gd name="T2" fmla="*/ 15 w 21"/>
                <a:gd name="T3" fmla="*/ 21 h 22"/>
                <a:gd name="T4" fmla="*/ 19 w 21"/>
                <a:gd name="T5" fmla="*/ 18 h 22"/>
                <a:gd name="T6" fmla="*/ 20 w 21"/>
                <a:gd name="T7" fmla="*/ 16 h 22"/>
                <a:gd name="T8" fmla="*/ 21 w 21"/>
                <a:gd name="T9" fmla="*/ 12 h 22"/>
                <a:gd name="T10" fmla="*/ 21 w 21"/>
                <a:gd name="T11" fmla="*/ 7 h 22"/>
                <a:gd name="T12" fmla="*/ 19 w 21"/>
                <a:gd name="T13" fmla="*/ 4 h 22"/>
                <a:gd name="T14" fmla="*/ 16 w 21"/>
                <a:gd name="T15" fmla="*/ 1 h 22"/>
                <a:gd name="T16" fmla="*/ 11 w 21"/>
                <a:gd name="T17" fmla="*/ 0 h 22"/>
                <a:gd name="T18" fmla="*/ 7 w 21"/>
                <a:gd name="T19" fmla="*/ 1 h 22"/>
                <a:gd name="T20" fmla="*/ 4 w 21"/>
                <a:gd name="T21" fmla="*/ 3 h 22"/>
                <a:gd name="T22" fmla="*/ 2 w 21"/>
                <a:gd name="T23" fmla="*/ 7 h 22"/>
                <a:gd name="T24" fmla="*/ 0 w 21"/>
                <a:gd name="T25" fmla="*/ 11 h 22"/>
                <a:gd name="T26" fmla="*/ 2 w 21"/>
                <a:gd name="T27" fmla="*/ 16 h 22"/>
                <a:gd name="T28" fmla="*/ 3 w 21"/>
                <a:gd name="T29" fmla="*/ 18 h 22"/>
                <a:gd name="T30" fmla="*/ 7 w 21"/>
                <a:gd name="T31" fmla="*/ 21 h 22"/>
                <a:gd name="T32" fmla="*/ 11 w 21"/>
                <a:gd name="T33" fmla="*/ 22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2"/>
                <a:gd name="T53" fmla="*/ 21 w 21"/>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2">
                  <a:moveTo>
                    <a:pt x="11" y="22"/>
                  </a:moveTo>
                  <a:lnTo>
                    <a:pt x="15" y="21"/>
                  </a:lnTo>
                  <a:lnTo>
                    <a:pt x="19" y="18"/>
                  </a:lnTo>
                  <a:lnTo>
                    <a:pt x="20" y="16"/>
                  </a:lnTo>
                  <a:lnTo>
                    <a:pt x="21" y="12"/>
                  </a:lnTo>
                  <a:lnTo>
                    <a:pt x="21" y="7"/>
                  </a:lnTo>
                  <a:lnTo>
                    <a:pt x="19" y="4"/>
                  </a:lnTo>
                  <a:lnTo>
                    <a:pt x="16" y="1"/>
                  </a:lnTo>
                  <a:lnTo>
                    <a:pt x="11" y="0"/>
                  </a:lnTo>
                  <a:lnTo>
                    <a:pt x="7" y="1"/>
                  </a:lnTo>
                  <a:lnTo>
                    <a:pt x="4" y="3"/>
                  </a:lnTo>
                  <a:lnTo>
                    <a:pt x="2" y="7"/>
                  </a:lnTo>
                  <a:lnTo>
                    <a:pt x="0" y="11"/>
                  </a:lnTo>
                  <a:lnTo>
                    <a:pt x="2" y="16"/>
                  </a:lnTo>
                  <a:lnTo>
                    <a:pt x="3" y="18"/>
                  </a:lnTo>
                  <a:lnTo>
                    <a:pt x="7" y="21"/>
                  </a:lnTo>
                  <a:lnTo>
                    <a:pt x="11" y="22"/>
                  </a:lnTo>
                  <a:close/>
                </a:path>
              </a:pathLst>
            </a:custGeom>
            <a:solidFill>
              <a:srgbClr val="CC99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39" name="Freeform 72"/>
            <p:cNvSpPr>
              <a:spLocks/>
            </p:cNvSpPr>
            <p:nvPr/>
          </p:nvSpPr>
          <p:spPr bwMode="auto">
            <a:xfrm>
              <a:off x="4287" y="2245"/>
              <a:ext cx="104" cy="209"/>
            </a:xfrm>
            <a:custGeom>
              <a:avLst/>
              <a:gdLst>
                <a:gd name="T0" fmla="*/ 58 w 104"/>
                <a:gd name="T1" fmla="*/ 0 h 209"/>
                <a:gd name="T2" fmla="*/ 66 w 104"/>
                <a:gd name="T3" fmla="*/ 1 h 209"/>
                <a:gd name="T4" fmla="*/ 74 w 104"/>
                <a:gd name="T5" fmla="*/ 4 h 209"/>
                <a:gd name="T6" fmla="*/ 83 w 104"/>
                <a:gd name="T7" fmla="*/ 6 h 209"/>
                <a:gd name="T8" fmla="*/ 91 w 104"/>
                <a:gd name="T9" fmla="*/ 13 h 209"/>
                <a:gd name="T10" fmla="*/ 97 w 104"/>
                <a:gd name="T11" fmla="*/ 21 h 209"/>
                <a:gd name="T12" fmla="*/ 102 w 104"/>
                <a:gd name="T13" fmla="*/ 31 h 209"/>
                <a:gd name="T14" fmla="*/ 104 w 104"/>
                <a:gd name="T15" fmla="*/ 47 h 209"/>
                <a:gd name="T16" fmla="*/ 102 w 104"/>
                <a:gd name="T17" fmla="*/ 65 h 209"/>
                <a:gd name="T18" fmla="*/ 95 w 104"/>
                <a:gd name="T19" fmla="*/ 108 h 209"/>
                <a:gd name="T20" fmla="*/ 89 w 104"/>
                <a:gd name="T21" fmla="*/ 146 h 209"/>
                <a:gd name="T22" fmla="*/ 86 w 104"/>
                <a:gd name="T23" fmla="*/ 180 h 209"/>
                <a:gd name="T24" fmla="*/ 84 w 104"/>
                <a:gd name="T25" fmla="*/ 202 h 209"/>
                <a:gd name="T26" fmla="*/ 75 w 104"/>
                <a:gd name="T27" fmla="*/ 205 h 209"/>
                <a:gd name="T28" fmla="*/ 63 w 104"/>
                <a:gd name="T29" fmla="*/ 206 h 209"/>
                <a:gd name="T30" fmla="*/ 52 w 104"/>
                <a:gd name="T31" fmla="*/ 207 h 209"/>
                <a:gd name="T32" fmla="*/ 40 w 104"/>
                <a:gd name="T33" fmla="*/ 209 h 209"/>
                <a:gd name="T34" fmla="*/ 27 w 104"/>
                <a:gd name="T35" fmla="*/ 207 h 209"/>
                <a:gd name="T36" fmla="*/ 17 w 104"/>
                <a:gd name="T37" fmla="*/ 207 h 209"/>
                <a:gd name="T38" fmla="*/ 8 w 104"/>
                <a:gd name="T39" fmla="*/ 206 h 209"/>
                <a:gd name="T40" fmla="*/ 0 w 104"/>
                <a:gd name="T41" fmla="*/ 203 h 209"/>
                <a:gd name="T42" fmla="*/ 3 w 104"/>
                <a:gd name="T43" fmla="*/ 154 h 209"/>
                <a:gd name="T44" fmla="*/ 5 w 104"/>
                <a:gd name="T45" fmla="*/ 104 h 209"/>
                <a:gd name="T46" fmla="*/ 8 w 104"/>
                <a:gd name="T47" fmla="*/ 62 h 209"/>
                <a:gd name="T48" fmla="*/ 12 w 104"/>
                <a:gd name="T49" fmla="*/ 38 h 209"/>
                <a:gd name="T50" fmla="*/ 13 w 104"/>
                <a:gd name="T51" fmla="*/ 31 h 209"/>
                <a:gd name="T52" fmla="*/ 16 w 104"/>
                <a:gd name="T53" fmla="*/ 23 h 209"/>
                <a:gd name="T54" fmla="*/ 18 w 104"/>
                <a:gd name="T55" fmla="*/ 17 h 209"/>
                <a:gd name="T56" fmla="*/ 22 w 104"/>
                <a:gd name="T57" fmla="*/ 10 h 209"/>
                <a:gd name="T58" fmla="*/ 27 w 104"/>
                <a:gd name="T59" fmla="*/ 5 h 209"/>
                <a:gd name="T60" fmla="*/ 35 w 104"/>
                <a:gd name="T61" fmla="*/ 1 h 209"/>
                <a:gd name="T62" fmla="*/ 45 w 104"/>
                <a:gd name="T63" fmla="*/ 0 h 209"/>
                <a:gd name="T64" fmla="*/ 58 w 104"/>
                <a:gd name="T65" fmla="*/ 0 h 2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209"/>
                <a:gd name="T101" fmla="*/ 104 w 104"/>
                <a:gd name="T102" fmla="*/ 209 h 2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209">
                  <a:moveTo>
                    <a:pt x="58" y="0"/>
                  </a:moveTo>
                  <a:lnTo>
                    <a:pt x="66" y="1"/>
                  </a:lnTo>
                  <a:lnTo>
                    <a:pt x="74" y="4"/>
                  </a:lnTo>
                  <a:lnTo>
                    <a:pt x="83" y="6"/>
                  </a:lnTo>
                  <a:lnTo>
                    <a:pt x="91" y="13"/>
                  </a:lnTo>
                  <a:lnTo>
                    <a:pt x="97" y="21"/>
                  </a:lnTo>
                  <a:lnTo>
                    <a:pt x="102" y="31"/>
                  </a:lnTo>
                  <a:lnTo>
                    <a:pt x="104" y="47"/>
                  </a:lnTo>
                  <a:lnTo>
                    <a:pt x="102" y="65"/>
                  </a:lnTo>
                  <a:lnTo>
                    <a:pt x="95" y="108"/>
                  </a:lnTo>
                  <a:lnTo>
                    <a:pt x="89" y="146"/>
                  </a:lnTo>
                  <a:lnTo>
                    <a:pt x="86" y="180"/>
                  </a:lnTo>
                  <a:lnTo>
                    <a:pt x="84" y="202"/>
                  </a:lnTo>
                  <a:lnTo>
                    <a:pt x="75" y="205"/>
                  </a:lnTo>
                  <a:lnTo>
                    <a:pt x="63" y="206"/>
                  </a:lnTo>
                  <a:lnTo>
                    <a:pt x="52" y="207"/>
                  </a:lnTo>
                  <a:lnTo>
                    <a:pt x="40" y="209"/>
                  </a:lnTo>
                  <a:lnTo>
                    <a:pt x="27" y="207"/>
                  </a:lnTo>
                  <a:lnTo>
                    <a:pt x="17" y="207"/>
                  </a:lnTo>
                  <a:lnTo>
                    <a:pt x="8" y="206"/>
                  </a:lnTo>
                  <a:lnTo>
                    <a:pt x="0" y="203"/>
                  </a:lnTo>
                  <a:lnTo>
                    <a:pt x="3" y="154"/>
                  </a:lnTo>
                  <a:lnTo>
                    <a:pt x="5" y="104"/>
                  </a:lnTo>
                  <a:lnTo>
                    <a:pt x="8" y="62"/>
                  </a:lnTo>
                  <a:lnTo>
                    <a:pt x="12" y="38"/>
                  </a:lnTo>
                  <a:lnTo>
                    <a:pt x="13" y="31"/>
                  </a:lnTo>
                  <a:lnTo>
                    <a:pt x="16" y="23"/>
                  </a:lnTo>
                  <a:lnTo>
                    <a:pt x="18" y="17"/>
                  </a:lnTo>
                  <a:lnTo>
                    <a:pt x="22" y="10"/>
                  </a:lnTo>
                  <a:lnTo>
                    <a:pt x="27" y="5"/>
                  </a:lnTo>
                  <a:lnTo>
                    <a:pt x="35" y="1"/>
                  </a:lnTo>
                  <a:lnTo>
                    <a:pt x="45" y="0"/>
                  </a:lnTo>
                  <a:lnTo>
                    <a:pt x="58" y="0"/>
                  </a:lnTo>
                  <a:close/>
                </a:path>
              </a:pathLst>
            </a:custGeom>
            <a:solidFill>
              <a:srgbClr val="3893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sp>
          <p:nvSpPr>
            <p:cNvPr id="19540" name="Freeform 73"/>
            <p:cNvSpPr>
              <a:spLocks/>
            </p:cNvSpPr>
            <p:nvPr/>
          </p:nvSpPr>
          <p:spPr bwMode="auto">
            <a:xfrm>
              <a:off x="4312" y="2316"/>
              <a:ext cx="55" cy="56"/>
            </a:xfrm>
            <a:custGeom>
              <a:avLst/>
              <a:gdLst>
                <a:gd name="T0" fmla="*/ 24 w 55"/>
                <a:gd name="T1" fmla="*/ 48 h 56"/>
                <a:gd name="T2" fmla="*/ 19 w 55"/>
                <a:gd name="T3" fmla="*/ 47 h 56"/>
                <a:gd name="T4" fmla="*/ 15 w 55"/>
                <a:gd name="T5" fmla="*/ 44 h 56"/>
                <a:gd name="T6" fmla="*/ 13 w 55"/>
                <a:gd name="T7" fmla="*/ 42 h 56"/>
                <a:gd name="T8" fmla="*/ 10 w 55"/>
                <a:gd name="T9" fmla="*/ 38 h 56"/>
                <a:gd name="T10" fmla="*/ 14 w 55"/>
                <a:gd name="T11" fmla="*/ 30 h 56"/>
                <a:gd name="T12" fmla="*/ 31 w 55"/>
                <a:gd name="T13" fmla="*/ 31 h 56"/>
                <a:gd name="T14" fmla="*/ 40 w 55"/>
                <a:gd name="T15" fmla="*/ 21 h 56"/>
                <a:gd name="T16" fmla="*/ 46 w 55"/>
                <a:gd name="T17" fmla="*/ 20 h 56"/>
                <a:gd name="T18" fmla="*/ 48 w 55"/>
                <a:gd name="T19" fmla="*/ 22 h 56"/>
                <a:gd name="T20" fmla="*/ 48 w 55"/>
                <a:gd name="T21" fmla="*/ 25 h 56"/>
                <a:gd name="T22" fmla="*/ 48 w 55"/>
                <a:gd name="T23" fmla="*/ 28 h 56"/>
                <a:gd name="T24" fmla="*/ 48 w 55"/>
                <a:gd name="T25" fmla="*/ 30 h 56"/>
                <a:gd name="T26" fmla="*/ 45 w 55"/>
                <a:gd name="T27" fmla="*/ 38 h 56"/>
                <a:gd name="T28" fmla="*/ 40 w 55"/>
                <a:gd name="T29" fmla="*/ 44 h 56"/>
                <a:gd name="T30" fmla="*/ 32 w 55"/>
                <a:gd name="T31" fmla="*/ 47 h 56"/>
                <a:gd name="T32" fmla="*/ 24 w 55"/>
                <a:gd name="T33" fmla="*/ 48 h 56"/>
                <a:gd name="T34" fmla="*/ 24 w 55"/>
                <a:gd name="T35" fmla="*/ 56 h 56"/>
                <a:gd name="T36" fmla="*/ 35 w 55"/>
                <a:gd name="T37" fmla="*/ 55 h 56"/>
                <a:gd name="T38" fmla="*/ 44 w 55"/>
                <a:gd name="T39" fmla="*/ 50 h 56"/>
                <a:gd name="T40" fmla="*/ 51 w 55"/>
                <a:gd name="T41" fmla="*/ 42 h 56"/>
                <a:gd name="T42" fmla="*/ 55 w 55"/>
                <a:gd name="T43" fmla="*/ 31 h 56"/>
                <a:gd name="T44" fmla="*/ 54 w 55"/>
                <a:gd name="T45" fmla="*/ 20 h 56"/>
                <a:gd name="T46" fmla="*/ 49 w 55"/>
                <a:gd name="T47" fmla="*/ 11 h 56"/>
                <a:gd name="T48" fmla="*/ 41 w 55"/>
                <a:gd name="T49" fmla="*/ 4 h 56"/>
                <a:gd name="T50" fmla="*/ 31 w 55"/>
                <a:gd name="T51" fmla="*/ 0 h 56"/>
                <a:gd name="T52" fmla="*/ 19 w 55"/>
                <a:gd name="T53" fmla="*/ 0 h 56"/>
                <a:gd name="T54" fmla="*/ 10 w 55"/>
                <a:gd name="T55" fmla="*/ 5 h 56"/>
                <a:gd name="T56" fmla="*/ 4 w 55"/>
                <a:gd name="T57" fmla="*/ 13 h 56"/>
                <a:gd name="T58" fmla="*/ 0 w 55"/>
                <a:gd name="T59" fmla="*/ 24 h 56"/>
                <a:gd name="T60" fmla="*/ 7 w 55"/>
                <a:gd name="T61" fmla="*/ 25 h 56"/>
                <a:gd name="T62" fmla="*/ 10 w 55"/>
                <a:gd name="T63" fmla="*/ 17 h 56"/>
                <a:gd name="T64" fmla="*/ 15 w 55"/>
                <a:gd name="T65" fmla="*/ 12 h 56"/>
                <a:gd name="T66" fmla="*/ 22 w 55"/>
                <a:gd name="T67" fmla="*/ 8 h 56"/>
                <a:gd name="T68" fmla="*/ 29 w 55"/>
                <a:gd name="T69" fmla="*/ 8 h 56"/>
                <a:gd name="T70" fmla="*/ 33 w 55"/>
                <a:gd name="T71" fmla="*/ 8 h 56"/>
                <a:gd name="T72" fmla="*/ 36 w 55"/>
                <a:gd name="T73" fmla="*/ 9 h 56"/>
                <a:gd name="T74" fmla="*/ 38 w 55"/>
                <a:gd name="T75" fmla="*/ 11 h 56"/>
                <a:gd name="T76" fmla="*/ 41 w 55"/>
                <a:gd name="T77" fmla="*/ 12 h 56"/>
                <a:gd name="T78" fmla="*/ 31 w 55"/>
                <a:gd name="T79" fmla="*/ 13 h 56"/>
                <a:gd name="T80" fmla="*/ 28 w 55"/>
                <a:gd name="T81" fmla="*/ 25 h 56"/>
                <a:gd name="T82" fmla="*/ 11 w 55"/>
                <a:gd name="T83" fmla="*/ 26 h 56"/>
                <a:gd name="T84" fmla="*/ 7 w 55"/>
                <a:gd name="T85" fmla="*/ 34 h 56"/>
                <a:gd name="T86" fmla="*/ 7 w 55"/>
                <a:gd name="T87" fmla="*/ 31 h 56"/>
                <a:gd name="T88" fmla="*/ 7 w 55"/>
                <a:gd name="T89" fmla="*/ 30 h 56"/>
                <a:gd name="T90" fmla="*/ 7 w 55"/>
                <a:gd name="T91" fmla="*/ 28 h 56"/>
                <a:gd name="T92" fmla="*/ 7 w 55"/>
                <a:gd name="T93" fmla="*/ 25 h 56"/>
                <a:gd name="T94" fmla="*/ 0 w 55"/>
                <a:gd name="T95" fmla="*/ 24 h 56"/>
                <a:gd name="T96" fmla="*/ 1 w 55"/>
                <a:gd name="T97" fmla="*/ 35 h 56"/>
                <a:gd name="T98" fmla="*/ 6 w 55"/>
                <a:gd name="T99" fmla="*/ 44 h 56"/>
                <a:gd name="T100" fmla="*/ 14 w 55"/>
                <a:gd name="T101" fmla="*/ 52 h 56"/>
                <a:gd name="T102" fmla="*/ 24 w 55"/>
                <a:gd name="T103" fmla="*/ 56 h 56"/>
                <a:gd name="T104" fmla="*/ 24 w 55"/>
                <a:gd name="T105" fmla="*/ 48 h 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
                <a:gd name="T160" fmla="*/ 0 h 56"/>
                <a:gd name="T161" fmla="*/ 55 w 55"/>
                <a:gd name="T162" fmla="*/ 56 h 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 h="56">
                  <a:moveTo>
                    <a:pt x="24" y="48"/>
                  </a:moveTo>
                  <a:lnTo>
                    <a:pt x="19" y="47"/>
                  </a:lnTo>
                  <a:lnTo>
                    <a:pt x="15" y="44"/>
                  </a:lnTo>
                  <a:lnTo>
                    <a:pt x="13" y="42"/>
                  </a:lnTo>
                  <a:lnTo>
                    <a:pt x="10" y="38"/>
                  </a:lnTo>
                  <a:lnTo>
                    <a:pt x="14" y="30"/>
                  </a:lnTo>
                  <a:lnTo>
                    <a:pt x="31" y="31"/>
                  </a:lnTo>
                  <a:lnTo>
                    <a:pt x="40" y="21"/>
                  </a:lnTo>
                  <a:lnTo>
                    <a:pt x="46" y="20"/>
                  </a:lnTo>
                  <a:lnTo>
                    <a:pt x="48" y="22"/>
                  </a:lnTo>
                  <a:lnTo>
                    <a:pt x="48" y="25"/>
                  </a:lnTo>
                  <a:lnTo>
                    <a:pt x="48" y="28"/>
                  </a:lnTo>
                  <a:lnTo>
                    <a:pt x="48" y="30"/>
                  </a:lnTo>
                  <a:lnTo>
                    <a:pt x="45" y="38"/>
                  </a:lnTo>
                  <a:lnTo>
                    <a:pt x="40" y="44"/>
                  </a:lnTo>
                  <a:lnTo>
                    <a:pt x="32" y="47"/>
                  </a:lnTo>
                  <a:lnTo>
                    <a:pt x="24" y="48"/>
                  </a:lnTo>
                  <a:lnTo>
                    <a:pt x="24" y="56"/>
                  </a:lnTo>
                  <a:lnTo>
                    <a:pt x="35" y="55"/>
                  </a:lnTo>
                  <a:lnTo>
                    <a:pt x="44" y="50"/>
                  </a:lnTo>
                  <a:lnTo>
                    <a:pt x="51" y="42"/>
                  </a:lnTo>
                  <a:lnTo>
                    <a:pt x="55" y="31"/>
                  </a:lnTo>
                  <a:lnTo>
                    <a:pt x="54" y="20"/>
                  </a:lnTo>
                  <a:lnTo>
                    <a:pt x="49" y="11"/>
                  </a:lnTo>
                  <a:lnTo>
                    <a:pt x="41" y="4"/>
                  </a:lnTo>
                  <a:lnTo>
                    <a:pt x="31" y="0"/>
                  </a:lnTo>
                  <a:lnTo>
                    <a:pt x="19" y="0"/>
                  </a:lnTo>
                  <a:lnTo>
                    <a:pt x="10" y="5"/>
                  </a:lnTo>
                  <a:lnTo>
                    <a:pt x="4" y="13"/>
                  </a:lnTo>
                  <a:lnTo>
                    <a:pt x="0" y="24"/>
                  </a:lnTo>
                  <a:lnTo>
                    <a:pt x="7" y="25"/>
                  </a:lnTo>
                  <a:lnTo>
                    <a:pt x="10" y="17"/>
                  </a:lnTo>
                  <a:lnTo>
                    <a:pt x="15" y="12"/>
                  </a:lnTo>
                  <a:lnTo>
                    <a:pt x="22" y="8"/>
                  </a:lnTo>
                  <a:lnTo>
                    <a:pt x="29" y="8"/>
                  </a:lnTo>
                  <a:lnTo>
                    <a:pt x="33" y="8"/>
                  </a:lnTo>
                  <a:lnTo>
                    <a:pt x="36" y="9"/>
                  </a:lnTo>
                  <a:lnTo>
                    <a:pt x="38" y="11"/>
                  </a:lnTo>
                  <a:lnTo>
                    <a:pt x="41" y="12"/>
                  </a:lnTo>
                  <a:lnTo>
                    <a:pt x="31" y="13"/>
                  </a:lnTo>
                  <a:lnTo>
                    <a:pt x="28" y="25"/>
                  </a:lnTo>
                  <a:lnTo>
                    <a:pt x="11" y="26"/>
                  </a:lnTo>
                  <a:lnTo>
                    <a:pt x="7" y="34"/>
                  </a:lnTo>
                  <a:lnTo>
                    <a:pt x="7" y="31"/>
                  </a:lnTo>
                  <a:lnTo>
                    <a:pt x="7" y="30"/>
                  </a:lnTo>
                  <a:lnTo>
                    <a:pt x="7" y="28"/>
                  </a:lnTo>
                  <a:lnTo>
                    <a:pt x="7" y="25"/>
                  </a:lnTo>
                  <a:lnTo>
                    <a:pt x="0" y="24"/>
                  </a:lnTo>
                  <a:lnTo>
                    <a:pt x="1" y="35"/>
                  </a:lnTo>
                  <a:lnTo>
                    <a:pt x="6" y="44"/>
                  </a:lnTo>
                  <a:lnTo>
                    <a:pt x="14" y="52"/>
                  </a:lnTo>
                  <a:lnTo>
                    <a:pt x="24" y="56"/>
                  </a:lnTo>
                  <a:lnTo>
                    <a:pt x="24"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82"/>
            </a:p>
          </p:txBody>
        </p:sp>
      </p:grpSp>
      <p:grpSp>
        <p:nvGrpSpPr>
          <p:cNvPr id="4" name="Group 74"/>
          <p:cNvGrpSpPr>
            <a:grpSpLocks/>
          </p:cNvGrpSpPr>
          <p:nvPr/>
        </p:nvGrpSpPr>
        <p:grpSpPr bwMode="auto">
          <a:xfrm>
            <a:off x="6120981" y="5943957"/>
            <a:ext cx="1592263" cy="184057"/>
            <a:chOff x="3840" y="3456"/>
            <a:chExt cx="1104" cy="110"/>
          </a:xfrm>
        </p:grpSpPr>
        <p:grpSp>
          <p:nvGrpSpPr>
            <p:cNvPr id="19464" name="Group 75"/>
            <p:cNvGrpSpPr>
              <a:grpSpLocks/>
            </p:cNvGrpSpPr>
            <p:nvPr/>
          </p:nvGrpSpPr>
          <p:grpSpPr bwMode="auto">
            <a:xfrm>
              <a:off x="3840" y="3456"/>
              <a:ext cx="240" cy="81"/>
              <a:chOff x="4752" y="3648"/>
              <a:chExt cx="1152" cy="273"/>
            </a:xfrm>
          </p:grpSpPr>
          <p:sp>
            <p:nvSpPr>
              <p:cNvPr id="19473" name="Freeform 76"/>
              <p:cNvSpPr>
                <a:spLocks/>
              </p:cNvSpPr>
              <p:nvPr/>
            </p:nvSpPr>
            <p:spPr bwMode="auto">
              <a:xfrm>
                <a:off x="4752" y="3648"/>
                <a:ext cx="1152" cy="273"/>
              </a:xfrm>
              <a:custGeom>
                <a:avLst/>
                <a:gdLst>
                  <a:gd name="T0" fmla="*/ 54 w 1052"/>
                  <a:gd name="T1" fmla="*/ 154 h 452"/>
                  <a:gd name="T2" fmla="*/ 0 w 1052"/>
                  <a:gd name="T3" fmla="*/ 114 h 452"/>
                  <a:gd name="T4" fmla="*/ 18 w 1052"/>
                  <a:gd name="T5" fmla="*/ 74 h 452"/>
                  <a:gd name="T6" fmla="*/ 126 w 1052"/>
                  <a:gd name="T7" fmla="*/ 50 h 452"/>
                  <a:gd name="T8" fmla="*/ 224 w 1052"/>
                  <a:gd name="T9" fmla="*/ 20 h 452"/>
                  <a:gd name="T10" fmla="*/ 252 w 1052"/>
                  <a:gd name="T11" fmla="*/ 15 h 452"/>
                  <a:gd name="T12" fmla="*/ 423 w 1052"/>
                  <a:gd name="T13" fmla="*/ 15 h 452"/>
                  <a:gd name="T14" fmla="*/ 504 w 1052"/>
                  <a:gd name="T15" fmla="*/ 0 h 452"/>
                  <a:gd name="T16" fmla="*/ 666 w 1052"/>
                  <a:gd name="T17" fmla="*/ 20 h 452"/>
                  <a:gd name="T18" fmla="*/ 809 w 1052"/>
                  <a:gd name="T19" fmla="*/ 15 h 452"/>
                  <a:gd name="T20" fmla="*/ 899 w 1052"/>
                  <a:gd name="T21" fmla="*/ 35 h 452"/>
                  <a:gd name="T22" fmla="*/ 1026 w 1052"/>
                  <a:gd name="T23" fmla="*/ 45 h 452"/>
                  <a:gd name="T24" fmla="*/ 1125 w 1052"/>
                  <a:gd name="T25" fmla="*/ 94 h 452"/>
                  <a:gd name="T26" fmla="*/ 1142 w 1052"/>
                  <a:gd name="T27" fmla="*/ 124 h 452"/>
                  <a:gd name="T28" fmla="*/ 1152 w 1052"/>
                  <a:gd name="T29" fmla="*/ 139 h 452"/>
                  <a:gd name="T30" fmla="*/ 1142 w 1052"/>
                  <a:gd name="T31" fmla="*/ 194 h 452"/>
                  <a:gd name="T32" fmla="*/ 1133 w 1052"/>
                  <a:gd name="T33" fmla="*/ 208 h 452"/>
                  <a:gd name="T34" fmla="*/ 1080 w 1052"/>
                  <a:gd name="T35" fmla="*/ 219 h 452"/>
                  <a:gd name="T36" fmla="*/ 971 w 1052"/>
                  <a:gd name="T37" fmla="*/ 213 h 452"/>
                  <a:gd name="T38" fmla="*/ 899 w 1052"/>
                  <a:gd name="T39" fmla="*/ 253 h 452"/>
                  <a:gd name="T40" fmla="*/ 845 w 1052"/>
                  <a:gd name="T41" fmla="*/ 273 h 452"/>
                  <a:gd name="T42" fmla="*/ 738 w 1052"/>
                  <a:gd name="T43" fmla="*/ 263 h 452"/>
                  <a:gd name="T44" fmla="*/ 657 w 1052"/>
                  <a:gd name="T45" fmla="*/ 239 h 452"/>
                  <a:gd name="T46" fmla="*/ 621 w 1052"/>
                  <a:gd name="T47" fmla="*/ 213 h 452"/>
                  <a:gd name="T48" fmla="*/ 566 w 1052"/>
                  <a:gd name="T49" fmla="*/ 204 h 452"/>
                  <a:gd name="T50" fmla="*/ 476 w 1052"/>
                  <a:gd name="T51" fmla="*/ 243 h 452"/>
                  <a:gd name="T52" fmla="*/ 387 w 1052"/>
                  <a:gd name="T53" fmla="*/ 253 h 452"/>
                  <a:gd name="T54" fmla="*/ 314 w 1052"/>
                  <a:gd name="T55" fmla="*/ 248 h 452"/>
                  <a:gd name="T56" fmla="*/ 261 w 1052"/>
                  <a:gd name="T57" fmla="*/ 208 h 452"/>
                  <a:gd name="T58" fmla="*/ 188 w 1052"/>
                  <a:gd name="T59" fmla="*/ 184 h 452"/>
                  <a:gd name="T60" fmla="*/ 161 w 1052"/>
                  <a:gd name="T61" fmla="*/ 188 h 452"/>
                  <a:gd name="T62" fmla="*/ 54 w 1052"/>
                  <a:gd name="T63" fmla="*/ 154 h 4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2"/>
                  <a:gd name="T97" fmla="*/ 0 h 452"/>
                  <a:gd name="T98" fmla="*/ 1052 w 1052"/>
                  <a:gd name="T99" fmla="*/ 452 h 4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2" h="452">
                    <a:moveTo>
                      <a:pt x="49" y="255"/>
                    </a:moveTo>
                    <a:cubicBezTo>
                      <a:pt x="8" y="242"/>
                      <a:pt x="9" y="233"/>
                      <a:pt x="0" y="189"/>
                    </a:cubicBezTo>
                    <a:cubicBezTo>
                      <a:pt x="0" y="188"/>
                      <a:pt x="10" y="131"/>
                      <a:pt x="16" y="123"/>
                    </a:cubicBezTo>
                    <a:cubicBezTo>
                      <a:pt x="37" y="97"/>
                      <a:pt x="84" y="92"/>
                      <a:pt x="115" y="82"/>
                    </a:cubicBezTo>
                    <a:cubicBezTo>
                      <a:pt x="156" y="55"/>
                      <a:pt x="151" y="50"/>
                      <a:pt x="205" y="33"/>
                    </a:cubicBezTo>
                    <a:cubicBezTo>
                      <a:pt x="213" y="30"/>
                      <a:pt x="230" y="25"/>
                      <a:pt x="230" y="25"/>
                    </a:cubicBezTo>
                    <a:cubicBezTo>
                      <a:pt x="288" y="35"/>
                      <a:pt x="328" y="45"/>
                      <a:pt x="386" y="25"/>
                    </a:cubicBezTo>
                    <a:cubicBezTo>
                      <a:pt x="411" y="16"/>
                      <a:pt x="460" y="0"/>
                      <a:pt x="460" y="0"/>
                    </a:cubicBezTo>
                    <a:cubicBezTo>
                      <a:pt x="510" y="12"/>
                      <a:pt x="559" y="17"/>
                      <a:pt x="608" y="33"/>
                    </a:cubicBezTo>
                    <a:cubicBezTo>
                      <a:pt x="652" y="30"/>
                      <a:pt x="695" y="25"/>
                      <a:pt x="739" y="25"/>
                    </a:cubicBezTo>
                    <a:cubicBezTo>
                      <a:pt x="782" y="25"/>
                      <a:pt x="786" y="47"/>
                      <a:pt x="821" y="58"/>
                    </a:cubicBezTo>
                    <a:cubicBezTo>
                      <a:pt x="864" y="71"/>
                      <a:pt x="883" y="69"/>
                      <a:pt x="937" y="74"/>
                    </a:cubicBezTo>
                    <a:cubicBezTo>
                      <a:pt x="972" y="101"/>
                      <a:pt x="1002" y="119"/>
                      <a:pt x="1027" y="156"/>
                    </a:cubicBezTo>
                    <a:cubicBezTo>
                      <a:pt x="1032" y="172"/>
                      <a:pt x="1038" y="189"/>
                      <a:pt x="1043" y="205"/>
                    </a:cubicBezTo>
                    <a:cubicBezTo>
                      <a:pt x="1046" y="213"/>
                      <a:pt x="1052" y="230"/>
                      <a:pt x="1052" y="230"/>
                    </a:cubicBezTo>
                    <a:cubicBezTo>
                      <a:pt x="1049" y="260"/>
                      <a:pt x="1047" y="291"/>
                      <a:pt x="1043" y="321"/>
                    </a:cubicBezTo>
                    <a:cubicBezTo>
                      <a:pt x="1042" y="329"/>
                      <a:pt x="1042" y="340"/>
                      <a:pt x="1035" y="345"/>
                    </a:cubicBezTo>
                    <a:cubicBezTo>
                      <a:pt x="1021" y="355"/>
                      <a:pt x="986" y="362"/>
                      <a:pt x="986" y="362"/>
                    </a:cubicBezTo>
                    <a:cubicBezTo>
                      <a:pt x="921" y="339"/>
                      <a:pt x="954" y="342"/>
                      <a:pt x="887" y="353"/>
                    </a:cubicBezTo>
                    <a:cubicBezTo>
                      <a:pt x="867" y="375"/>
                      <a:pt x="845" y="401"/>
                      <a:pt x="821" y="419"/>
                    </a:cubicBezTo>
                    <a:cubicBezTo>
                      <a:pt x="805" y="431"/>
                      <a:pt x="772" y="452"/>
                      <a:pt x="772" y="452"/>
                    </a:cubicBezTo>
                    <a:cubicBezTo>
                      <a:pt x="759" y="451"/>
                      <a:pt x="698" y="449"/>
                      <a:pt x="674" y="436"/>
                    </a:cubicBezTo>
                    <a:cubicBezTo>
                      <a:pt x="590" y="389"/>
                      <a:pt x="655" y="413"/>
                      <a:pt x="600" y="395"/>
                    </a:cubicBezTo>
                    <a:cubicBezTo>
                      <a:pt x="587" y="382"/>
                      <a:pt x="582" y="362"/>
                      <a:pt x="567" y="353"/>
                    </a:cubicBezTo>
                    <a:cubicBezTo>
                      <a:pt x="552" y="344"/>
                      <a:pt x="517" y="337"/>
                      <a:pt x="517" y="337"/>
                    </a:cubicBezTo>
                    <a:cubicBezTo>
                      <a:pt x="481" y="349"/>
                      <a:pt x="461" y="377"/>
                      <a:pt x="435" y="403"/>
                    </a:cubicBezTo>
                    <a:cubicBezTo>
                      <a:pt x="415" y="423"/>
                      <a:pt x="381" y="415"/>
                      <a:pt x="353" y="419"/>
                    </a:cubicBezTo>
                    <a:cubicBezTo>
                      <a:pt x="331" y="416"/>
                      <a:pt x="308" y="419"/>
                      <a:pt x="287" y="411"/>
                    </a:cubicBezTo>
                    <a:cubicBezTo>
                      <a:pt x="263" y="402"/>
                      <a:pt x="255" y="363"/>
                      <a:pt x="238" y="345"/>
                    </a:cubicBezTo>
                    <a:cubicBezTo>
                      <a:pt x="225" y="306"/>
                      <a:pt x="211" y="313"/>
                      <a:pt x="172" y="304"/>
                    </a:cubicBezTo>
                    <a:cubicBezTo>
                      <a:pt x="164" y="307"/>
                      <a:pt x="156" y="313"/>
                      <a:pt x="147" y="312"/>
                    </a:cubicBezTo>
                    <a:cubicBezTo>
                      <a:pt x="112" y="306"/>
                      <a:pt x="99" y="255"/>
                      <a:pt x="49" y="255"/>
                    </a:cubicBezTo>
                    <a:close/>
                  </a:path>
                </a:pathLst>
              </a:custGeom>
              <a:solidFill>
                <a:srgbClr val="CCFFFF">
                  <a:alpha val="50195"/>
                </a:srgbClr>
              </a:solidFill>
              <a:ln w="12700">
                <a:solidFill>
                  <a:schemeClr val="tx1"/>
                </a:solidFill>
                <a:round/>
                <a:headEnd/>
                <a:tailEnd/>
              </a:ln>
            </p:spPr>
            <p:txBody>
              <a:bodyPr wrap="none" anchor="ctr"/>
              <a:lstStyle/>
              <a:p>
                <a:endParaRPr lang="en-US" sz="2382"/>
              </a:p>
            </p:txBody>
          </p:sp>
          <p:graphicFrame>
            <p:nvGraphicFramePr>
              <p:cNvPr id="19474" name="Object 77"/>
              <p:cNvGraphicFramePr>
                <a:graphicFrameLocks noChangeAspect="1"/>
              </p:cNvGraphicFramePr>
              <p:nvPr/>
            </p:nvGraphicFramePr>
            <p:xfrm>
              <a:off x="4992" y="3648"/>
              <a:ext cx="123" cy="144"/>
            </p:xfrm>
            <a:graphic>
              <a:graphicData uri="http://schemas.openxmlformats.org/presentationml/2006/ole">
                <mc:AlternateContent xmlns:mc="http://schemas.openxmlformats.org/markup-compatibility/2006">
                  <mc:Choice xmlns:v="urn:schemas-microsoft-com:vml" Requires="v">
                    <p:oleObj name="Clip" r:id="rId9" imgW="3238500" imgH="3238500" progId="MS_ClipArt_Gallery.2">
                      <p:embed/>
                    </p:oleObj>
                  </mc:Choice>
                  <mc:Fallback>
                    <p:oleObj name="Clip" r:id="rId9" imgW="3238500" imgH="3238500" progId="MS_ClipArt_Gallery.2">
                      <p:embed/>
                      <p:pic>
                        <p:nvPicPr>
                          <p:cNvPr id="19474" name="Object 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 y="3648"/>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75" name="Object 78"/>
              <p:cNvGraphicFramePr>
                <a:graphicFrameLocks noChangeAspect="1"/>
              </p:cNvGraphicFramePr>
              <p:nvPr/>
            </p:nvGraphicFramePr>
            <p:xfrm>
              <a:off x="5280" y="3696"/>
              <a:ext cx="123" cy="144"/>
            </p:xfrm>
            <a:graphic>
              <a:graphicData uri="http://schemas.openxmlformats.org/presentationml/2006/ole">
                <mc:AlternateContent xmlns:mc="http://schemas.openxmlformats.org/markup-compatibility/2006">
                  <mc:Choice xmlns:v="urn:schemas-microsoft-com:vml" Requires="v">
                    <p:oleObj name="Clip" r:id="rId10" imgW="3238500" imgH="3238500" progId="MS_ClipArt_Gallery.2">
                      <p:embed/>
                    </p:oleObj>
                  </mc:Choice>
                  <mc:Fallback>
                    <p:oleObj name="Clip" r:id="rId10" imgW="3238500" imgH="3238500" progId="MS_ClipArt_Gallery.2">
                      <p:embed/>
                      <p:pic>
                        <p:nvPicPr>
                          <p:cNvPr id="19475" name="Object 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 y="3696"/>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76" name="Object 79"/>
              <p:cNvGraphicFramePr>
                <a:graphicFrameLocks noChangeAspect="1"/>
              </p:cNvGraphicFramePr>
              <p:nvPr/>
            </p:nvGraphicFramePr>
            <p:xfrm>
              <a:off x="5568" y="3696"/>
              <a:ext cx="123" cy="144"/>
            </p:xfrm>
            <a:graphic>
              <a:graphicData uri="http://schemas.openxmlformats.org/presentationml/2006/ole">
                <mc:AlternateContent xmlns:mc="http://schemas.openxmlformats.org/markup-compatibility/2006">
                  <mc:Choice xmlns:v="urn:schemas-microsoft-com:vml" Requires="v">
                    <p:oleObj name="Clip" r:id="rId11" imgW="3238500" imgH="3238500" progId="MS_ClipArt_Gallery.2">
                      <p:embed/>
                    </p:oleObj>
                  </mc:Choice>
                  <mc:Fallback>
                    <p:oleObj name="Clip" r:id="rId11" imgW="3238500" imgH="3238500" progId="MS_ClipArt_Gallery.2">
                      <p:embed/>
                      <p:pic>
                        <p:nvPicPr>
                          <p:cNvPr id="19476" name="Object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 y="3696"/>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9465" name="Group 80"/>
            <p:cNvGrpSpPr>
              <a:grpSpLocks/>
            </p:cNvGrpSpPr>
            <p:nvPr/>
          </p:nvGrpSpPr>
          <p:grpSpPr bwMode="auto">
            <a:xfrm>
              <a:off x="4320" y="3504"/>
              <a:ext cx="192" cy="62"/>
              <a:chOff x="4752" y="3648"/>
              <a:chExt cx="1152" cy="273"/>
            </a:xfrm>
          </p:grpSpPr>
          <p:sp>
            <p:nvSpPr>
              <p:cNvPr id="19469" name="Freeform 81"/>
              <p:cNvSpPr>
                <a:spLocks/>
              </p:cNvSpPr>
              <p:nvPr/>
            </p:nvSpPr>
            <p:spPr bwMode="auto">
              <a:xfrm>
                <a:off x="4752" y="3648"/>
                <a:ext cx="1152" cy="273"/>
              </a:xfrm>
              <a:custGeom>
                <a:avLst/>
                <a:gdLst>
                  <a:gd name="T0" fmla="*/ 54 w 1052"/>
                  <a:gd name="T1" fmla="*/ 154 h 452"/>
                  <a:gd name="T2" fmla="*/ 0 w 1052"/>
                  <a:gd name="T3" fmla="*/ 114 h 452"/>
                  <a:gd name="T4" fmla="*/ 18 w 1052"/>
                  <a:gd name="T5" fmla="*/ 74 h 452"/>
                  <a:gd name="T6" fmla="*/ 126 w 1052"/>
                  <a:gd name="T7" fmla="*/ 50 h 452"/>
                  <a:gd name="T8" fmla="*/ 224 w 1052"/>
                  <a:gd name="T9" fmla="*/ 20 h 452"/>
                  <a:gd name="T10" fmla="*/ 252 w 1052"/>
                  <a:gd name="T11" fmla="*/ 15 h 452"/>
                  <a:gd name="T12" fmla="*/ 423 w 1052"/>
                  <a:gd name="T13" fmla="*/ 15 h 452"/>
                  <a:gd name="T14" fmla="*/ 504 w 1052"/>
                  <a:gd name="T15" fmla="*/ 0 h 452"/>
                  <a:gd name="T16" fmla="*/ 666 w 1052"/>
                  <a:gd name="T17" fmla="*/ 20 h 452"/>
                  <a:gd name="T18" fmla="*/ 809 w 1052"/>
                  <a:gd name="T19" fmla="*/ 15 h 452"/>
                  <a:gd name="T20" fmla="*/ 899 w 1052"/>
                  <a:gd name="T21" fmla="*/ 35 h 452"/>
                  <a:gd name="T22" fmla="*/ 1026 w 1052"/>
                  <a:gd name="T23" fmla="*/ 45 h 452"/>
                  <a:gd name="T24" fmla="*/ 1125 w 1052"/>
                  <a:gd name="T25" fmla="*/ 94 h 452"/>
                  <a:gd name="T26" fmla="*/ 1142 w 1052"/>
                  <a:gd name="T27" fmla="*/ 124 h 452"/>
                  <a:gd name="T28" fmla="*/ 1152 w 1052"/>
                  <a:gd name="T29" fmla="*/ 139 h 452"/>
                  <a:gd name="T30" fmla="*/ 1142 w 1052"/>
                  <a:gd name="T31" fmla="*/ 194 h 452"/>
                  <a:gd name="T32" fmla="*/ 1133 w 1052"/>
                  <a:gd name="T33" fmla="*/ 208 h 452"/>
                  <a:gd name="T34" fmla="*/ 1080 w 1052"/>
                  <a:gd name="T35" fmla="*/ 219 h 452"/>
                  <a:gd name="T36" fmla="*/ 971 w 1052"/>
                  <a:gd name="T37" fmla="*/ 213 h 452"/>
                  <a:gd name="T38" fmla="*/ 899 w 1052"/>
                  <a:gd name="T39" fmla="*/ 253 h 452"/>
                  <a:gd name="T40" fmla="*/ 845 w 1052"/>
                  <a:gd name="T41" fmla="*/ 273 h 452"/>
                  <a:gd name="T42" fmla="*/ 738 w 1052"/>
                  <a:gd name="T43" fmla="*/ 263 h 452"/>
                  <a:gd name="T44" fmla="*/ 657 w 1052"/>
                  <a:gd name="T45" fmla="*/ 239 h 452"/>
                  <a:gd name="T46" fmla="*/ 621 w 1052"/>
                  <a:gd name="T47" fmla="*/ 213 h 452"/>
                  <a:gd name="T48" fmla="*/ 566 w 1052"/>
                  <a:gd name="T49" fmla="*/ 204 h 452"/>
                  <a:gd name="T50" fmla="*/ 476 w 1052"/>
                  <a:gd name="T51" fmla="*/ 243 h 452"/>
                  <a:gd name="T52" fmla="*/ 387 w 1052"/>
                  <a:gd name="T53" fmla="*/ 253 h 452"/>
                  <a:gd name="T54" fmla="*/ 314 w 1052"/>
                  <a:gd name="T55" fmla="*/ 248 h 452"/>
                  <a:gd name="T56" fmla="*/ 261 w 1052"/>
                  <a:gd name="T57" fmla="*/ 208 h 452"/>
                  <a:gd name="T58" fmla="*/ 188 w 1052"/>
                  <a:gd name="T59" fmla="*/ 184 h 452"/>
                  <a:gd name="T60" fmla="*/ 161 w 1052"/>
                  <a:gd name="T61" fmla="*/ 188 h 452"/>
                  <a:gd name="T62" fmla="*/ 54 w 1052"/>
                  <a:gd name="T63" fmla="*/ 154 h 4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2"/>
                  <a:gd name="T97" fmla="*/ 0 h 452"/>
                  <a:gd name="T98" fmla="*/ 1052 w 1052"/>
                  <a:gd name="T99" fmla="*/ 452 h 4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2" h="452">
                    <a:moveTo>
                      <a:pt x="49" y="255"/>
                    </a:moveTo>
                    <a:cubicBezTo>
                      <a:pt x="8" y="242"/>
                      <a:pt x="9" y="233"/>
                      <a:pt x="0" y="189"/>
                    </a:cubicBezTo>
                    <a:cubicBezTo>
                      <a:pt x="0" y="188"/>
                      <a:pt x="10" y="131"/>
                      <a:pt x="16" y="123"/>
                    </a:cubicBezTo>
                    <a:cubicBezTo>
                      <a:pt x="37" y="97"/>
                      <a:pt x="84" y="92"/>
                      <a:pt x="115" y="82"/>
                    </a:cubicBezTo>
                    <a:cubicBezTo>
                      <a:pt x="156" y="55"/>
                      <a:pt x="151" y="50"/>
                      <a:pt x="205" y="33"/>
                    </a:cubicBezTo>
                    <a:cubicBezTo>
                      <a:pt x="213" y="30"/>
                      <a:pt x="230" y="25"/>
                      <a:pt x="230" y="25"/>
                    </a:cubicBezTo>
                    <a:cubicBezTo>
                      <a:pt x="288" y="35"/>
                      <a:pt x="328" y="45"/>
                      <a:pt x="386" y="25"/>
                    </a:cubicBezTo>
                    <a:cubicBezTo>
                      <a:pt x="411" y="16"/>
                      <a:pt x="460" y="0"/>
                      <a:pt x="460" y="0"/>
                    </a:cubicBezTo>
                    <a:cubicBezTo>
                      <a:pt x="510" y="12"/>
                      <a:pt x="559" y="17"/>
                      <a:pt x="608" y="33"/>
                    </a:cubicBezTo>
                    <a:cubicBezTo>
                      <a:pt x="652" y="30"/>
                      <a:pt x="695" y="25"/>
                      <a:pt x="739" y="25"/>
                    </a:cubicBezTo>
                    <a:cubicBezTo>
                      <a:pt x="782" y="25"/>
                      <a:pt x="786" y="47"/>
                      <a:pt x="821" y="58"/>
                    </a:cubicBezTo>
                    <a:cubicBezTo>
                      <a:pt x="864" y="71"/>
                      <a:pt x="883" y="69"/>
                      <a:pt x="937" y="74"/>
                    </a:cubicBezTo>
                    <a:cubicBezTo>
                      <a:pt x="972" y="101"/>
                      <a:pt x="1002" y="119"/>
                      <a:pt x="1027" y="156"/>
                    </a:cubicBezTo>
                    <a:cubicBezTo>
                      <a:pt x="1032" y="172"/>
                      <a:pt x="1038" y="189"/>
                      <a:pt x="1043" y="205"/>
                    </a:cubicBezTo>
                    <a:cubicBezTo>
                      <a:pt x="1046" y="213"/>
                      <a:pt x="1052" y="230"/>
                      <a:pt x="1052" y="230"/>
                    </a:cubicBezTo>
                    <a:cubicBezTo>
                      <a:pt x="1049" y="260"/>
                      <a:pt x="1047" y="291"/>
                      <a:pt x="1043" y="321"/>
                    </a:cubicBezTo>
                    <a:cubicBezTo>
                      <a:pt x="1042" y="329"/>
                      <a:pt x="1042" y="340"/>
                      <a:pt x="1035" y="345"/>
                    </a:cubicBezTo>
                    <a:cubicBezTo>
                      <a:pt x="1021" y="355"/>
                      <a:pt x="986" y="362"/>
                      <a:pt x="986" y="362"/>
                    </a:cubicBezTo>
                    <a:cubicBezTo>
                      <a:pt x="921" y="339"/>
                      <a:pt x="954" y="342"/>
                      <a:pt x="887" y="353"/>
                    </a:cubicBezTo>
                    <a:cubicBezTo>
                      <a:pt x="867" y="375"/>
                      <a:pt x="845" y="401"/>
                      <a:pt x="821" y="419"/>
                    </a:cubicBezTo>
                    <a:cubicBezTo>
                      <a:pt x="805" y="431"/>
                      <a:pt x="772" y="452"/>
                      <a:pt x="772" y="452"/>
                    </a:cubicBezTo>
                    <a:cubicBezTo>
                      <a:pt x="759" y="451"/>
                      <a:pt x="698" y="449"/>
                      <a:pt x="674" y="436"/>
                    </a:cubicBezTo>
                    <a:cubicBezTo>
                      <a:pt x="590" y="389"/>
                      <a:pt x="655" y="413"/>
                      <a:pt x="600" y="395"/>
                    </a:cubicBezTo>
                    <a:cubicBezTo>
                      <a:pt x="587" y="382"/>
                      <a:pt x="582" y="362"/>
                      <a:pt x="567" y="353"/>
                    </a:cubicBezTo>
                    <a:cubicBezTo>
                      <a:pt x="552" y="344"/>
                      <a:pt x="517" y="337"/>
                      <a:pt x="517" y="337"/>
                    </a:cubicBezTo>
                    <a:cubicBezTo>
                      <a:pt x="481" y="349"/>
                      <a:pt x="461" y="377"/>
                      <a:pt x="435" y="403"/>
                    </a:cubicBezTo>
                    <a:cubicBezTo>
                      <a:pt x="415" y="423"/>
                      <a:pt x="381" y="415"/>
                      <a:pt x="353" y="419"/>
                    </a:cubicBezTo>
                    <a:cubicBezTo>
                      <a:pt x="331" y="416"/>
                      <a:pt x="308" y="419"/>
                      <a:pt x="287" y="411"/>
                    </a:cubicBezTo>
                    <a:cubicBezTo>
                      <a:pt x="263" y="402"/>
                      <a:pt x="255" y="363"/>
                      <a:pt x="238" y="345"/>
                    </a:cubicBezTo>
                    <a:cubicBezTo>
                      <a:pt x="225" y="306"/>
                      <a:pt x="211" y="313"/>
                      <a:pt x="172" y="304"/>
                    </a:cubicBezTo>
                    <a:cubicBezTo>
                      <a:pt x="164" y="307"/>
                      <a:pt x="156" y="313"/>
                      <a:pt x="147" y="312"/>
                    </a:cubicBezTo>
                    <a:cubicBezTo>
                      <a:pt x="112" y="306"/>
                      <a:pt x="99" y="255"/>
                      <a:pt x="49" y="255"/>
                    </a:cubicBezTo>
                    <a:close/>
                  </a:path>
                </a:pathLst>
              </a:custGeom>
              <a:solidFill>
                <a:srgbClr val="CCFFFF">
                  <a:alpha val="50195"/>
                </a:srgbClr>
              </a:solidFill>
              <a:ln w="12700">
                <a:solidFill>
                  <a:schemeClr val="tx1"/>
                </a:solidFill>
                <a:round/>
                <a:headEnd/>
                <a:tailEnd/>
              </a:ln>
            </p:spPr>
            <p:txBody>
              <a:bodyPr wrap="none" anchor="ctr"/>
              <a:lstStyle/>
              <a:p>
                <a:endParaRPr lang="en-US" sz="2382"/>
              </a:p>
            </p:txBody>
          </p:sp>
          <p:graphicFrame>
            <p:nvGraphicFramePr>
              <p:cNvPr id="19470" name="Object 82"/>
              <p:cNvGraphicFramePr>
                <a:graphicFrameLocks noChangeAspect="1"/>
              </p:cNvGraphicFramePr>
              <p:nvPr/>
            </p:nvGraphicFramePr>
            <p:xfrm>
              <a:off x="4992" y="3648"/>
              <a:ext cx="123" cy="144"/>
            </p:xfrm>
            <a:graphic>
              <a:graphicData uri="http://schemas.openxmlformats.org/presentationml/2006/ole">
                <mc:AlternateContent xmlns:mc="http://schemas.openxmlformats.org/markup-compatibility/2006">
                  <mc:Choice xmlns:v="urn:schemas-microsoft-com:vml" Requires="v">
                    <p:oleObj name="Clip" r:id="rId12" imgW="3238500" imgH="3238500" progId="MS_ClipArt_Gallery.2">
                      <p:embed/>
                    </p:oleObj>
                  </mc:Choice>
                  <mc:Fallback>
                    <p:oleObj name="Clip" r:id="rId12" imgW="3238500" imgH="3238500" progId="MS_ClipArt_Gallery.2">
                      <p:embed/>
                      <p:pic>
                        <p:nvPicPr>
                          <p:cNvPr id="19470" name="Object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 y="3648"/>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71" name="Object 83"/>
              <p:cNvGraphicFramePr>
                <a:graphicFrameLocks noChangeAspect="1"/>
              </p:cNvGraphicFramePr>
              <p:nvPr/>
            </p:nvGraphicFramePr>
            <p:xfrm>
              <a:off x="5280" y="3696"/>
              <a:ext cx="123" cy="144"/>
            </p:xfrm>
            <a:graphic>
              <a:graphicData uri="http://schemas.openxmlformats.org/presentationml/2006/ole">
                <mc:AlternateContent xmlns:mc="http://schemas.openxmlformats.org/markup-compatibility/2006">
                  <mc:Choice xmlns:v="urn:schemas-microsoft-com:vml" Requires="v">
                    <p:oleObj name="Clip" r:id="rId13" imgW="3238500" imgH="3238500" progId="MS_ClipArt_Gallery.2">
                      <p:embed/>
                    </p:oleObj>
                  </mc:Choice>
                  <mc:Fallback>
                    <p:oleObj name="Clip" r:id="rId13" imgW="3238500" imgH="3238500" progId="MS_ClipArt_Gallery.2">
                      <p:embed/>
                      <p:pic>
                        <p:nvPicPr>
                          <p:cNvPr id="19471" name="Object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 y="3696"/>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72" name="Object 84"/>
              <p:cNvGraphicFramePr>
                <a:graphicFrameLocks noChangeAspect="1"/>
              </p:cNvGraphicFramePr>
              <p:nvPr/>
            </p:nvGraphicFramePr>
            <p:xfrm>
              <a:off x="5568" y="3696"/>
              <a:ext cx="123" cy="144"/>
            </p:xfrm>
            <a:graphic>
              <a:graphicData uri="http://schemas.openxmlformats.org/presentationml/2006/ole">
                <mc:AlternateContent xmlns:mc="http://schemas.openxmlformats.org/markup-compatibility/2006">
                  <mc:Choice xmlns:v="urn:schemas-microsoft-com:vml" Requires="v">
                    <p:oleObj name="Clip" r:id="rId14" imgW="3238500" imgH="3238500" progId="MS_ClipArt_Gallery.2">
                      <p:embed/>
                    </p:oleObj>
                  </mc:Choice>
                  <mc:Fallback>
                    <p:oleObj name="Clip" r:id="rId14" imgW="3238500" imgH="3238500" progId="MS_ClipArt_Gallery.2">
                      <p:embed/>
                      <p:pic>
                        <p:nvPicPr>
                          <p:cNvPr id="19472" name="Object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 y="3696"/>
                            <a:ext cx="123"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19466" name="Object 85"/>
            <p:cNvGraphicFramePr>
              <a:graphicFrameLocks noChangeAspect="1"/>
            </p:cNvGraphicFramePr>
            <p:nvPr/>
          </p:nvGraphicFramePr>
          <p:xfrm>
            <a:off x="4896" y="3504"/>
            <a:ext cx="48" cy="56"/>
          </p:xfrm>
          <a:graphic>
            <a:graphicData uri="http://schemas.openxmlformats.org/presentationml/2006/ole">
              <mc:AlternateContent xmlns:mc="http://schemas.openxmlformats.org/markup-compatibility/2006">
                <mc:Choice xmlns:v="urn:schemas-microsoft-com:vml" Requires="v">
                  <p:oleObj name="Clip" r:id="rId15" imgW="3238500" imgH="3238500" progId="MS_ClipArt_Gallery.2">
                    <p:embed/>
                  </p:oleObj>
                </mc:Choice>
                <mc:Fallback>
                  <p:oleObj name="Clip" r:id="rId15" imgW="3238500" imgH="3238500" progId="MS_ClipArt_Gallery.2">
                    <p:embed/>
                    <p:pic>
                      <p:nvPicPr>
                        <p:cNvPr id="19466" name="Object 8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 y="3504"/>
                          <a:ext cx="48" cy="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7" name="Object 86"/>
            <p:cNvGraphicFramePr>
              <a:graphicFrameLocks noChangeAspect="1"/>
            </p:cNvGraphicFramePr>
            <p:nvPr/>
          </p:nvGraphicFramePr>
          <p:xfrm>
            <a:off x="4848" y="3504"/>
            <a:ext cx="48" cy="56"/>
          </p:xfrm>
          <a:graphic>
            <a:graphicData uri="http://schemas.openxmlformats.org/presentationml/2006/ole">
              <mc:AlternateContent xmlns:mc="http://schemas.openxmlformats.org/markup-compatibility/2006">
                <mc:Choice xmlns:v="urn:schemas-microsoft-com:vml" Requires="v">
                  <p:oleObj name="Clip" r:id="rId16" imgW="3238500" imgH="3238500" progId="MS_ClipArt_Gallery.2">
                    <p:embed/>
                  </p:oleObj>
                </mc:Choice>
                <mc:Fallback>
                  <p:oleObj name="Clip" r:id="rId16" imgW="3238500" imgH="3238500" progId="MS_ClipArt_Gallery.2">
                    <p:embed/>
                    <p:pic>
                      <p:nvPicPr>
                        <p:cNvPr id="19467" name="Object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 y="3504"/>
                          <a:ext cx="48" cy="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8" name="Object 87"/>
            <p:cNvGraphicFramePr>
              <a:graphicFrameLocks noChangeAspect="1"/>
            </p:cNvGraphicFramePr>
            <p:nvPr/>
          </p:nvGraphicFramePr>
          <p:xfrm>
            <a:off x="4800" y="3456"/>
            <a:ext cx="48" cy="56"/>
          </p:xfrm>
          <a:graphic>
            <a:graphicData uri="http://schemas.openxmlformats.org/presentationml/2006/ole">
              <mc:AlternateContent xmlns:mc="http://schemas.openxmlformats.org/markup-compatibility/2006">
                <mc:Choice xmlns:v="urn:schemas-microsoft-com:vml" Requires="v">
                  <p:oleObj name="Clip" r:id="rId17" imgW="3238500" imgH="3238500" progId="MS_ClipArt_Gallery.2">
                    <p:embed/>
                  </p:oleObj>
                </mc:Choice>
                <mc:Fallback>
                  <p:oleObj name="Clip" r:id="rId17" imgW="3238500" imgH="3238500" progId="MS_ClipArt_Gallery.2">
                    <p:embed/>
                    <p:pic>
                      <p:nvPicPr>
                        <p:cNvPr id="19468" name="Object 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 y="3456"/>
                          <a:ext cx="48" cy="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6952" name="AutoShape 88"/>
          <p:cNvSpPr>
            <a:spLocks noChangeArrowheads="1"/>
          </p:cNvSpPr>
          <p:nvPr/>
        </p:nvSpPr>
        <p:spPr bwMode="auto">
          <a:xfrm>
            <a:off x="7273927" y="3120290"/>
            <a:ext cx="1662113" cy="481895"/>
          </a:xfrm>
          <a:prstGeom prst="wedgeRoundRectCallout">
            <a:avLst>
              <a:gd name="adj1" fmla="val -64898"/>
              <a:gd name="adj2" fmla="val 36458"/>
              <a:gd name="adj3" fmla="val 16667"/>
            </a:avLst>
          </a:prstGeom>
          <a:solidFill>
            <a:schemeClr val="bg1"/>
          </a:solidFill>
          <a:ln w="12700">
            <a:solidFill>
              <a:schemeClr val="tx1"/>
            </a:solidFill>
            <a:miter lim="800000"/>
            <a:headEnd/>
            <a:tailEnd/>
          </a:ln>
        </p:spPr>
        <p:txBody>
          <a:bodyPr wrap="none" lIns="93556" tIns="46778" rIns="93556" bIns="46778" anchor="ctr"/>
          <a:lstStyle>
            <a:lvl1pPr eaLnBrk="0" hangingPunct="0">
              <a:spcBef>
                <a:spcPct val="20000"/>
              </a:spcBef>
              <a:buClr>
                <a:schemeClr val="tx2"/>
              </a:buClr>
              <a:buSzPct val="75000"/>
              <a:buFont typeface="Wingdings" pitchFamily="2" charset="2"/>
              <a:buChar char="l"/>
              <a:defRPr sz="3200">
                <a:solidFill>
                  <a:schemeClr val="tx1"/>
                </a:solidFill>
                <a:latin typeface="Arial" pitchFamily="34" charset="0"/>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tx2"/>
              </a:buClr>
              <a:buSzPct val="7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tx2"/>
              </a:buClr>
              <a:buSzPct val="75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tx2"/>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Font typeface="Wingdings" pitchFamily="2" charset="2"/>
              <a:buChar char="l"/>
              <a:defRPr sz="2000">
                <a:solidFill>
                  <a:schemeClr val="tx1"/>
                </a:solidFill>
                <a:latin typeface="Arial" pitchFamily="34" charset="0"/>
              </a:defRPr>
            </a:lvl9pPr>
          </a:lstStyle>
          <a:p>
            <a:pPr algn="ctr">
              <a:spcBef>
                <a:spcPct val="0"/>
              </a:spcBef>
              <a:buClrTx/>
              <a:buSzTx/>
              <a:buFontTx/>
              <a:buNone/>
            </a:pPr>
            <a:r>
              <a:rPr lang="uk-UA" altLang="en-US" sz="2476" dirty="0" err="1">
                <a:latin typeface="Times New Roman" pitchFamily="18" charset="0"/>
              </a:rPr>
              <a:t>Фу</a:t>
            </a:r>
            <a:r>
              <a:rPr lang="en-US" altLang="en-US" sz="2476" dirty="0">
                <a:latin typeface="Times New Roman" pitchFamily="18" charset="0"/>
              </a:rPr>
              <a:t>!</a:t>
            </a:r>
          </a:p>
        </p:txBody>
      </p:sp>
      <p:pic>
        <p:nvPicPr>
          <p:cNvPr id="2" name="24">
            <a:hlinkClick r:id="" action="ppaction://media"/>
            <a:extLst>
              <a:ext uri="{FF2B5EF4-FFF2-40B4-BE49-F238E27FC236}">
                <a16:creationId xmlns:a16="http://schemas.microsoft.com/office/drawing/2014/main" id="{A89A1764-6F70-5D78-377D-D1D2C795896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88" y="1588"/>
            <a:ext cx="812800" cy="812800"/>
          </a:xfrm>
          <a:prstGeom prst="rect">
            <a:avLst/>
          </a:prstGeom>
        </p:spPr>
      </p:pic>
    </p:spTree>
    <p:extLst>
      <p:ext uri="{BB962C8B-B14F-4D97-AF65-F5344CB8AC3E}">
        <p14:creationId xmlns:p14="http://schemas.microsoft.com/office/powerpoint/2010/main" val="15120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473746"/>
            <a:ext cx="10515600" cy="1325563"/>
          </a:xfrm>
        </p:spPr>
        <p:txBody>
          <a:bodyPr/>
          <a:lstStyle/>
          <a:p>
            <a:pPr eaLnBrk="1" hangingPunct="1">
              <a:defRPr/>
            </a:pPr>
            <a:r>
              <a:rPr lang="uk-UA" dirty="0"/>
              <a:t>Опромінення</a:t>
            </a:r>
            <a:endParaRPr lang="en-US" dirty="0">
              <a:latin typeface="+mn-lt"/>
            </a:endParaRPr>
          </a:p>
        </p:txBody>
      </p:sp>
      <p:sp>
        <p:nvSpPr>
          <p:cNvPr id="34819" name="Rectangle 3"/>
          <p:cNvSpPr>
            <a:spLocks noGrp="1" noChangeArrowheads="1"/>
          </p:cNvSpPr>
          <p:nvPr>
            <p:ph idx="1"/>
          </p:nvPr>
        </p:nvSpPr>
        <p:spPr>
          <a:xfrm>
            <a:off x="640422" y="2027919"/>
            <a:ext cx="4533294" cy="2837845"/>
          </a:xfrm>
        </p:spPr>
        <p:txBody>
          <a:bodyPr>
            <a:normAutofit fontScale="92500"/>
          </a:bodyPr>
          <a:lstStyle/>
          <a:p>
            <a:pPr eaLnBrk="1" hangingPunct="1"/>
            <a:r>
              <a:rPr lang="uk-UA" dirty="0"/>
              <a:t>Опромінення - це ТІЛЬКИ поглинена енергія</a:t>
            </a:r>
            <a:endParaRPr lang="en-US" altLang="en-US" dirty="0"/>
          </a:p>
          <a:p>
            <a:pPr eaLnBrk="1" hangingPunct="1"/>
            <a:r>
              <a:rPr lang="uk-UA" dirty="0"/>
              <a:t>Опромінений пацієнт НЕ є радіоактивним</a:t>
            </a:r>
            <a:endParaRPr lang="en-US" altLang="en-US" dirty="0"/>
          </a:p>
        </p:txBody>
      </p:sp>
      <p:pic>
        <p:nvPicPr>
          <p:cNvPr id="4" name="Picture 2" descr="http://dev.orau.net/nrc/OnlineTraining/newH-122/mod11/module_11_fig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1337" y="1696749"/>
            <a:ext cx="7021956" cy="39691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427FA-52A6-2100-7D93-14DB9A8703C7}"/>
              </a:ext>
            </a:extLst>
          </p:cNvPr>
          <p:cNvSpPr txBox="1"/>
          <p:nvPr/>
        </p:nvSpPr>
        <p:spPr>
          <a:xfrm>
            <a:off x="7018286" y="1696749"/>
            <a:ext cx="1799746" cy="892552"/>
          </a:xfrm>
          <a:prstGeom prst="rect">
            <a:avLst/>
          </a:prstGeom>
          <a:noFill/>
        </p:spPr>
        <p:txBody>
          <a:bodyPr wrap="square" rtlCol="0">
            <a:spAutoFit/>
          </a:bodyPr>
          <a:lstStyle/>
          <a:p>
            <a:pPr algn="ctr"/>
            <a:r>
              <a:rPr lang="uk-UA" sz="1600" b="1" dirty="0"/>
              <a:t>Активність</a:t>
            </a:r>
          </a:p>
          <a:p>
            <a:pPr algn="ctr"/>
            <a:r>
              <a:rPr lang="uk-UA" sz="1400" dirty="0"/>
              <a:t>Кюрі (</a:t>
            </a:r>
            <a:r>
              <a:rPr lang="en-US" sz="1400" dirty="0"/>
              <a:t>Ci</a:t>
            </a:r>
            <a:r>
              <a:rPr lang="uk-UA" sz="1400" dirty="0"/>
              <a:t>)</a:t>
            </a:r>
            <a:endParaRPr lang="en-US" sz="1400" dirty="0"/>
          </a:p>
          <a:p>
            <a:pPr algn="ctr"/>
            <a:r>
              <a:rPr lang="uk-UA" sz="1100" dirty="0"/>
              <a:t>Розпади за секунду</a:t>
            </a:r>
            <a:r>
              <a:rPr lang="en-US" sz="1100" dirty="0"/>
              <a:t>                                 </a:t>
            </a:r>
            <a:r>
              <a:rPr lang="uk-UA" sz="1100" dirty="0"/>
              <a:t> СІ – бекерель (</a:t>
            </a:r>
            <a:r>
              <a:rPr lang="en-US" sz="1100" dirty="0" err="1"/>
              <a:t>Bq</a:t>
            </a:r>
            <a:r>
              <a:rPr lang="uk-UA" sz="1100" dirty="0"/>
              <a:t>)</a:t>
            </a:r>
            <a:endParaRPr lang="en-US" sz="1050" dirty="0"/>
          </a:p>
        </p:txBody>
      </p:sp>
      <p:sp>
        <p:nvSpPr>
          <p:cNvPr id="3" name="TextBox 2">
            <a:extLst>
              <a:ext uri="{FF2B5EF4-FFF2-40B4-BE49-F238E27FC236}">
                <a16:creationId xmlns:a16="http://schemas.microsoft.com/office/drawing/2014/main" id="{B6476878-7CAE-8381-C275-F45C51CE04E1}"/>
              </a:ext>
            </a:extLst>
          </p:cNvPr>
          <p:cNvSpPr txBox="1"/>
          <p:nvPr/>
        </p:nvSpPr>
        <p:spPr>
          <a:xfrm>
            <a:off x="10223547" y="3069555"/>
            <a:ext cx="1799746" cy="892552"/>
          </a:xfrm>
          <a:prstGeom prst="rect">
            <a:avLst/>
          </a:prstGeom>
          <a:noFill/>
        </p:spPr>
        <p:txBody>
          <a:bodyPr wrap="square" rtlCol="0">
            <a:spAutoFit/>
          </a:bodyPr>
          <a:lstStyle/>
          <a:p>
            <a:pPr algn="ctr"/>
            <a:r>
              <a:rPr lang="uk-UA" sz="1600" b="1" dirty="0"/>
              <a:t>Поглинена доза</a:t>
            </a:r>
          </a:p>
          <a:p>
            <a:pPr algn="ctr"/>
            <a:r>
              <a:rPr lang="uk-UA" sz="1400" dirty="0"/>
              <a:t>(рад</a:t>
            </a:r>
            <a:r>
              <a:rPr lang="en-US" sz="1400" dirty="0"/>
              <a:t>)</a:t>
            </a:r>
          </a:p>
          <a:p>
            <a:pPr algn="ctr"/>
            <a:r>
              <a:rPr lang="uk-UA" sz="1100" dirty="0"/>
              <a:t>Енергія в речовині</a:t>
            </a:r>
            <a:r>
              <a:rPr lang="en-US" sz="1100" dirty="0"/>
              <a:t> </a:t>
            </a:r>
          </a:p>
          <a:p>
            <a:pPr algn="ctr"/>
            <a:r>
              <a:rPr lang="uk-UA" sz="1100" dirty="0"/>
              <a:t>СІ – </a:t>
            </a:r>
            <a:r>
              <a:rPr lang="uk-UA" sz="1100" dirty="0" err="1"/>
              <a:t>Грей</a:t>
            </a:r>
            <a:r>
              <a:rPr lang="uk-UA" sz="1100" dirty="0"/>
              <a:t> (</a:t>
            </a:r>
            <a:r>
              <a:rPr lang="uk-UA" sz="1100" dirty="0" err="1"/>
              <a:t>Гр</a:t>
            </a:r>
            <a:r>
              <a:rPr lang="uk-UA" sz="1100" dirty="0"/>
              <a:t>, </a:t>
            </a:r>
            <a:r>
              <a:rPr lang="en-US" sz="1100" dirty="0" err="1"/>
              <a:t>Gy</a:t>
            </a:r>
            <a:r>
              <a:rPr lang="uk-UA" sz="1100" dirty="0"/>
              <a:t>)</a:t>
            </a:r>
            <a:endParaRPr lang="en-US" sz="1050" dirty="0"/>
          </a:p>
        </p:txBody>
      </p:sp>
      <p:sp>
        <p:nvSpPr>
          <p:cNvPr id="5" name="TextBox 4">
            <a:extLst>
              <a:ext uri="{FF2B5EF4-FFF2-40B4-BE49-F238E27FC236}">
                <a16:creationId xmlns:a16="http://schemas.microsoft.com/office/drawing/2014/main" id="{D3CFA2CA-936A-EAB6-278C-4BFB59951EFF}"/>
              </a:ext>
            </a:extLst>
          </p:cNvPr>
          <p:cNvSpPr txBox="1"/>
          <p:nvPr/>
        </p:nvSpPr>
        <p:spPr>
          <a:xfrm>
            <a:off x="7315534" y="4612416"/>
            <a:ext cx="1799746" cy="892552"/>
          </a:xfrm>
          <a:prstGeom prst="rect">
            <a:avLst/>
          </a:prstGeom>
          <a:noFill/>
        </p:spPr>
        <p:txBody>
          <a:bodyPr wrap="square" rtlCol="0">
            <a:spAutoFit/>
          </a:bodyPr>
          <a:lstStyle/>
          <a:p>
            <a:pPr algn="ctr"/>
            <a:r>
              <a:rPr lang="uk-UA" sz="1600" b="1" dirty="0"/>
              <a:t>Експозиція</a:t>
            </a:r>
          </a:p>
          <a:p>
            <a:pPr algn="ctr"/>
            <a:r>
              <a:rPr lang="uk-UA" sz="1400" dirty="0"/>
              <a:t>Рентген (</a:t>
            </a:r>
            <a:r>
              <a:rPr lang="en-US" sz="1400" dirty="0"/>
              <a:t>R)</a:t>
            </a:r>
          </a:p>
          <a:p>
            <a:pPr algn="ctr"/>
            <a:r>
              <a:rPr lang="uk-UA" sz="1100" dirty="0"/>
              <a:t>Іонізація в повітрі</a:t>
            </a:r>
            <a:r>
              <a:rPr lang="en-US" sz="1100" dirty="0"/>
              <a:t>                                </a:t>
            </a:r>
            <a:r>
              <a:rPr lang="uk-UA" sz="1100" dirty="0"/>
              <a:t> СІ – </a:t>
            </a:r>
            <a:r>
              <a:rPr lang="uk-UA" sz="1100" dirty="0" err="1"/>
              <a:t>Кл</a:t>
            </a:r>
            <a:r>
              <a:rPr lang="en-US" sz="1100" dirty="0"/>
              <a:t>/</a:t>
            </a:r>
            <a:r>
              <a:rPr lang="uk-UA" sz="1100" dirty="0"/>
              <a:t>кг</a:t>
            </a:r>
            <a:endParaRPr lang="en-US" sz="1050" dirty="0"/>
          </a:p>
        </p:txBody>
      </p:sp>
      <p:pic>
        <p:nvPicPr>
          <p:cNvPr id="7" name="25">
            <a:hlinkClick r:id="" action="ppaction://media"/>
            <a:extLst>
              <a:ext uri="{FF2B5EF4-FFF2-40B4-BE49-F238E27FC236}">
                <a16:creationId xmlns:a16="http://schemas.microsoft.com/office/drawing/2014/main" id="{24725305-B5A6-D00C-A258-C0B55EB07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62619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886" y="452729"/>
            <a:ext cx="10515600" cy="1325563"/>
          </a:xfrm>
        </p:spPr>
        <p:txBody>
          <a:bodyPr/>
          <a:lstStyle/>
          <a:p>
            <a:r>
              <a:rPr lang="uk-UA" dirty="0"/>
              <a:t>Принципи радіаційного захисту</a:t>
            </a:r>
            <a:endParaRPr lang="en-US" altLang="en-US" dirty="0"/>
          </a:p>
        </p:txBody>
      </p:sp>
      <p:sp>
        <p:nvSpPr>
          <p:cNvPr id="29699" name="Rectangle 3"/>
          <p:cNvSpPr>
            <a:spLocks noGrp="1" noChangeArrowheads="1"/>
          </p:cNvSpPr>
          <p:nvPr>
            <p:ph type="body" idx="1"/>
          </p:nvPr>
        </p:nvSpPr>
        <p:spPr>
          <a:xfrm>
            <a:off x="838200" y="2405743"/>
            <a:ext cx="10515600" cy="4351338"/>
          </a:xfrm>
        </p:spPr>
        <p:txBody>
          <a:bodyPr>
            <a:normAutofit/>
          </a:bodyPr>
          <a:lstStyle/>
          <a:p>
            <a:r>
              <a:rPr lang="uk-UA" altLang="en-US" dirty="0"/>
              <a:t>Час</a:t>
            </a:r>
            <a:r>
              <a:rPr lang="en-US" altLang="en-US" dirty="0"/>
              <a:t> – (</a:t>
            </a:r>
            <a:r>
              <a:rPr lang="uk-UA" altLang="en-US" dirty="0"/>
              <a:t>Мінімізувати</a:t>
            </a:r>
            <a:r>
              <a:rPr lang="en-US" altLang="en-US" dirty="0"/>
              <a:t>)</a:t>
            </a:r>
          </a:p>
          <a:p>
            <a:pPr marL="0" indent="0">
              <a:buNone/>
            </a:pPr>
            <a:endParaRPr lang="en-US" altLang="en-US" sz="1000" dirty="0"/>
          </a:p>
          <a:p>
            <a:r>
              <a:rPr lang="uk-UA" altLang="en-US" dirty="0"/>
              <a:t>Відстань</a:t>
            </a:r>
            <a:r>
              <a:rPr lang="en-US" altLang="en-US" dirty="0"/>
              <a:t> – (</a:t>
            </a:r>
            <a:r>
              <a:rPr lang="uk-UA" altLang="en-US" dirty="0"/>
              <a:t>Збільшити</a:t>
            </a:r>
            <a:r>
              <a:rPr lang="en-US" altLang="en-US" dirty="0"/>
              <a:t>)</a:t>
            </a:r>
          </a:p>
          <a:p>
            <a:pPr marL="0" indent="0">
              <a:buNone/>
            </a:pPr>
            <a:endParaRPr lang="en-US" altLang="en-US" sz="1000" dirty="0"/>
          </a:p>
          <a:p>
            <a:r>
              <a:rPr lang="uk-UA" altLang="en-US" dirty="0"/>
              <a:t>Захист</a:t>
            </a:r>
            <a:r>
              <a:rPr lang="en-US" altLang="en-US" dirty="0"/>
              <a:t> – (</a:t>
            </a:r>
            <a:r>
              <a:rPr lang="uk-UA" dirty="0"/>
              <a:t>Правильне </a:t>
            </a:r>
          </a:p>
          <a:p>
            <a:pPr marL="0" indent="0">
              <a:buNone/>
            </a:pPr>
            <a:r>
              <a:rPr lang="uk-UA" dirty="0"/>
              <a:t>екранування</a:t>
            </a:r>
            <a:r>
              <a:rPr lang="en-US" altLang="en-US" dirty="0"/>
              <a:t>)</a:t>
            </a:r>
          </a:p>
        </p:txBody>
      </p:sp>
      <p:sp>
        <p:nvSpPr>
          <p:cNvPr id="29700" name="Text Box 4"/>
          <p:cNvSpPr txBox="1">
            <a:spLocks noChangeArrowheads="1"/>
          </p:cNvSpPr>
          <p:nvPr/>
        </p:nvSpPr>
        <p:spPr bwMode="auto">
          <a:xfrm>
            <a:off x="10348509" y="1705199"/>
            <a:ext cx="1843491" cy="112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0171" tIns="35086" rIns="70171" bIns="35086">
            <a:spAutoFit/>
          </a:bodyPr>
          <a:lstStyle>
            <a:lvl1pPr>
              <a:defRPr sz="2600" b="1">
                <a:solidFill>
                  <a:srgbClr val="000099"/>
                </a:solidFill>
                <a:latin typeface="Arial" pitchFamily="34" charset="0"/>
              </a:defRPr>
            </a:lvl1pPr>
            <a:lvl2pPr marL="742950" indent="-285750">
              <a:defRPr sz="2600" b="1">
                <a:solidFill>
                  <a:srgbClr val="000099"/>
                </a:solidFill>
                <a:latin typeface="Arial" pitchFamily="34" charset="0"/>
              </a:defRPr>
            </a:lvl2pPr>
            <a:lvl3pPr marL="1143000" indent="-228600">
              <a:defRPr sz="2600" b="1">
                <a:solidFill>
                  <a:srgbClr val="000099"/>
                </a:solidFill>
                <a:latin typeface="Arial" pitchFamily="34" charset="0"/>
              </a:defRPr>
            </a:lvl3pPr>
            <a:lvl4pPr marL="1600200" indent="-228600">
              <a:defRPr sz="2600" b="1">
                <a:solidFill>
                  <a:srgbClr val="000099"/>
                </a:solidFill>
                <a:latin typeface="Arial" pitchFamily="34" charset="0"/>
              </a:defRPr>
            </a:lvl4pPr>
            <a:lvl5pPr marL="2057400" indent="-228600">
              <a:defRPr sz="2600" b="1">
                <a:solidFill>
                  <a:srgbClr val="000099"/>
                </a:solidFill>
                <a:latin typeface="Arial" pitchFamily="34" charset="0"/>
              </a:defRPr>
            </a:lvl5pPr>
            <a:lvl6pPr marL="2514600" indent="-228600" algn="ctr" eaLnBrk="0" fontAlgn="base" hangingPunct="0">
              <a:spcBef>
                <a:spcPct val="50000"/>
              </a:spcBef>
              <a:spcAft>
                <a:spcPct val="0"/>
              </a:spcAft>
              <a:defRPr sz="2600" b="1">
                <a:solidFill>
                  <a:srgbClr val="000099"/>
                </a:solidFill>
                <a:latin typeface="Arial" pitchFamily="34" charset="0"/>
              </a:defRPr>
            </a:lvl6pPr>
            <a:lvl7pPr marL="2971800" indent="-228600" algn="ctr" eaLnBrk="0" fontAlgn="base" hangingPunct="0">
              <a:spcBef>
                <a:spcPct val="50000"/>
              </a:spcBef>
              <a:spcAft>
                <a:spcPct val="0"/>
              </a:spcAft>
              <a:defRPr sz="2600" b="1">
                <a:solidFill>
                  <a:srgbClr val="000099"/>
                </a:solidFill>
                <a:latin typeface="Arial" pitchFamily="34" charset="0"/>
              </a:defRPr>
            </a:lvl7pPr>
            <a:lvl8pPr marL="3429000" indent="-228600" algn="ctr" eaLnBrk="0" fontAlgn="base" hangingPunct="0">
              <a:spcBef>
                <a:spcPct val="50000"/>
              </a:spcBef>
              <a:spcAft>
                <a:spcPct val="0"/>
              </a:spcAft>
              <a:defRPr sz="2600" b="1">
                <a:solidFill>
                  <a:srgbClr val="000099"/>
                </a:solidFill>
                <a:latin typeface="Arial" pitchFamily="34" charset="0"/>
              </a:defRPr>
            </a:lvl8pPr>
            <a:lvl9pPr marL="3886200" indent="-228600" algn="ctr" eaLnBrk="0" fontAlgn="base" hangingPunct="0">
              <a:spcBef>
                <a:spcPct val="50000"/>
              </a:spcBef>
              <a:spcAft>
                <a:spcPct val="0"/>
              </a:spcAft>
              <a:defRPr sz="2600" b="1">
                <a:solidFill>
                  <a:srgbClr val="000099"/>
                </a:solidFill>
                <a:latin typeface="Arial" pitchFamily="34" charset="0"/>
              </a:defRPr>
            </a:lvl9pPr>
          </a:lstStyle>
          <a:p>
            <a:pPr>
              <a:spcBef>
                <a:spcPct val="0"/>
              </a:spcBef>
            </a:pPr>
            <a:r>
              <a:rPr lang="uk-UA" sz="2286" dirty="0">
                <a:solidFill>
                  <a:srgbClr val="920000"/>
                </a:solidFill>
              </a:rPr>
              <a:t>Зменшення дози радіації</a:t>
            </a:r>
            <a:endParaRPr lang="en-US" altLang="en-US" sz="2286" dirty="0">
              <a:solidFill>
                <a:srgbClr val="920000"/>
              </a:solidFill>
            </a:endParaRPr>
          </a:p>
        </p:txBody>
      </p:sp>
      <p:sp>
        <p:nvSpPr>
          <p:cNvPr id="29701" name="Line 5"/>
          <p:cNvSpPr>
            <a:spLocks noChangeShapeType="1"/>
          </p:cNvSpPr>
          <p:nvPr/>
        </p:nvSpPr>
        <p:spPr bwMode="auto">
          <a:xfrm>
            <a:off x="10348509" y="1851387"/>
            <a:ext cx="0" cy="4206240"/>
          </a:xfrm>
          <a:prstGeom prst="line">
            <a:avLst/>
          </a:prstGeom>
          <a:noFill/>
          <a:ln w="63500">
            <a:solidFill>
              <a:srgbClr val="920000"/>
            </a:solidFill>
            <a:round/>
            <a:headEnd/>
            <a:tailEnd type="triangle" w="med" len="med"/>
          </a:ln>
          <a:extLst>
            <a:ext uri="{909E8E84-426E-40DD-AFC4-6F175D3DCCD1}">
              <a14:hiddenFill xmlns:a14="http://schemas.microsoft.com/office/drawing/2010/main">
                <a:noFill/>
              </a14:hiddenFill>
            </a:ext>
          </a:extLst>
        </p:spPr>
        <p:txBody>
          <a:bodyPr wrap="none" lIns="70171" tIns="35086" rIns="70171" bIns="35086">
            <a:spAutoFit/>
          </a:bodyPr>
          <a:lstStyle/>
          <a:p>
            <a:endParaRPr lang="en-US" sz="1786"/>
          </a:p>
        </p:txBody>
      </p:sp>
      <p:pic>
        <p:nvPicPr>
          <p:cNvPr id="29703"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44134" y="1851387"/>
            <a:ext cx="3199255" cy="17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4"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82904" y="3805558"/>
            <a:ext cx="2819658" cy="214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26">
            <a:hlinkClick r:id="" action="ppaction://media"/>
            <a:extLst>
              <a:ext uri="{FF2B5EF4-FFF2-40B4-BE49-F238E27FC236}">
                <a16:creationId xmlns:a16="http://schemas.microsoft.com/office/drawing/2014/main" id="{D7B2C0E7-AFB4-8069-6B88-5896D7EFE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81697"/>
            <a:ext cx="812800" cy="812800"/>
          </a:xfrm>
          <a:prstGeom prst="rect">
            <a:avLst/>
          </a:prstGeom>
        </p:spPr>
      </p:pic>
    </p:spTree>
    <p:extLst>
      <p:ext uri="{BB962C8B-B14F-4D97-AF65-F5344CB8AC3E}">
        <p14:creationId xmlns:p14="http://schemas.microsoft.com/office/powerpoint/2010/main" val="41242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047A-D105-4143-8E93-567C3D927B1C}"/>
              </a:ext>
            </a:extLst>
          </p:cNvPr>
          <p:cNvSpPr>
            <a:spLocks noGrp="1"/>
          </p:cNvSpPr>
          <p:nvPr>
            <p:ph type="title"/>
          </p:nvPr>
        </p:nvSpPr>
        <p:spPr>
          <a:xfrm>
            <a:off x="0" y="419317"/>
            <a:ext cx="10515600" cy="1325563"/>
          </a:xfrm>
        </p:spPr>
        <p:txBody>
          <a:bodyPr/>
          <a:lstStyle/>
          <a:p>
            <a:r>
              <a:rPr lang="uk-UA" dirty="0"/>
              <a:t>Чому виявити радіацію складно</a:t>
            </a:r>
            <a:r>
              <a:rPr lang="en-US" dirty="0"/>
              <a:t>?</a:t>
            </a:r>
          </a:p>
        </p:txBody>
      </p:sp>
      <p:sp>
        <p:nvSpPr>
          <p:cNvPr id="3" name="Content Placeholder 2">
            <a:extLst>
              <a:ext uri="{FF2B5EF4-FFF2-40B4-BE49-F238E27FC236}">
                <a16:creationId xmlns:a16="http://schemas.microsoft.com/office/drawing/2014/main" id="{F3DF9145-6765-430A-A9F5-6035CA6FAC44}"/>
              </a:ext>
            </a:extLst>
          </p:cNvPr>
          <p:cNvSpPr>
            <a:spLocks noGrp="1"/>
          </p:cNvSpPr>
          <p:nvPr>
            <p:ph idx="1"/>
          </p:nvPr>
        </p:nvSpPr>
        <p:spPr/>
        <p:txBody>
          <a:bodyPr>
            <a:normAutofit lnSpcReduction="10000"/>
          </a:bodyPr>
          <a:lstStyle/>
          <a:p>
            <a:r>
              <a:rPr lang="uk-UA" dirty="0"/>
              <a:t>Не можемо побачити</a:t>
            </a:r>
            <a:endParaRPr lang="en-US" dirty="0"/>
          </a:p>
          <a:p>
            <a:r>
              <a:rPr lang="uk-UA" dirty="0"/>
              <a:t>Не можемо понюхати</a:t>
            </a:r>
            <a:endParaRPr lang="en-US" dirty="0"/>
          </a:p>
          <a:p>
            <a:r>
              <a:rPr lang="uk-UA" dirty="0"/>
              <a:t>Не можемо почути</a:t>
            </a:r>
            <a:endParaRPr lang="en-US" dirty="0"/>
          </a:p>
          <a:p>
            <a:r>
              <a:rPr lang="uk-UA" dirty="0"/>
              <a:t>Не можемо відчути</a:t>
            </a:r>
            <a:endParaRPr lang="en-US" dirty="0"/>
          </a:p>
          <a:p>
            <a:r>
              <a:rPr lang="uk-UA" dirty="0"/>
              <a:t>Не можемо спробувати на смак</a:t>
            </a:r>
            <a:endParaRPr lang="en-US" dirty="0"/>
          </a:p>
          <a:p>
            <a:endParaRPr lang="en-US" sz="1100" dirty="0"/>
          </a:p>
          <a:p>
            <a:r>
              <a:rPr lang="uk-UA" dirty="0"/>
              <a:t>Ми можемо скористатися взаємодією випромінювання, щоб використовувати детектори</a:t>
            </a:r>
            <a:endParaRPr lang="en-US" dirty="0"/>
          </a:p>
        </p:txBody>
      </p:sp>
      <p:pic>
        <p:nvPicPr>
          <p:cNvPr id="5" name="27">
            <a:hlinkClick r:id="" action="ppaction://media"/>
            <a:extLst>
              <a:ext uri="{FF2B5EF4-FFF2-40B4-BE49-F238E27FC236}">
                <a16:creationId xmlns:a16="http://schemas.microsoft.com/office/drawing/2014/main" id="{F44CD3DF-0D1C-FD95-2296-9CF36B6600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03528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37D-B639-4704-8740-618848B12769}"/>
              </a:ext>
            </a:extLst>
          </p:cNvPr>
          <p:cNvSpPr>
            <a:spLocks noGrp="1"/>
          </p:cNvSpPr>
          <p:nvPr>
            <p:ph type="title"/>
          </p:nvPr>
        </p:nvSpPr>
        <p:spPr>
          <a:xfrm>
            <a:off x="0" y="457635"/>
            <a:ext cx="10515600" cy="1325563"/>
          </a:xfrm>
        </p:spPr>
        <p:txBody>
          <a:bodyPr/>
          <a:lstStyle/>
          <a:p>
            <a:r>
              <a:rPr lang="uk-UA" dirty="0"/>
              <a:t>Огляд приладів</a:t>
            </a:r>
            <a:endParaRPr lang="en-US" dirty="0"/>
          </a:p>
        </p:txBody>
      </p:sp>
      <p:sp>
        <p:nvSpPr>
          <p:cNvPr id="3" name="Content Placeholder 2">
            <a:extLst>
              <a:ext uri="{FF2B5EF4-FFF2-40B4-BE49-F238E27FC236}">
                <a16:creationId xmlns:a16="http://schemas.microsoft.com/office/drawing/2014/main" id="{369C9139-7F6C-4F22-AA22-F4A79EE8EA42}"/>
              </a:ext>
            </a:extLst>
          </p:cNvPr>
          <p:cNvSpPr>
            <a:spLocks noGrp="1"/>
          </p:cNvSpPr>
          <p:nvPr>
            <p:ph idx="1"/>
          </p:nvPr>
        </p:nvSpPr>
        <p:spPr>
          <a:xfrm>
            <a:off x="775504" y="1627196"/>
            <a:ext cx="10857052" cy="4773169"/>
          </a:xfrm>
        </p:spPr>
        <p:txBody>
          <a:bodyPr>
            <a:normAutofit fontScale="92500" lnSpcReduction="20000"/>
          </a:bodyPr>
          <a:lstStyle/>
          <a:p>
            <a:r>
              <a:rPr lang="uk-UA" dirty="0"/>
              <a:t>Було розроблено багато методів виявлення радіації</a:t>
            </a:r>
          </a:p>
          <a:p>
            <a:r>
              <a:rPr lang="uk-UA" dirty="0"/>
              <a:t>В залежності від принципів взаємодії випромінювання з матерією</a:t>
            </a:r>
            <a:endParaRPr lang="en-US" dirty="0"/>
          </a:p>
          <a:p>
            <a:pPr lvl="1"/>
            <a:r>
              <a:rPr lang="uk-UA" dirty="0"/>
              <a:t>Іонізація</a:t>
            </a:r>
            <a:endParaRPr lang="en-US" dirty="0"/>
          </a:p>
          <a:p>
            <a:pPr lvl="2"/>
            <a:r>
              <a:rPr lang="uk-UA" dirty="0"/>
              <a:t>Заряджені частинки викликають іонізацію безпосередньо через кулонівські взаємодії</a:t>
            </a:r>
            <a:endParaRPr lang="en-US" dirty="0"/>
          </a:p>
          <a:p>
            <a:pPr lvl="2"/>
            <a:r>
              <a:rPr lang="uk-UA" dirty="0"/>
              <a:t>Електромагнітне випромінювання створює іонні пари в речовині</a:t>
            </a:r>
            <a:endParaRPr lang="en-US" dirty="0"/>
          </a:p>
          <a:p>
            <a:pPr lvl="3"/>
            <a:r>
              <a:rPr lang="uk-UA" dirty="0"/>
              <a:t>Фотоефект, </a:t>
            </a:r>
            <a:r>
              <a:rPr lang="uk-UA" dirty="0" err="1"/>
              <a:t>комптонівське</a:t>
            </a:r>
            <a:r>
              <a:rPr lang="uk-UA" dirty="0"/>
              <a:t> розсіювання, утворення пар</a:t>
            </a:r>
            <a:endParaRPr lang="en-US" dirty="0"/>
          </a:p>
          <a:p>
            <a:pPr lvl="1"/>
            <a:r>
              <a:rPr lang="uk-UA" dirty="0"/>
              <a:t>Збудження атомів твердих тіл і рідин</a:t>
            </a:r>
            <a:endParaRPr lang="en-US" dirty="0"/>
          </a:p>
          <a:p>
            <a:pPr lvl="1"/>
            <a:r>
              <a:rPr lang="uk-UA" dirty="0">
                <a:solidFill>
                  <a:srgbClr val="202124"/>
                </a:solidFill>
                <a:latin typeface="Calibri" panose="020F0502020204030204" pitchFamily="34" charset="0"/>
              </a:rPr>
              <a:t>З</a:t>
            </a:r>
            <a:r>
              <a:rPr lang="uk-UA" sz="3200" dirty="0">
                <a:solidFill>
                  <a:srgbClr val="202124"/>
                </a:solidFill>
                <a:effectLst/>
                <a:latin typeface="Calibri" panose="020F0502020204030204" pitchFamily="34" charset="0"/>
              </a:rPr>
              <a:t>міни в хімічних системах</a:t>
            </a:r>
            <a:endParaRPr lang="en-US" dirty="0"/>
          </a:p>
          <a:p>
            <a:pPr lvl="2"/>
            <a:r>
              <a:rPr lang="uk-UA" dirty="0">
                <a:solidFill>
                  <a:srgbClr val="202124"/>
                </a:solidFill>
                <a:latin typeface="Calibri" panose="020F0502020204030204" pitchFamily="34" charset="0"/>
              </a:rPr>
              <a:t>Д</a:t>
            </a:r>
            <a:r>
              <a:rPr lang="uk-UA" sz="2800" dirty="0">
                <a:solidFill>
                  <a:srgbClr val="202124"/>
                </a:solidFill>
                <a:effectLst/>
                <a:latin typeface="Calibri" panose="020F0502020204030204" pitchFamily="34" charset="0"/>
              </a:rPr>
              <a:t>озиметричні гелі, рентгенівські плівки</a:t>
            </a:r>
            <a:endParaRPr lang="en-US" dirty="0"/>
          </a:p>
          <a:p>
            <a:pPr lvl="1"/>
            <a:r>
              <a:rPr lang="en-US" dirty="0"/>
              <a:t>*</a:t>
            </a:r>
            <a:r>
              <a:rPr lang="uk-UA" dirty="0"/>
              <a:t> Нейтрони утворюють іони через вторинні процеси</a:t>
            </a:r>
            <a:endParaRPr lang="en-US" dirty="0"/>
          </a:p>
        </p:txBody>
      </p:sp>
      <p:pic>
        <p:nvPicPr>
          <p:cNvPr id="4" name="28">
            <a:hlinkClick r:id="" action="ppaction://media"/>
            <a:extLst>
              <a:ext uri="{FF2B5EF4-FFF2-40B4-BE49-F238E27FC236}">
                <a16:creationId xmlns:a16="http://schemas.microsoft.com/office/drawing/2014/main" id="{A0B171BC-B470-95E0-CC8A-AB5C3D4CC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2147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1E13E-1470-4922-808E-85D2F045B43E}"/>
              </a:ext>
            </a:extLst>
          </p:cNvPr>
          <p:cNvSpPr>
            <a:spLocks noGrp="1"/>
          </p:cNvSpPr>
          <p:nvPr>
            <p:ph type="title"/>
          </p:nvPr>
        </p:nvSpPr>
        <p:spPr>
          <a:xfrm>
            <a:off x="0" y="448611"/>
            <a:ext cx="10515600" cy="1325563"/>
          </a:xfrm>
        </p:spPr>
        <p:txBody>
          <a:bodyPr/>
          <a:lstStyle/>
          <a:p>
            <a:r>
              <a:rPr lang="uk-UA" sz="4400" dirty="0">
                <a:ea typeface="Tahoma" panose="020B0604030504040204" pitchFamily="34" charset="0"/>
                <a:cs typeface="Tahoma" panose="020B0604030504040204" pitchFamily="34" charset="0"/>
              </a:rPr>
              <a:t>Підготовка до огляду</a:t>
            </a:r>
            <a:endParaRPr lang="en-US" dirty="0"/>
          </a:p>
        </p:txBody>
      </p:sp>
      <p:sp>
        <p:nvSpPr>
          <p:cNvPr id="3" name="Content Placeholder 2">
            <a:extLst>
              <a:ext uri="{FF2B5EF4-FFF2-40B4-BE49-F238E27FC236}">
                <a16:creationId xmlns:a16="http://schemas.microsoft.com/office/drawing/2014/main" id="{00E3EA4E-A565-4A71-84E2-58D214EAE5F1}"/>
              </a:ext>
            </a:extLst>
          </p:cNvPr>
          <p:cNvSpPr>
            <a:spLocks noGrp="1"/>
          </p:cNvSpPr>
          <p:nvPr>
            <p:ph idx="1"/>
          </p:nvPr>
        </p:nvSpPr>
        <p:spPr/>
        <p:txBody>
          <a:bodyPr>
            <a:normAutofit/>
          </a:bodyPr>
          <a:lstStyle/>
          <a:p>
            <a:r>
              <a:rPr lang="uk-UA" sz="3200" dirty="0"/>
              <a:t>Перевірка на наявність пошкоджень приладу (особливо зонд і кабель)</a:t>
            </a:r>
            <a:r>
              <a:rPr lang="en-US" sz="3200" dirty="0"/>
              <a:t> </a:t>
            </a:r>
            <a:endParaRPr lang="uk-UA" sz="3200" dirty="0"/>
          </a:p>
          <a:p>
            <a:r>
              <a:rPr lang="uk-UA" sz="3200" dirty="0"/>
              <a:t>Дата калібрування</a:t>
            </a:r>
            <a:endParaRPr lang="en-US" sz="3200" dirty="0"/>
          </a:p>
          <a:p>
            <a:r>
              <a:rPr lang="uk-UA" sz="3200" dirty="0"/>
              <a:t>Батарея</a:t>
            </a:r>
            <a:r>
              <a:rPr lang="en-US" sz="3200" dirty="0"/>
              <a:t> </a:t>
            </a:r>
          </a:p>
          <a:p>
            <a:r>
              <a:rPr lang="uk-UA" sz="3200" dirty="0"/>
              <a:t>Перевірка роботи</a:t>
            </a:r>
            <a:endParaRPr lang="en-US" sz="3200" dirty="0"/>
          </a:p>
        </p:txBody>
      </p:sp>
      <p:grpSp>
        <p:nvGrpSpPr>
          <p:cNvPr id="4" name="Group 12">
            <a:extLst>
              <a:ext uri="{FF2B5EF4-FFF2-40B4-BE49-F238E27FC236}">
                <a16:creationId xmlns:a16="http://schemas.microsoft.com/office/drawing/2014/main" id="{5F592E69-CCC1-4EE9-AC37-6746483A7016}"/>
              </a:ext>
            </a:extLst>
          </p:cNvPr>
          <p:cNvGrpSpPr>
            <a:grpSpLocks/>
          </p:cNvGrpSpPr>
          <p:nvPr/>
        </p:nvGrpSpPr>
        <p:grpSpPr bwMode="auto">
          <a:xfrm>
            <a:off x="4599198" y="3072389"/>
            <a:ext cx="3136353" cy="3126017"/>
            <a:chOff x="3255" y="1352"/>
            <a:chExt cx="2278" cy="2133"/>
          </a:xfrm>
        </p:grpSpPr>
        <p:pic>
          <p:nvPicPr>
            <p:cNvPr id="5" name="Picture 4" descr="IMG_0049">
              <a:extLst>
                <a:ext uri="{FF2B5EF4-FFF2-40B4-BE49-F238E27FC236}">
                  <a16:creationId xmlns:a16="http://schemas.microsoft.com/office/drawing/2014/main" id="{AFAAAA1B-1685-4C69-8AB5-F0FF4AB63AD5}"/>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6" y="1774"/>
              <a:ext cx="2177" cy="1711"/>
            </a:xfrm>
            <a:prstGeom prst="rect">
              <a:avLst/>
            </a:prstGeom>
            <a:solidFill>
              <a:schemeClr val="tx1"/>
            </a:solidFill>
            <a:ln w="38100">
              <a:solidFill>
                <a:schemeClr val="bg1"/>
              </a:solidFill>
              <a:miter lim="800000"/>
              <a:headEnd/>
              <a:tailEnd/>
            </a:ln>
          </p:spPr>
        </p:pic>
        <p:sp>
          <p:nvSpPr>
            <p:cNvPr id="6" name="Text Box 5">
              <a:extLst>
                <a:ext uri="{FF2B5EF4-FFF2-40B4-BE49-F238E27FC236}">
                  <a16:creationId xmlns:a16="http://schemas.microsoft.com/office/drawing/2014/main" id="{AE8BA094-E35F-4643-A1F8-28B9A85BC077}"/>
                </a:ext>
              </a:extLst>
            </p:cNvPr>
            <p:cNvSpPr txBox="1">
              <a:spLocks noChangeArrowheads="1"/>
            </p:cNvSpPr>
            <p:nvPr/>
          </p:nvSpPr>
          <p:spPr bwMode="auto">
            <a:xfrm>
              <a:off x="3255" y="1352"/>
              <a:ext cx="2174" cy="437"/>
            </a:xfrm>
            <a:prstGeom prst="rect">
              <a:avLst/>
            </a:prstGeom>
            <a:noFill/>
            <a:ln w="9525" algn="ctr">
              <a:noFill/>
              <a:miter lim="800000"/>
              <a:headEnd/>
              <a:tailEnd/>
            </a:ln>
            <a:effectLst/>
          </p:spPr>
          <p:txBody>
            <a:bodyPr lIns="83184" tIns="41593" rIns="83184" bIns="41593">
              <a:spAutoFit/>
            </a:bodyPr>
            <a:lstStyle/>
            <a:p>
              <a:pPr marL="332865" indent="-332865" algn="ctr">
                <a:spcBef>
                  <a:spcPct val="50000"/>
                </a:spcBef>
                <a:defRPr/>
              </a:pPr>
              <a:r>
                <a:rPr lang="uk-UA" sz="1807" dirty="0">
                  <a:latin typeface="Tahoma" charset="0"/>
                </a:rPr>
                <a:t>Перевірте елементи живлення</a:t>
              </a:r>
              <a:endParaRPr lang="en-US" sz="1807" dirty="0">
                <a:latin typeface="Tahoma" charset="0"/>
              </a:endParaRPr>
            </a:p>
          </p:txBody>
        </p:sp>
      </p:grpSp>
      <p:grpSp>
        <p:nvGrpSpPr>
          <p:cNvPr id="7" name="Group 11">
            <a:extLst>
              <a:ext uri="{FF2B5EF4-FFF2-40B4-BE49-F238E27FC236}">
                <a16:creationId xmlns:a16="http://schemas.microsoft.com/office/drawing/2014/main" id="{E7A0735B-CC31-40C9-BFB3-0D81B149EC18}"/>
              </a:ext>
            </a:extLst>
          </p:cNvPr>
          <p:cNvGrpSpPr>
            <a:grpSpLocks/>
          </p:cNvGrpSpPr>
          <p:nvPr/>
        </p:nvGrpSpPr>
        <p:grpSpPr bwMode="auto">
          <a:xfrm>
            <a:off x="8692109" y="3341433"/>
            <a:ext cx="3155947" cy="2856974"/>
            <a:chOff x="272" y="1550"/>
            <a:chExt cx="2292" cy="1949"/>
          </a:xfrm>
        </p:grpSpPr>
        <p:pic>
          <p:nvPicPr>
            <p:cNvPr id="8" name="Picture 6" descr="IMG_0073">
              <a:extLst>
                <a:ext uri="{FF2B5EF4-FFF2-40B4-BE49-F238E27FC236}">
                  <a16:creationId xmlns:a16="http://schemas.microsoft.com/office/drawing/2014/main" id="{CDBBBE07-97BB-44EA-8F3A-470B87FA717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 y="2092"/>
              <a:ext cx="2292" cy="140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7">
              <a:extLst>
                <a:ext uri="{FF2B5EF4-FFF2-40B4-BE49-F238E27FC236}">
                  <a16:creationId xmlns:a16="http://schemas.microsoft.com/office/drawing/2014/main" id="{C520586A-FA4B-4D74-BC02-164CCF7E767F}"/>
                </a:ext>
              </a:extLst>
            </p:cNvPr>
            <p:cNvSpPr txBox="1">
              <a:spLocks noChangeArrowheads="1"/>
            </p:cNvSpPr>
            <p:nvPr/>
          </p:nvSpPr>
          <p:spPr bwMode="auto">
            <a:xfrm>
              <a:off x="307" y="1550"/>
              <a:ext cx="2245" cy="477"/>
            </a:xfrm>
            <a:prstGeom prst="rect">
              <a:avLst/>
            </a:prstGeom>
            <a:solidFill>
              <a:srgbClr val="C0C0C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83184" tIns="41593" rIns="83184" bIns="41593">
              <a:spAutoFit/>
            </a:bodyPr>
            <a:lstStyle>
              <a:lvl1pPr marL="368300" indent="-368300" eaLnBrk="0" hangingPunct="0">
                <a:spcBef>
                  <a:spcPct val="20000"/>
                </a:spcBef>
                <a:buClr>
                  <a:schemeClr val="tx2"/>
                </a:buClr>
                <a:buSzPct val="60000"/>
                <a:buFont typeface="Monotype Sorts" pitchFamily="2" charset="2"/>
                <a:buChar char="u"/>
                <a:defRPr sz="3000">
                  <a:solidFill>
                    <a:schemeClr val="tx2"/>
                  </a:solidFill>
                  <a:latin typeface="Tahoma" pitchFamily="34" charset="0"/>
                </a:defRPr>
              </a:lvl1pPr>
              <a:lvl2pPr marL="742950" indent="-285750" eaLnBrk="0" hangingPunct="0">
                <a:spcBef>
                  <a:spcPct val="20000"/>
                </a:spcBef>
                <a:buClr>
                  <a:schemeClr val="tx2"/>
                </a:buClr>
                <a:buSzPct val="60000"/>
                <a:buChar char="–"/>
                <a:defRPr sz="2600">
                  <a:solidFill>
                    <a:schemeClr val="tx2"/>
                  </a:solidFill>
                  <a:latin typeface="Tahoma" pitchFamily="34" charset="0"/>
                </a:defRPr>
              </a:lvl2pPr>
              <a:lvl3pPr marL="1143000" indent="-228600" eaLnBrk="0" hangingPunct="0">
                <a:spcBef>
                  <a:spcPct val="20000"/>
                </a:spcBef>
                <a:buClr>
                  <a:schemeClr val="tx2"/>
                </a:buClr>
                <a:buSzPct val="60000"/>
                <a:buFont typeface="Monotype Sorts" pitchFamily="2" charset="2"/>
                <a:buChar char="v"/>
                <a:defRPr sz="2100">
                  <a:solidFill>
                    <a:schemeClr val="tx2"/>
                  </a:solidFill>
                  <a:latin typeface="Tahoma" pitchFamily="34" charset="0"/>
                </a:defRPr>
              </a:lvl3pPr>
              <a:lvl4pPr marL="1600200" indent="-228600" eaLnBrk="0" hangingPunct="0">
                <a:spcBef>
                  <a:spcPct val="20000"/>
                </a:spcBef>
                <a:buClr>
                  <a:schemeClr val="tx2"/>
                </a:buClr>
                <a:buSzPct val="60000"/>
                <a:buChar char="–"/>
                <a:defRPr sz="1900">
                  <a:solidFill>
                    <a:schemeClr val="tx2"/>
                  </a:solidFill>
                  <a:latin typeface="Tahoma" pitchFamily="34" charset="0"/>
                </a:defRPr>
              </a:lvl4pPr>
              <a:lvl5pPr marL="2057400" indent="-228600" eaLnBrk="0" hangingPunct="0">
                <a:spcBef>
                  <a:spcPct val="20000"/>
                </a:spcBef>
                <a:buClr>
                  <a:schemeClr val="tx2"/>
                </a:buClr>
                <a:buSzPct val="60000"/>
                <a:buFont typeface="Times New Roman" pitchFamily="18" charset="0"/>
                <a:buChar char="–"/>
                <a:defRPr sz="1700">
                  <a:solidFill>
                    <a:schemeClr val="tx2"/>
                  </a:solidFill>
                  <a:latin typeface="Tahoma" pitchFamily="34" charset="0"/>
                </a:defRPr>
              </a:lvl5pPr>
              <a:lvl6pPr marL="25146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6pPr>
              <a:lvl7pPr marL="29718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7pPr>
              <a:lvl8pPr marL="34290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8pPr>
              <a:lvl9pPr marL="38862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9pPr>
            </a:lstStyle>
            <a:p>
              <a:pPr algn="ctr" eaLnBrk="1" hangingPunct="1">
                <a:spcBef>
                  <a:spcPct val="50000"/>
                </a:spcBef>
                <a:buClrTx/>
                <a:buSzTx/>
                <a:buFontTx/>
                <a:buNone/>
              </a:pPr>
              <a:r>
                <a:rPr lang="uk-UA" altLang="en-US" sz="2000" dirty="0">
                  <a:solidFill>
                    <a:schemeClr val="tx1"/>
                  </a:solidFill>
                </a:rPr>
                <a:t>Реакція на контрольне джерело</a:t>
              </a:r>
              <a:endParaRPr lang="en-US" altLang="en-US" sz="2000" dirty="0">
                <a:solidFill>
                  <a:schemeClr val="tx1"/>
                </a:solidFill>
              </a:endParaRPr>
            </a:p>
          </p:txBody>
        </p:sp>
      </p:grpSp>
      <p:grpSp>
        <p:nvGrpSpPr>
          <p:cNvPr id="10" name="Group 13">
            <a:extLst>
              <a:ext uri="{FF2B5EF4-FFF2-40B4-BE49-F238E27FC236}">
                <a16:creationId xmlns:a16="http://schemas.microsoft.com/office/drawing/2014/main" id="{17AE375A-910F-49B9-8CCC-7E554F82A388}"/>
              </a:ext>
            </a:extLst>
          </p:cNvPr>
          <p:cNvGrpSpPr>
            <a:grpSpLocks/>
          </p:cNvGrpSpPr>
          <p:nvPr/>
        </p:nvGrpSpPr>
        <p:grpSpPr bwMode="auto">
          <a:xfrm>
            <a:off x="484039" y="4190431"/>
            <a:ext cx="3543345" cy="2007974"/>
            <a:chOff x="73" y="535"/>
            <a:chExt cx="2687" cy="1426"/>
          </a:xfrm>
        </p:grpSpPr>
        <p:pic>
          <p:nvPicPr>
            <p:cNvPr id="11" name="Picture 8" descr="MVC-542S">
              <a:extLst>
                <a:ext uri="{FF2B5EF4-FFF2-40B4-BE49-F238E27FC236}">
                  <a16:creationId xmlns:a16="http://schemas.microsoft.com/office/drawing/2014/main" id="{51D3FD89-FE95-4EDA-9568-33DC1A97390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2" y="618"/>
              <a:ext cx="2290" cy="134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9">
              <a:extLst>
                <a:ext uri="{FF2B5EF4-FFF2-40B4-BE49-F238E27FC236}">
                  <a16:creationId xmlns:a16="http://schemas.microsoft.com/office/drawing/2014/main" id="{5807275A-47A2-4FAF-A41B-E48E95F360B2}"/>
                </a:ext>
              </a:extLst>
            </p:cNvPr>
            <p:cNvSpPr txBox="1">
              <a:spLocks noChangeArrowheads="1"/>
            </p:cNvSpPr>
            <p:nvPr/>
          </p:nvSpPr>
          <p:spPr bwMode="auto">
            <a:xfrm>
              <a:off x="73" y="535"/>
              <a:ext cx="268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3184" tIns="41593" rIns="83184" bIns="41593">
              <a:spAutoFit/>
            </a:bodyPr>
            <a:lstStyle>
              <a:lvl1pPr marL="368300" indent="-368300" eaLnBrk="0" hangingPunct="0">
                <a:spcBef>
                  <a:spcPct val="20000"/>
                </a:spcBef>
                <a:buClr>
                  <a:schemeClr val="tx2"/>
                </a:buClr>
                <a:buSzPct val="60000"/>
                <a:buFont typeface="Monotype Sorts" pitchFamily="2" charset="2"/>
                <a:buChar char="u"/>
                <a:defRPr sz="3000">
                  <a:solidFill>
                    <a:schemeClr val="tx2"/>
                  </a:solidFill>
                  <a:latin typeface="Tahoma" pitchFamily="34" charset="0"/>
                </a:defRPr>
              </a:lvl1pPr>
              <a:lvl2pPr marL="742950" indent="-285750" eaLnBrk="0" hangingPunct="0">
                <a:spcBef>
                  <a:spcPct val="20000"/>
                </a:spcBef>
                <a:buClr>
                  <a:schemeClr val="tx2"/>
                </a:buClr>
                <a:buSzPct val="60000"/>
                <a:buChar char="–"/>
                <a:defRPr sz="2600">
                  <a:solidFill>
                    <a:schemeClr val="tx2"/>
                  </a:solidFill>
                  <a:latin typeface="Tahoma" pitchFamily="34" charset="0"/>
                </a:defRPr>
              </a:lvl2pPr>
              <a:lvl3pPr marL="1143000" indent="-228600" eaLnBrk="0" hangingPunct="0">
                <a:spcBef>
                  <a:spcPct val="20000"/>
                </a:spcBef>
                <a:buClr>
                  <a:schemeClr val="tx2"/>
                </a:buClr>
                <a:buSzPct val="60000"/>
                <a:buFont typeface="Monotype Sorts" pitchFamily="2" charset="2"/>
                <a:buChar char="v"/>
                <a:defRPr sz="2100">
                  <a:solidFill>
                    <a:schemeClr val="tx2"/>
                  </a:solidFill>
                  <a:latin typeface="Tahoma" pitchFamily="34" charset="0"/>
                </a:defRPr>
              </a:lvl3pPr>
              <a:lvl4pPr marL="1600200" indent="-228600" eaLnBrk="0" hangingPunct="0">
                <a:spcBef>
                  <a:spcPct val="20000"/>
                </a:spcBef>
                <a:buClr>
                  <a:schemeClr val="tx2"/>
                </a:buClr>
                <a:buSzPct val="60000"/>
                <a:buChar char="–"/>
                <a:defRPr sz="1900">
                  <a:solidFill>
                    <a:schemeClr val="tx2"/>
                  </a:solidFill>
                  <a:latin typeface="Tahoma" pitchFamily="34" charset="0"/>
                </a:defRPr>
              </a:lvl4pPr>
              <a:lvl5pPr marL="2057400" indent="-228600" eaLnBrk="0" hangingPunct="0">
                <a:spcBef>
                  <a:spcPct val="20000"/>
                </a:spcBef>
                <a:buClr>
                  <a:schemeClr val="tx2"/>
                </a:buClr>
                <a:buSzPct val="60000"/>
                <a:buFont typeface="Times New Roman" pitchFamily="18" charset="0"/>
                <a:buChar char="–"/>
                <a:defRPr sz="1700">
                  <a:solidFill>
                    <a:schemeClr val="tx2"/>
                  </a:solidFill>
                  <a:latin typeface="Tahoma" pitchFamily="34" charset="0"/>
                </a:defRPr>
              </a:lvl5pPr>
              <a:lvl6pPr marL="25146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6pPr>
              <a:lvl7pPr marL="29718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7pPr>
              <a:lvl8pPr marL="34290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8pPr>
              <a:lvl9pPr marL="38862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9pPr>
            </a:lstStyle>
            <a:p>
              <a:pPr algn="ctr" eaLnBrk="1" hangingPunct="1">
                <a:spcBef>
                  <a:spcPct val="50000"/>
                </a:spcBef>
                <a:buClrTx/>
                <a:buSzTx/>
                <a:buFontTx/>
                <a:buNone/>
              </a:pPr>
              <a:r>
                <a:rPr lang="uk-UA" altLang="en-US" sz="2000" dirty="0">
                  <a:solidFill>
                    <a:schemeClr val="tx1"/>
                  </a:solidFill>
                </a:rPr>
                <a:t>Перевірте повірку приладу</a:t>
              </a:r>
              <a:endParaRPr lang="en-US" altLang="en-US" sz="2000" dirty="0">
                <a:solidFill>
                  <a:schemeClr val="tx1"/>
                </a:solidFill>
              </a:endParaRPr>
            </a:p>
          </p:txBody>
        </p:sp>
        <p:sp>
          <p:nvSpPr>
            <p:cNvPr id="13" name="Rectangle 10">
              <a:extLst>
                <a:ext uri="{FF2B5EF4-FFF2-40B4-BE49-F238E27FC236}">
                  <a16:creationId xmlns:a16="http://schemas.microsoft.com/office/drawing/2014/main" id="{A3C5D2F3-6C60-43D2-B7E0-A972A3F56597}"/>
                </a:ext>
              </a:extLst>
            </p:cNvPr>
            <p:cNvSpPr>
              <a:spLocks noChangeArrowheads="1"/>
            </p:cNvSpPr>
            <p:nvPr/>
          </p:nvSpPr>
          <p:spPr bwMode="auto">
            <a:xfrm>
              <a:off x="1224" y="1207"/>
              <a:ext cx="204" cy="46"/>
            </a:xfrm>
            <a:prstGeom prst="rect">
              <a:avLst/>
            </a:prstGeom>
            <a:solidFill>
              <a:schemeClr val="bg1"/>
            </a:solidFill>
            <a:ln w="76200" algn="ctr">
              <a:solidFill>
                <a:srgbClr val="000000"/>
              </a:solidFill>
              <a:miter lim="800000"/>
              <a:headEnd/>
              <a:tailEnd/>
            </a:ln>
          </p:spPr>
          <p:txBody>
            <a:bodyPr wrap="none" lIns="83197" tIns="41599" rIns="83197" bIns="41599" anchor="ctr"/>
            <a:lstStyle>
              <a:lvl1pPr eaLnBrk="0" hangingPunct="0">
                <a:spcBef>
                  <a:spcPct val="20000"/>
                </a:spcBef>
                <a:buClr>
                  <a:schemeClr val="tx2"/>
                </a:buClr>
                <a:buSzPct val="60000"/>
                <a:buFont typeface="Monotype Sorts" pitchFamily="2" charset="2"/>
                <a:buChar char="u"/>
                <a:defRPr sz="3000">
                  <a:solidFill>
                    <a:schemeClr val="tx2"/>
                  </a:solidFill>
                  <a:latin typeface="Tahoma" pitchFamily="34" charset="0"/>
                </a:defRPr>
              </a:lvl1pPr>
              <a:lvl2pPr marL="742950" indent="-285750" eaLnBrk="0" hangingPunct="0">
                <a:spcBef>
                  <a:spcPct val="20000"/>
                </a:spcBef>
                <a:buClr>
                  <a:schemeClr val="tx2"/>
                </a:buClr>
                <a:buSzPct val="60000"/>
                <a:buChar char="–"/>
                <a:defRPr sz="2600">
                  <a:solidFill>
                    <a:schemeClr val="tx2"/>
                  </a:solidFill>
                  <a:latin typeface="Tahoma" pitchFamily="34" charset="0"/>
                </a:defRPr>
              </a:lvl2pPr>
              <a:lvl3pPr marL="1143000" indent="-228600" eaLnBrk="0" hangingPunct="0">
                <a:spcBef>
                  <a:spcPct val="20000"/>
                </a:spcBef>
                <a:buClr>
                  <a:schemeClr val="tx2"/>
                </a:buClr>
                <a:buSzPct val="60000"/>
                <a:buFont typeface="Monotype Sorts" pitchFamily="2" charset="2"/>
                <a:buChar char="v"/>
                <a:defRPr sz="2100">
                  <a:solidFill>
                    <a:schemeClr val="tx2"/>
                  </a:solidFill>
                  <a:latin typeface="Tahoma" pitchFamily="34" charset="0"/>
                </a:defRPr>
              </a:lvl3pPr>
              <a:lvl4pPr marL="1600200" indent="-228600" eaLnBrk="0" hangingPunct="0">
                <a:spcBef>
                  <a:spcPct val="20000"/>
                </a:spcBef>
                <a:buClr>
                  <a:schemeClr val="tx2"/>
                </a:buClr>
                <a:buSzPct val="60000"/>
                <a:buChar char="–"/>
                <a:defRPr sz="1900">
                  <a:solidFill>
                    <a:schemeClr val="tx2"/>
                  </a:solidFill>
                  <a:latin typeface="Tahoma" pitchFamily="34" charset="0"/>
                </a:defRPr>
              </a:lvl4pPr>
              <a:lvl5pPr marL="2057400" indent="-228600" eaLnBrk="0" hangingPunct="0">
                <a:spcBef>
                  <a:spcPct val="20000"/>
                </a:spcBef>
                <a:buClr>
                  <a:schemeClr val="tx2"/>
                </a:buClr>
                <a:buSzPct val="60000"/>
                <a:buFont typeface="Times New Roman" pitchFamily="18" charset="0"/>
                <a:buChar char="–"/>
                <a:defRPr sz="1700">
                  <a:solidFill>
                    <a:schemeClr val="tx2"/>
                  </a:solidFill>
                  <a:latin typeface="Tahoma" pitchFamily="34" charset="0"/>
                </a:defRPr>
              </a:lvl5pPr>
              <a:lvl6pPr marL="25146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6pPr>
              <a:lvl7pPr marL="29718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7pPr>
              <a:lvl8pPr marL="34290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8pPr>
              <a:lvl9pPr marL="3886200" indent="-228600" eaLnBrk="0" fontAlgn="base" hangingPunct="0">
                <a:spcBef>
                  <a:spcPct val="20000"/>
                </a:spcBef>
                <a:spcAft>
                  <a:spcPct val="0"/>
                </a:spcAft>
                <a:buClr>
                  <a:schemeClr val="tx2"/>
                </a:buClr>
                <a:buSzPct val="60000"/>
                <a:buFont typeface="Times New Roman" pitchFamily="18" charset="0"/>
                <a:buChar char="–"/>
                <a:defRPr sz="1700">
                  <a:solidFill>
                    <a:schemeClr val="tx2"/>
                  </a:solidFill>
                  <a:latin typeface="Tahoma" pitchFamily="34" charset="0"/>
                </a:defRPr>
              </a:lvl9pPr>
            </a:lstStyle>
            <a:p>
              <a:pPr eaLnBrk="1" hangingPunct="1">
                <a:spcBef>
                  <a:spcPct val="0"/>
                </a:spcBef>
                <a:buClrTx/>
                <a:buSzTx/>
                <a:buFontTx/>
                <a:buNone/>
              </a:pPr>
              <a:endParaRPr lang="en-US" altLang="en-US" sz="2259">
                <a:solidFill>
                  <a:schemeClr val="tx1"/>
                </a:solidFill>
              </a:endParaRPr>
            </a:p>
          </p:txBody>
        </p:sp>
      </p:grpSp>
      <p:pic>
        <p:nvPicPr>
          <p:cNvPr id="14" name="29">
            <a:hlinkClick r:id="" action="ppaction://media"/>
            <a:extLst>
              <a:ext uri="{FF2B5EF4-FFF2-40B4-BE49-F238E27FC236}">
                <a16:creationId xmlns:a16="http://schemas.microsoft.com/office/drawing/2014/main" id="{E7C7D96D-B643-BAEF-C281-A513DF1FA6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41871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9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2860"/>
            <a:ext cx="10515600" cy="1325563"/>
          </a:xfrm>
        </p:spPr>
        <p:txBody>
          <a:bodyPr/>
          <a:lstStyle/>
          <a:p>
            <a:r>
              <a:rPr lang="uk-UA" dirty="0"/>
              <a:t>Досягнення навчальних цілей</a:t>
            </a:r>
            <a:endParaRPr lang="en-US" dirty="0"/>
          </a:p>
        </p:txBody>
      </p:sp>
      <p:sp>
        <p:nvSpPr>
          <p:cNvPr id="3" name="Content Placeholder 2"/>
          <p:cNvSpPr>
            <a:spLocks noGrp="1"/>
          </p:cNvSpPr>
          <p:nvPr>
            <p:ph idx="1"/>
          </p:nvPr>
        </p:nvSpPr>
        <p:spPr/>
        <p:txBody>
          <a:bodyPr>
            <a:normAutofit fontScale="92500" lnSpcReduction="10000"/>
          </a:bodyPr>
          <a:lstStyle/>
          <a:p>
            <a:pPr marL="285750" indent="-285750" eaLnBrk="1" hangingPunct="1">
              <a:lnSpc>
                <a:spcPct val="160000"/>
              </a:lnSpc>
              <a:buFont typeface="Arial" panose="020B0604020202020204" pitchFamily="34" charset="0"/>
              <a:buChar char="•"/>
            </a:pPr>
            <a:r>
              <a:rPr lang="uk-UA" sz="3600" dirty="0">
                <a:solidFill>
                  <a:srgbClr val="202124"/>
                </a:solidFill>
                <a:effectLst/>
                <a:latin typeface="Calibri" panose="020F0502020204030204" pitchFamily="34" charset="0"/>
              </a:rPr>
              <a:t>Обговорення основної радіаційної термінології</a:t>
            </a:r>
          </a:p>
          <a:p>
            <a:pPr marL="285750" indent="-285750" eaLnBrk="1" hangingPunct="1">
              <a:lnSpc>
                <a:spcPct val="160000"/>
              </a:lnSpc>
              <a:buFont typeface="Arial" panose="020B0604020202020204" pitchFamily="34" charset="0"/>
              <a:buChar char="•"/>
            </a:pPr>
            <a:r>
              <a:rPr lang="uk-UA" sz="3600" dirty="0">
                <a:solidFill>
                  <a:srgbClr val="202124"/>
                </a:solidFill>
                <a:effectLst/>
                <a:latin typeface="Calibri" panose="020F0502020204030204" pitchFamily="34" charset="0"/>
              </a:rPr>
              <a:t>Окреслення різних видів іонізуючого випромінювання</a:t>
            </a:r>
          </a:p>
          <a:p>
            <a:pPr marL="285750" indent="-285750" eaLnBrk="1" hangingPunct="1">
              <a:lnSpc>
                <a:spcPct val="160000"/>
              </a:lnSpc>
              <a:buFont typeface="Arial" panose="020B0604020202020204" pitchFamily="34" charset="0"/>
              <a:buChar char="•"/>
            </a:pPr>
            <a:r>
              <a:rPr lang="uk-UA" sz="3600" dirty="0">
                <a:solidFill>
                  <a:srgbClr val="202124"/>
                </a:solidFill>
                <a:effectLst/>
                <a:latin typeface="Calibri" panose="020F0502020204030204" pitchFamily="34" charset="0"/>
              </a:rPr>
              <a:t>П</a:t>
            </a:r>
            <a:r>
              <a:rPr lang="uk-UA" dirty="0">
                <a:solidFill>
                  <a:srgbClr val="202124"/>
                </a:solidFill>
                <a:latin typeface="Calibri" panose="020F0502020204030204" pitchFamily="34" charset="0"/>
              </a:rPr>
              <a:t>ояснення </a:t>
            </a:r>
            <a:r>
              <a:rPr lang="uk-UA" sz="3600" dirty="0">
                <a:solidFill>
                  <a:srgbClr val="202124"/>
                </a:solidFill>
                <a:effectLst/>
                <a:latin typeface="Calibri" panose="020F0502020204030204" pitchFamily="34" charset="0"/>
              </a:rPr>
              <a:t>різниці між опроміненням і </a:t>
            </a:r>
            <a:r>
              <a:rPr lang="uk-UA" sz="3600" dirty="0" err="1">
                <a:solidFill>
                  <a:srgbClr val="202124"/>
                </a:solidFill>
                <a:effectLst/>
                <a:latin typeface="Calibri" panose="020F0502020204030204" pitchFamily="34" charset="0"/>
              </a:rPr>
              <a:t>раіоактивним</a:t>
            </a:r>
            <a:r>
              <a:rPr lang="uk-UA" sz="3600" dirty="0">
                <a:solidFill>
                  <a:srgbClr val="202124"/>
                </a:solidFill>
                <a:effectLst/>
                <a:latin typeface="Calibri" panose="020F0502020204030204" pitchFamily="34" charset="0"/>
              </a:rPr>
              <a:t> забрудненням</a:t>
            </a:r>
          </a:p>
          <a:p>
            <a:pPr>
              <a:lnSpc>
                <a:spcPct val="200000"/>
              </a:lnSpc>
              <a:spcBef>
                <a:spcPts val="600"/>
              </a:spcBef>
              <a:spcAft>
                <a:spcPts val="600"/>
              </a:spcAft>
            </a:pPr>
            <a:r>
              <a:rPr lang="uk-UA" dirty="0"/>
              <a:t>Визначення</a:t>
            </a:r>
            <a:r>
              <a:rPr lang="en-US" dirty="0"/>
              <a:t> </a:t>
            </a:r>
            <a:r>
              <a:rPr lang="uk-UA" sz="3600" dirty="0">
                <a:solidFill>
                  <a:srgbClr val="202124"/>
                </a:solidFill>
                <a:effectLst/>
                <a:latin typeface="Calibri" panose="020F0502020204030204" pitchFamily="34" charset="0"/>
              </a:rPr>
              <a:t>основних принципів радіаційного захисту</a:t>
            </a:r>
            <a:r>
              <a:rPr lang="en-UA" dirty="0">
                <a:effectLst/>
              </a:rPr>
              <a:t> </a:t>
            </a:r>
            <a:endParaRPr lang="en-US" dirty="0"/>
          </a:p>
        </p:txBody>
      </p:sp>
      <p:pic>
        <p:nvPicPr>
          <p:cNvPr id="4" name="3">
            <a:hlinkClick r:id="" action="ppaction://media"/>
            <a:extLst>
              <a:ext uri="{FF2B5EF4-FFF2-40B4-BE49-F238E27FC236}">
                <a16:creationId xmlns:a16="http://schemas.microsoft.com/office/drawing/2014/main" id="{938DC909-0E7C-47A8-4DFD-7A66F46EC5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285618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C96397-AD0E-4582-87B7-B20E89821D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88098" y="869954"/>
            <a:ext cx="6034159" cy="4525620"/>
          </a:xfrm>
          <a:prstGeom prst="rect">
            <a:avLst/>
          </a:prstGeom>
        </p:spPr>
      </p:pic>
      <p:sp>
        <p:nvSpPr>
          <p:cNvPr id="8" name="Oval 7">
            <a:extLst>
              <a:ext uri="{FF2B5EF4-FFF2-40B4-BE49-F238E27FC236}">
                <a16:creationId xmlns:a16="http://schemas.microsoft.com/office/drawing/2014/main" id="{B37823D9-78F6-4477-8413-73401A2AFF65}"/>
              </a:ext>
            </a:extLst>
          </p:cNvPr>
          <p:cNvSpPr/>
          <p:nvPr/>
        </p:nvSpPr>
        <p:spPr>
          <a:xfrm>
            <a:off x="5733915" y="1023339"/>
            <a:ext cx="1626619" cy="15290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7"/>
          </a:p>
        </p:txBody>
      </p:sp>
      <p:sp>
        <p:nvSpPr>
          <p:cNvPr id="9" name="Oval 8">
            <a:extLst>
              <a:ext uri="{FF2B5EF4-FFF2-40B4-BE49-F238E27FC236}">
                <a16:creationId xmlns:a16="http://schemas.microsoft.com/office/drawing/2014/main" id="{A1ED97B1-60B8-40F9-A8FB-FD1C7F05AC70}"/>
              </a:ext>
            </a:extLst>
          </p:cNvPr>
          <p:cNvSpPr/>
          <p:nvPr/>
        </p:nvSpPr>
        <p:spPr>
          <a:xfrm>
            <a:off x="5540284" y="4305640"/>
            <a:ext cx="929785" cy="9515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7"/>
          </a:p>
        </p:txBody>
      </p:sp>
      <p:pic>
        <p:nvPicPr>
          <p:cNvPr id="2" name="30">
            <a:hlinkClick r:id="" action="ppaction://media"/>
            <a:extLst>
              <a:ext uri="{FF2B5EF4-FFF2-40B4-BE49-F238E27FC236}">
                <a16:creationId xmlns:a16="http://schemas.microsoft.com/office/drawing/2014/main" id="{A7D7023A-D22F-71BE-FE91-A5A6E8D669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83161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xit"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5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4ADD8CAB-93F8-456D-B7B8-3713165652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145054" y="945787"/>
            <a:ext cx="6034159" cy="4525620"/>
          </a:xfrm>
          <a:prstGeom prst="rect">
            <a:avLst/>
          </a:prstGeom>
        </p:spPr>
      </p:pic>
      <p:pic>
        <p:nvPicPr>
          <p:cNvPr id="5" name="Picture 6" descr="IMG_0073">
            <a:extLst>
              <a:ext uri="{FF2B5EF4-FFF2-40B4-BE49-F238E27FC236}">
                <a16:creationId xmlns:a16="http://schemas.microsoft.com/office/drawing/2014/main" id="{9FEAE5B3-3938-4AA8-AD74-EECE4C54671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06775" y="2304215"/>
            <a:ext cx="4526003" cy="295811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506775" y="1714814"/>
            <a:ext cx="4371005" cy="461665"/>
          </a:xfrm>
          <a:prstGeom prst="rect">
            <a:avLst/>
          </a:prstGeom>
        </p:spPr>
        <p:txBody>
          <a:bodyPr wrap="none">
            <a:spAutoFit/>
          </a:bodyPr>
          <a:lstStyle/>
          <a:p>
            <a:pPr algn="ctr">
              <a:spcBef>
                <a:spcPct val="50000"/>
              </a:spcBef>
            </a:pPr>
            <a:r>
              <a:rPr lang="uk-UA" altLang="en-US" sz="2400" dirty="0"/>
              <a:t>Реакція на контрольне джерело</a:t>
            </a:r>
            <a:endParaRPr lang="en-US" altLang="en-US" sz="2400" dirty="0"/>
          </a:p>
        </p:txBody>
      </p:sp>
      <p:pic>
        <p:nvPicPr>
          <p:cNvPr id="3" name="31">
            <a:hlinkClick r:id="" action="ppaction://media"/>
            <a:extLst>
              <a:ext uri="{FF2B5EF4-FFF2-40B4-BE49-F238E27FC236}">
                <a16:creationId xmlns:a16="http://schemas.microsoft.com/office/drawing/2014/main" id="{8F8EA48C-4DCA-0FA7-9121-BB9CDF1153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1588"/>
            <a:ext cx="812800" cy="812800"/>
          </a:xfrm>
          <a:prstGeom prst="rect">
            <a:avLst/>
          </a:prstGeom>
        </p:spPr>
      </p:pic>
    </p:spTree>
    <p:extLst>
      <p:ext uri="{BB962C8B-B14F-4D97-AF65-F5344CB8AC3E}">
        <p14:creationId xmlns:p14="http://schemas.microsoft.com/office/powerpoint/2010/main" val="75210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F0FA-6F9F-4F1A-AD32-1BAB7949CD56}"/>
              </a:ext>
            </a:extLst>
          </p:cNvPr>
          <p:cNvSpPr>
            <a:spLocks noGrp="1"/>
          </p:cNvSpPr>
          <p:nvPr>
            <p:ph type="title"/>
          </p:nvPr>
        </p:nvSpPr>
        <p:spPr>
          <a:xfrm>
            <a:off x="0" y="451975"/>
            <a:ext cx="10515600" cy="1325563"/>
          </a:xfrm>
        </p:spPr>
        <p:txBody>
          <a:bodyPr/>
          <a:lstStyle/>
          <a:p>
            <a:r>
              <a:rPr lang="uk-UA" dirty="0"/>
              <a:t>Як проводити огляд</a:t>
            </a:r>
            <a:endParaRPr lang="en-US" dirty="0"/>
          </a:p>
        </p:txBody>
      </p:sp>
      <p:sp>
        <p:nvSpPr>
          <p:cNvPr id="3" name="Content Placeholder 2">
            <a:extLst>
              <a:ext uri="{FF2B5EF4-FFF2-40B4-BE49-F238E27FC236}">
                <a16:creationId xmlns:a16="http://schemas.microsoft.com/office/drawing/2014/main" id="{FF489047-5274-4227-9171-4E81FD18FCB4}"/>
              </a:ext>
            </a:extLst>
          </p:cNvPr>
          <p:cNvSpPr>
            <a:spLocks noGrp="1"/>
          </p:cNvSpPr>
          <p:nvPr>
            <p:ph idx="1"/>
          </p:nvPr>
        </p:nvSpPr>
        <p:spPr>
          <a:xfrm>
            <a:off x="3773978" y="1600199"/>
            <a:ext cx="7980218" cy="4601095"/>
          </a:xfrm>
        </p:spPr>
        <p:txBody>
          <a:bodyPr>
            <a:normAutofit fontScale="92500" lnSpcReduction="20000"/>
          </a:bodyPr>
          <a:lstStyle/>
          <a:p>
            <a:r>
              <a:rPr lang="uk-UA" dirty="0"/>
              <a:t>Переконайтеся, що ви ввімкнули прилад</a:t>
            </a:r>
            <a:endParaRPr lang="en-US" dirty="0"/>
          </a:p>
          <a:p>
            <a:pPr lvl="1"/>
            <a:r>
              <a:rPr lang="uk-UA" dirty="0"/>
              <a:t>Почніть з найбільш чутливого рівня ​​шкали (змініть за потреби</a:t>
            </a:r>
            <a:r>
              <a:rPr lang="en-US" dirty="0"/>
              <a:t>)</a:t>
            </a:r>
          </a:p>
          <a:p>
            <a:pPr lvl="1"/>
            <a:r>
              <a:rPr lang="uk-UA" dirty="0"/>
              <a:t>Завжди знайте, який коефіцієнт ви використовуєте</a:t>
            </a:r>
            <a:endParaRPr lang="en-US" sz="1100" dirty="0"/>
          </a:p>
          <a:p>
            <a:r>
              <a:rPr lang="uk-UA" dirty="0"/>
              <a:t>Огляд в швидкому режимі</a:t>
            </a:r>
            <a:r>
              <a:rPr lang="en-US" dirty="0"/>
              <a:t> </a:t>
            </a:r>
          </a:p>
          <a:p>
            <a:pPr lvl="1"/>
            <a:r>
              <a:rPr lang="en-US" dirty="0"/>
              <a:t>1-2 </a:t>
            </a:r>
            <a:r>
              <a:rPr lang="uk-UA" dirty="0"/>
              <a:t>см від поверхні</a:t>
            </a:r>
            <a:endParaRPr lang="en-US" dirty="0"/>
          </a:p>
          <a:p>
            <a:pPr lvl="1"/>
            <a:r>
              <a:rPr lang="en-US" dirty="0"/>
              <a:t>5-8 </a:t>
            </a:r>
            <a:r>
              <a:rPr lang="uk-UA" dirty="0"/>
              <a:t>см за секунду</a:t>
            </a:r>
            <a:r>
              <a:rPr lang="en-US" dirty="0"/>
              <a:t> </a:t>
            </a:r>
          </a:p>
          <a:p>
            <a:pPr lvl="1"/>
            <a:r>
              <a:rPr lang="uk-UA" dirty="0"/>
              <a:t>Будьте обережні, щоб не забруднити детектор</a:t>
            </a:r>
            <a:endParaRPr lang="en-US" dirty="0"/>
          </a:p>
          <a:p>
            <a:pPr lvl="1"/>
            <a:r>
              <a:rPr lang="uk-UA" dirty="0"/>
              <a:t>Бета</a:t>
            </a:r>
            <a:r>
              <a:rPr lang="en-US" dirty="0"/>
              <a:t>/</a:t>
            </a:r>
            <a:r>
              <a:rPr lang="uk-UA" dirty="0"/>
              <a:t>гамма</a:t>
            </a:r>
            <a:r>
              <a:rPr lang="en-US" dirty="0"/>
              <a:t> – </a:t>
            </a:r>
            <a:r>
              <a:rPr lang="uk-UA" dirty="0" err="1"/>
              <a:t>накрийте</a:t>
            </a:r>
            <a:r>
              <a:rPr lang="uk-UA" dirty="0"/>
              <a:t> зонд</a:t>
            </a:r>
            <a:endParaRPr lang="en-US" dirty="0"/>
          </a:p>
        </p:txBody>
      </p:sp>
      <p:pic>
        <p:nvPicPr>
          <p:cNvPr id="4" name="Picture 4" descr="IMGP0039">
            <a:extLst>
              <a:ext uri="{FF2B5EF4-FFF2-40B4-BE49-F238E27FC236}">
                <a16:creationId xmlns:a16="http://schemas.microsoft.com/office/drawing/2014/main" id="{076D6039-AD67-468E-9B05-2F4F3B32513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4673" y="2346443"/>
            <a:ext cx="3190936" cy="247478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32">
            <a:hlinkClick r:id="" action="ppaction://media"/>
            <a:extLst>
              <a:ext uri="{FF2B5EF4-FFF2-40B4-BE49-F238E27FC236}">
                <a16:creationId xmlns:a16="http://schemas.microsoft.com/office/drawing/2014/main" id="{00854A35-9C8D-9F95-665C-E74130627C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132086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7" y="466283"/>
            <a:ext cx="10361587" cy="1141052"/>
          </a:xfrm>
        </p:spPr>
        <p:txBody>
          <a:bodyPr>
            <a:normAutofit/>
          </a:bodyPr>
          <a:lstStyle/>
          <a:p>
            <a:r>
              <a:rPr lang="uk-UA" dirty="0"/>
              <a:t>Альфа, Бета чи Гамма</a:t>
            </a:r>
            <a:r>
              <a:rPr lang="en-US" dirty="0"/>
              <a:t>?</a:t>
            </a:r>
          </a:p>
        </p:txBody>
      </p:sp>
      <p:grpSp>
        <p:nvGrpSpPr>
          <p:cNvPr id="4" name="Group 3"/>
          <p:cNvGrpSpPr/>
          <p:nvPr/>
        </p:nvGrpSpPr>
        <p:grpSpPr>
          <a:xfrm>
            <a:off x="245803" y="2041006"/>
            <a:ext cx="5043953" cy="1470688"/>
            <a:chOff x="245803" y="1986577"/>
            <a:chExt cx="5043953" cy="1470688"/>
          </a:xfrm>
        </p:grpSpPr>
        <p:sp>
          <p:nvSpPr>
            <p:cNvPr id="9" name="Can 8"/>
            <p:cNvSpPr/>
            <p:nvPr/>
          </p:nvSpPr>
          <p:spPr>
            <a:xfrm>
              <a:off x="752167" y="3231123"/>
              <a:ext cx="855407" cy="226142"/>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grpSp>
          <p:nvGrpSpPr>
            <p:cNvPr id="16" name="Group 15"/>
            <p:cNvGrpSpPr/>
            <p:nvPr/>
          </p:nvGrpSpPr>
          <p:grpSpPr>
            <a:xfrm>
              <a:off x="245803" y="1986577"/>
              <a:ext cx="5043953" cy="1183226"/>
              <a:chOff x="245803" y="1986577"/>
              <a:chExt cx="5043953" cy="1183226"/>
            </a:xfrm>
          </p:grpSpPr>
          <p:sp>
            <p:nvSpPr>
              <p:cNvPr id="7" name="Diagonal Stripe 6"/>
              <p:cNvSpPr/>
              <p:nvPr/>
            </p:nvSpPr>
            <p:spPr>
              <a:xfrm>
                <a:off x="2182762" y="1986577"/>
                <a:ext cx="3106994" cy="983226"/>
              </a:xfrm>
              <a:prstGeom prst="diagStripe">
                <a:avLst>
                  <a:gd name="adj" fmla="val 600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grpSp>
            <p:nvGrpSpPr>
              <p:cNvPr id="8" name="Group 7"/>
              <p:cNvGrpSpPr/>
              <p:nvPr/>
            </p:nvGrpSpPr>
            <p:grpSpPr>
              <a:xfrm>
                <a:off x="245803" y="2473202"/>
                <a:ext cx="1936955" cy="696601"/>
                <a:chOff x="245803" y="2473202"/>
                <a:chExt cx="1936955" cy="696601"/>
              </a:xfrm>
            </p:grpSpPr>
            <p:sp>
              <p:nvSpPr>
                <p:cNvPr id="6" name="Can 5"/>
                <p:cNvSpPr/>
                <p:nvPr/>
              </p:nvSpPr>
              <p:spPr>
                <a:xfrm rot="10800000">
                  <a:off x="245803" y="2473202"/>
                  <a:ext cx="1936955" cy="696601"/>
                </a:xfrm>
                <a:prstGeom prst="can">
                  <a:avLst>
                    <a:gd name="adj" fmla="val 3869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5" name="Oval 4"/>
                <p:cNvSpPr/>
                <p:nvPr/>
              </p:nvSpPr>
              <p:spPr>
                <a:xfrm>
                  <a:off x="509425" y="2945129"/>
                  <a:ext cx="1409709" cy="137436"/>
                </a:xfrm>
                <a:prstGeom prst="ellipse">
                  <a:avLst/>
                </a:prstGeom>
                <a:pattFill prst="smGrid">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18" name="Group 17"/>
          <p:cNvGrpSpPr/>
          <p:nvPr/>
        </p:nvGrpSpPr>
        <p:grpSpPr>
          <a:xfrm>
            <a:off x="5448086" y="4823755"/>
            <a:ext cx="6600206" cy="1379868"/>
            <a:chOff x="5448086" y="4769326"/>
            <a:chExt cx="6600206" cy="1379868"/>
          </a:xfrm>
        </p:grpSpPr>
        <p:sp>
          <p:nvSpPr>
            <p:cNvPr id="23" name="TextBox 22"/>
            <p:cNvSpPr txBox="1"/>
            <p:nvPr/>
          </p:nvSpPr>
          <p:spPr>
            <a:xfrm>
              <a:off x="5448086" y="4769326"/>
              <a:ext cx="6600206"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uk-UA" sz="2000" dirty="0">
                  <a:solidFill>
                    <a:srgbClr val="000000"/>
                  </a:solidFill>
                  <a:latin typeface="Arial" charset="0"/>
                </a:rPr>
                <a:t>Показники</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sym typeface="Symbol" panose="05050102010706020507" pitchFamily="18" charset="2"/>
                </a:rPr>
                <a: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lang="uk-UA" sz="2000" dirty="0">
                  <a:solidFill>
                    <a:srgbClr val="000000"/>
                  </a:solidFill>
                  <a:latin typeface="Arial" charset="0"/>
                </a:rPr>
                <a:t>Фон</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0" i="0" u="none" strike="noStrike" kern="1200" cap="none" spc="0" normalizeH="0" baseline="0" noProof="0" dirty="0">
                  <a:ln>
                    <a:noFill/>
                  </a:ln>
                  <a:solidFill>
                    <a:srgbClr val="000000"/>
                  </a:solidFill>
                  <a:effectLst/>
                  <a:uLnTx/>
                  <a:uFillTx/>
                  <a:latin typeface="Arial" charset="0"/>
                  <a:ea typeface="+mn-ea"/>
                  <a:cs typeface="+mn-cs"/>
                </a:rPr>
                <a:t>або істотно зменшуються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1" i="0" u="none" strike="noStrike" kern="1200" cap="none" spc="0" normalizeH="0" baseline="0" noProof="0" dirty="0">
                  <a:ln>
                    <a:noFill/>
                  </a:ln>
                  <a:solidFill>
                    <a:srgbClr val="000000"/>
                  </a:solidFill>
                  <a:effectLst/>
                  <a:uLnTx/>
                  <a:uFillTx/>
                  <a:latin typeface="Arial" charset="0"/>
                  <a:ea typeface="+mn-ea"/>
                  <a:cs typeface="+mn-cs"/>
                </a:rPr>
                <a:t>бет</a:t>
              </a:r>
              <a:r>
                <a:rPr lang="uk-UA" sz="2000" b="1" dirty="0">
                  <a:solidFill>
                    <a:srgbClr val="000000"/>
                  </a:solidFill>
                  <a:latin typeface="Arial" charset="0"/>
                </a:rPr>
                <a:t>а</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0" i="0" u="none" strike="noStrike" kern="1200" cap="none" spc="0" normalizeH="0" baseline="0" noProof="0" dirty="0">
                  <a:ln>
                    <a:noFill/>
                  </a:ln>
                  <a:solidFill>
                    <a:srgbClr val="000000"/>
                  </a:solidFill>
                  <a:effectLst/>
                  <a:uLnTx/>
                  <a:uFillTx/>
                  <a:latin typeface="Arial" charset="0"/>
                  <a:ea typeface="+mn-ea"/>
                  <a:cs typeface="+mn-cs"/>
                </a:rPr>
                <a:t>джерело</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 name="TextBox 23"/>
            <p:cNvSpPr txBox="1"/>
            <p:nvPr/>
          </p:nvSpPr>
          <p:spPr>
            <a:xfrm>
              <a:off x="5746954" y="5441308"/>
              <a:ext cx="6140246"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uk-UA" sz="2000" dirty="0">
                  <a:solidFill>
                    <a:srgbClr val="000000"/>
                  </a:solidFill>
                  <a:latin typeface="Arial" charset="0"/>
                </a:rPr>
                <a:t>Показники</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0" i="0" u="none" strike="noStrike" kern="1200" cap="none" spc="0" normalizeH="0" baseline="0" noProof="0" dirty="0">
                  <a:ln>
                    <a:noFill/>
                  </a:ln>
                  <a:solidFill>
                    <a:srgbClr val="000000"/>
                  </a:solidFill>
                  <a:effectLst/>
                  <a:uLnTx/>
                  <a:uFillTx/>
                  <a:latin typeface="Arial" charset="0"/>
                  <a:ea typeface="+mn-ea"/>
                  <a:cs typeface="+mn-cs"/>
                </a:rPr>
                <a:t>істотно не </a:t>
              </a:r>
              <a:r>
                <a:rPr lang="uk-UA" sz="2000" dirty="0">
                  <a:solidFill>
                    <a:srgbClr val="000000"/>
                  </a:solidFill>
                  <a:latin typeface="Arial" charset="0"/>
                </a:rPr>
                <a:t>зменшуються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lang="uk-UA" sz="2000" b="1" dirty="0">
                  <a:solidFill>
                    <a:srgbClr val="000000"/>
                  </a:solidFill>
                  <a:latin typeface="Arial" charset="0"/>
                </a:rPr>
                <a:t>гамма</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0" i="0" u="none" strike="noStrike" kern="1200" cap="none" spc="0" normalizeH="0" baseline="0" noProof="0" dirty="0">
                  <a:ln>
                    <a:noFill/>
                  </a:ln>
                  <a:solidFill>
                    <a:srgbClr val="000000"/>
                  </a:solidFill>
                  <a:effectLst/>
                  <a:uLnTx/>
                  <a:uFillTx/>
                  <a:latin typeface="Arial" charset="0"/>
                  <a:ea typeface="+mn-ea"/>
                  <a:cs typeface="+mn-cs"/>
                </a:rPr>
                <a:t>джерело</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13" name="Group 12"/>
          <p:cNvGrpSpPr/>
          <p:nvPr/>
        </p:nvGrpSpPr>
        <p:grpSpPr>
          <a:xfrm>
            <a:off x="186808" y="4296090"/>
            <a:ext cx="5043953" cy="1773553"/>
            <a:chOff x="186808" y="4241661"/>
            <a:chExt cx="5043953" cy="1773553"/>
          </a:xfrm>
        </p:grpSpPr>
        <p:sp>
          <p:nvSpPr>
            <p:cNvPr id="22" name="Can 21"/>
            <p:cNvSpPr/>
            <p:nvPr/>
          </p:nvSpPr>
          <p:spPr>
            <a:xfrm>
              <a:off x="3859161" y="5728347"/>
              <a:ext cx="855407" cy="226142"/>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26" name="U-Turn Arrow 25"/>
            <p:cNvSpPr/>
            <p:nvPr/>
          </p:nvSpPr>
          <p:spPr>
            <a:xfrm>
              <a:off x="2895602" y="4241661"/>
              <a:ext cx="609600" cy="590327"/>
            </a:xfrm>
            <a:prstGeom prst="uturn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grpSp>
          <p:nvGrpSpPr>
            <p:cNvPr id="31" name="Group 30"/>
            <p:cNvGrpSpPr/>
            <p:nvPr/>
          </p:nvGrpSpPr>
          <p:grpSpPr>
            <a:xfrm rot="10800000">
              <a:off x="186808" y="4831988"/>
              <a:ext cx="5043953" cy="1183226"/>
              <a:chOff x="245803" y="1986577"/>
              <a:chExt cx="5043953" cy="1183226"/>
            </a:xfrm>
          </p:grpSpPr>
          <p:sp>
            <p:nvSpPr>
              <p:cNvPr id="32" name="Diagonal Stripe 31"/>
              <p:cNvSpPr/>
              <p:nvPr/>
            </p:nvSpPr>
            <p:spPr>
              <a:xfrm>
                <a:off x="2182762" y="1986577"/>
                <a:ext cx="3106994" cy="983226"/>
              </a:xfrm>
              <a:prstGeom prst="diagStripe">
                <a:avLst>
                  <a:gd name="adj" fmla="val 600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grpSp>
            <p:nvGrpSpPr>
              <p:cNvPr id="33" name="Group 32"/>
              <p:cNvGrpSpPr/>
              <p:nvPr/>
            </p:nvGrpSpPr>
            <p:grpSpPr>
              <a:xfrm>
                <a:off x="245803" y="2473202"/>
                <a:ext cx="1936955" cy="696601"/>
                <a:chOff x="245803" y="2473202"/>
                <a:chExt cx="1936955" cy="696601"/>
              </a:xfrm>
            </p:grpSpPr>
            <p:sp>
              <p:nvSpPr>
                <p:cNvPr id="34" name="Can 33"/>
                <p:cNvSpPr/>
                <p:nvPr/>
              </p:nvSpPr>
              <p:spPr>
                <a:xfrm rot="10800000">
                  <a:off x="245803" y="2473202"/>
                  <a:ext cx="1936955" cy="696601"/>
                </a:xfrm>
                <a:prstGeom prst="can">
                  <a:avLst>
                    <a:gd name="adj" fmla="val 3869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35" name="Oval 34"/>
                <p:cNvSpPr/>
                <p:nvPr/>
              </p:nvSpPr>
              <p:spPr>
                <a:xfrm>
                  <a:off x="509425" y="2945129"/>
                  <a:ext cx="1409709" cy="137436"/>
                </a:xfrm>
                <a:prstGeom prst="ellipse">
                  <a:avLst/>
                </a:prstGeom>
                <a:pattFill prst="smGrid">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10" name="Group 9"/>
          <p:cNvGrpSpPr/>
          <p:nvPr/>
        </p:nvGrpSpPr>
        <p:grpSpPr>
          <a:xfrm>
            <a:off x="5540476" y="1378493"/>
            <a:ext cx="6651524" cy="2071882"/>
            <a:chOff x="5540476" y="1324064"/>
            <a:chExt cx="6651524" cy="2071882"/>
          </a:xfrm>
        </p:grpSpPr>
        <p:sp>
          <p:nvSpPr>
            <p:cNvPr id="14" name="Can 13"/>
            <p:cNvSpPr/>
            <p:nvPr/>
          </p:nvSpPr>
          <p:spPr>
            <a:xfrm>
              <a:off x="6317226" y="3169804"/>
              <a:ext cx="855407" cy="226142"/>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extBox 14"/>
            <p:cNvSpPr txBox="1"/>
            <p:nvPr/>
          </p:nvSpPr>
          <p:spPr>
            <a:xfrm>
              <a:off x="7605682" y="2651816"/>
              <a:ext cx="458631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uk-UA" sz="2000" dirty="0">
                  <a:solidFill>
                    <a:srgbClr val="000000"/>
                  </a:solidFill>
                  <a:latin typeface="Arial" charset="0"/>
                </a:rPr>
                <a:t>Показники</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2000" b="0" i="0" u="none" strike="noStrike" kern="1200" cap="none" spc="0" normalizeH="0" baseline="0" noProof="0" dirty="0">
                  <a:ln>
                    <a:noFill/>
                  </a:ln>
                  <a:solidFill>
                    <a:srgbClr val="000000"/>
                  </a:solidFill>
                  <a:effectLst/>
                  <a:uLnTx/>
                  <a:uFillTx/>
                  <a:latin typeface="Arial" charset="0"/>
                  <a:ea typeface="+mn-ea"/>
                  <a:cs typeface="+mn-cs"/>
                  <a:sym typeface="Symbol" panose="05050102010706020507" pitchFamily="18" charset="2"/>
                </a:rPr>
                <a:t></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lang="uk-UA" sz="2000" dirty="0">
                  <a:solidFill>
                    <a:srgbClr val="000000"/>
                  </a:solidFill>
                  <a:latin typeface="Arial" charset="0"/>
                </a:rPr>
                <a:t>Фон</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 </a:t>
              </a:r>
              <a:r>
                <a:rPr lang="uk-UA" sz="2000" b="1" dirty="0">
                  <a:solidFill>
                    <a:srgbClr val="000000"/>
                  </a:solidFill>
                  <a:latin typeface="Arial" charset="0"/>
                </a:rPr>
                <a:t>альфа</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a:t>
              </a:r>
              <a:r>
                <a:rPr kumimoji="0" lang="uk-UA" sz="2000" b="0" i="0" u="none" strike="noStrike" kern="1200" cap="none" spc="0" normalizeH="0" baseline="0" noProof="0" dirty="0">
                  <a:ln>
                    <a:noFill/>
                  </a:ln>
                  <a:solidFill>
                    <a:srgbClr val="000000"/>
                  </a:solidFill>
                  <a:effectLst/>
                  <a:uLnTx/>
                  <a:uFillTx/>
                  <a:latin typeface="Arial" charset="0"/>
                  <a:ea typeface="+mn-ea"/>
                  <a:cs typeface="+mn-cs"/>
                </a:rPr>
                <a:t>джерело</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5" name="Up Arrow 24"/>
            <p:cNvSpPr/>
            <p:nvPr/>
          </p:nvSpPr>
          <p:spPr>
            <a:xfrm>
              <a:off x="5540476" y="2468286"/>
              <a:ext cx="513126" cy="868902"/>
            </a:xfrm>
            <a:prstGeom prst="up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grpSp>
          <p:nvGrpSpPr>
            <p:cNvPr id="27" name="Group 26"/>
            <p:cNvGrpSpPr/>
            <p:nvPr/>
          </p:nvGrpSpPr>
          <p:grpSpPr>
            <a:xfrm>
              <a:off x="5864944" y="1770581"/>
              <a:ext cx="1936955" cy="696601"/>
              <a:chOff x="245803" y="2473202"/>
              <a:chExt cx="1936955" cy="696601"/>
            </a:xfrm>
          </p:grpSpPr>
          <p:sp>
            <p:nvSpPr>
              <p:cNvPr id="28" name="Can 27"/>
              <p:cNvSpPr/>
              <p:nvPr/>
            </p:nvSpPr>
            <p:spPr>
              <a:xfrm rot="10800000">
                <a:off x="245803" y="2473202"/>
                <a:ext cx="1936955" cy="696601"/>
              </a:xfrm>
              <a:prstGeom prst="can">
                <a:avLst>
                  <a:gd name="adj" fmla="val 38692"/>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sp>
            <p:nvSpPr>
              <p:cNvPr id="29" name="Oval 28"/>
              <p:cNvSpPr/>
              <p:nvPr/>
            </p:nvSpPr>
            <p:spPr>
              <a:xfrm>
                <a:off x="509425" y="2945129"/>
                <a:ext cx="1409709" cy="137436"/>
              </a:xfrm>
              <a:prstGeom prst="ellipse">
                <a:avLst/>
              </a:prstGeom>
              <a:pattFill prst="smGrid">
                <a:fgClr>
                  <a:schemeClr val="bg1">
                    <a:lumMod val="8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a:ea typeface="+mn-ea"/>
                  <a:cs typeface="+mn-cs"/>
                </a:endParaRPr>
              </a:p>
            </p:txBody>
          </p:sp>
        </p:grpSp>
        <p:sp>
          <p:nvSpPr>
            <p:cNvPr id="30" name="Diagonal Stripe 29"/>
            <p:cNvSpPr/>
            <p:nvPr/>
          </p:nvSpPr>
          <p:spPr>
            <a:xfrm>
              <a:off x="7801897" y="1324064"/>
              <a:ext cx="3106994" cy="983226"/>
            </a:xfrm>
            <a:prstGeom prst="diagStripe">
              <a:avLst>
                <a:gd name="adj" fmla="val 60000"/>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17" name="TextBox 16"/>
            <p:cNvSpPr txBox="1"/>
            <p:nvPr/>
          </p:nvSpPr>
          <p:spPr>
            <a:xfrm>
              <a:off x="6023778" y="2651816"/>
              <a:ext cx="158190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uk-UA" sz="2000" dirty="0">
                  <a:solidFill>
                    <a:srgbClr val="000000"/>
                  </a:solidFill>
                  <a:latin typeface="Arial" charset="0"/>
                </a:rPr>
                <a:t>декілька см</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3" name="Slide Number Placeholder 2"/>
          <p:cNvSpPr>
            <a:spLocks noGrp="1"/>
          </p:cNvSpPr>
          <p:nvPr>
            <p:ph type="sldNum" sz="quarter" idx="12"/>
          </p:nvPr>
        </p:nvSpPr>
        <p:spPr>
          <a:xfrm>
            <a:off x="8610600" y="6410779"/>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11" name="33">
            <a:hlinkClick r:id="" action="ppaction://media"/>
            <a:extLst>
              <a:ext uri="{FF2B5EF4-FFF2-40B4-BE49-F238E27FC236}">
                <a16:creationId xmlns:a16="http://schemas.microsoft.com/office/drawing/2014/main" id="{1F8FA3BB-6B2B-A179-79E4-580D7D54D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123617925"/>
      </p:ext>
    </p:extLst>
  </p:cSld>
  <p:clrMapOvr>
    <a:masterClrMapping/>
  </p:clrMapOvr>
  <mc:AlternateContent xmlns:mc="http://schemas.openxmlformats.org/markup-compatibility/2006" xmlns:p14="http://schemas.microsoft.com/office/powerpoint/2010/main">
    <mc:Choice Requires="p14">
      <p:transition spd="slow" p14:dur="2000" advTm="66813"/>
    </mc:Choice>
    <mc:Fallback xmlns="">
      <p:transition spd="slow" advTm="668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Down Arrow 3"/>
          <p:cNvSpPr/>
          <p:nvPr/>
        </p:nvSpPr>
        <p:spPr>
          <a:xfrm>
            <a:off x="4791979" y="823310"/>
            <a:ext cx="1422400" cy="4749800"/>
          </a:xfrm>
          <a:prstGeom prst="upDownArrow">
            <a:avLst>
              <a:gd name="adj1" fmla="val 46429"/>
              <a:gd name="adj2" fmla="val 50000"/>
            </a:avLst>
          </a:prstGeom>
          <a:gradFill>
            <a:gsLst>
              <a:gs pos="0">
                <a:srgbClr val="FF0000"/>
              </a:gs>
              <a:gs pos="42000">
                <a:schemeClr val="accent1">
                  <a:lumMod val="45000"/>
                  <a:lumOff val="55000"/>
                </a:schemeClr>
              </a:gs>
              <a:gs pos="76000">
                <a:srgbClr val="92D050"/>
              </a:gs>
              <a:gs pos="100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63443" y="5787142"/>
            <a:ext cx="3617653" cy="476963"/>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9561" y="5608592"/>
            <a:ext cx="441561" cy="410021"/>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20000">
            <a:off x="3873777" y="1692688"/>
            <a:ext cx="2142339" cy="1772969"/>
          </a:xfrm>
          <a:prstGeom prst="rect">
            <a:avLst/>
          </a:prstGeom>
        </p:spPr>
      </p:pic>
      <p:grpSp>
        <p:nvGrpSpPr>
          <p:cNvPr id="8" name="Group 7"/>
          <p:cNvGrpSpPr/>
          <p:nvPr/>
        </p:nvGrpSpPr>
        <p:grpSpPr>
          <a:xfrm>
            <a:off x="7201098" y="682452"/>
            <a:ext cx="921993" cy="5113270"/>
            <a:chOff x="11196214" y="805292"/>
            <a:chExt cx="921993" cy="5113270"/>
          </a:xfrm>
        </p:grpSpPr>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8842345" y="3337901"/>
              <a:ext cx="4934530" cy="226791"/>
            </a:xfrm>
            <a:prstGeom prst="rect">
              <a:avLst/>
            </a:prstGeom>
          </p:spPr>
        </p:pic>
        <p:grpSp>
          <p:nvGrpSpPr>
            <p:cNvPr id="10" name="Group 9"/>
            <p:cNvGrpSpPr/>
            <p:nvPr/>
          </p:nvGrpSpPr>
          <p:grpSpPr>
            <a:xfrm>
              <a:off x="11395431" y="805292"/>
              <a:ext cx="722776" cy="4790557"/>
              <a:chOff x="11395431" y="805292"/>
              <a:chExt cx="722776" cy="4790557"/>
            </a:xfrm>
          </p:grpSpPr>
          <p:sp>
            <p:nvSpPr>
              <p:cNvPr id="11" name="TextBox 10"/>
              <p:cNvSpPr txBox="1"/>
              <p:nvPr/>
            </p:nvSpPr>
            <p:spPr>
              <a:xfrm>
                <a:off x="11396313" y="5226517"/>
                <a:ext cx="721894" cy="369332"/>
              </a:xfrm>
              <a:prstGeom prst="rect">
                <a:avLst/>
              </a:prstGeom>
              <a:noFill/>
              <a:ln>
                <a:noFill/>
              </a:ln>
            </p:spPr>
            <p:txBody>
              <a:bodyPr wrap="square" rtlCol="0">
                <a:spAutoFit/>
              </a:bodyPr>
              <a:lstStyle/>
              <a:p>
                <a:r>
                  <a:rPr lang="en-US" dirty="0"/>
                  <a:t>1</a:t>
                </a:r>
              </a:p>
            </p:txBody>
          </p:sp>
          <p:sp>
            <p:nvSpPr>
              <p:cNvPr id="12" name="TextBox 11"/>
              <p:cNvSpPr txBox="1"/>
              <p:nvPr/>
            </p:nvSpPr>
            <p:spPr>
              <a:xfrm>
                <a:off x="11396215" y="4738089"/>
                <a:ext cx="721894" cy="369332"/>
              </a:xfrm>
              <a:prstGeom prst="rect">
                <a:avLst/>
              </a:prstGeom>
              <a:noFill/>
              <a:ln>
                <a:noFill/>
              </a:ln>
            </p:spPr>
            <p:txBody>
              <a:bodyPr wrap="square" rtlCol="0">
                <a:spAutoFit/>
              </a:bodyPr>
              <a:lstStyle/>
              <a:p>
                <a:r>
                  <a:rPr lang="en-US" dirty="0"/>
                  <a:t>2</a:t>
                </a:r>
              </a:p>
            </p:txBody>
          </p:sp>
          <p:sp>
            <p:nvSpPr>
              <p:cNvPr id="13" name="TextBox 12"/>
              <p:cNvSpPr txBox="1"/>
              <p:nvPr/>
            </p:nvSpPr>
            <p:spPr>
              <a:xfrm>
                <a:off x="11396117" y="4246589"/>
                <a:ext cx="721894" cy="369332"/>
              </a:xfrm>
              <a:prstGeom prst="rect">
                <a:avLst/>
              </a:prstGeom>
              <a:noFill/>
              <a:ln>
                <a:noFill/>
              </a:ln>
            </p:spPr>
            <p:txBody>
              <a:bodyPr wrap="square" rtlCol="0">
                <a:spAutoFit/>
              </a:bodyPr>
              <a:lstStyle/>
              <a:p>
                <a:r>
                  <a:rPr lang="en-US" dirty="0"/>
                  <a:t>3</a:t>
                </a:r>
              </a:p>
            </p:txBody>
          </p:sp>
          <p:sp>
            <p:nvSpPr>
              <p:cNvPr id="14" name="TextBox 13"/>
              <p:cNvSpPr txBox="1"/>
              <p:nvPr/>
            </p:nvSpPr>
            <p:spPr>
              <a:xfrm>
                <a:off x="11396019" y="3755089"/>
                <a:ext cx="721894" cy="369332"/>
              </a:xfrm>
              <a:prstGeom prst="rect">
                <a:avLst/>
              </a:prstGeom>
              <a:noFill/>
              <a:ln>
                <a:noFill/>
              </a:ln>
            </p:spPr>
            <p:txBody>
              <a:bodyPr wrap="square" rtlCol="0">
                <a:spAutoFit/>
              </a:bodyPr>
              <a:lstStyle/>
              <a:p>
                <a:r>
                  <a:rPr lang="en-US" dirty="0"/>
                  <a:t>4</a:t>
                </a:r>
              </a:p>
            </p:txBody>
          </p:sp>
          <p:sp>
            <p:nvSpPr>
              <p:cNvPr id="15" name="TextBox 14"/>
              <p:cNvSpPr txBox="1"/>
              <p:nvPr/>
            </p:nvSpPr>
            <p:spPr>
              <a:xfrm>
                <a:off x="11395921" y="3263589"/>
                <a:ext cx="721894" cy="369332"/>
              </a:xfrm>
              <a:prstGeom prst="rect">
                <a:avLst/>
              </a:prstGeom>
              <a:noFill/>
              <a:ln>
                <a:noFill/>
              </a:ln>
            </p:spPr>
            <p:txBody>
              <a:bodyPr wrap="square" rtlCol="0">
                <a:spAutoFit/>
              </a:bodyPr>
              <a:lstStyle/>
              <a:p>
                <a:r>
                  <a:rPr lang="en-US" dirty="0"/>
                  <a:t>5</a:t>
                </a:r>
              </a:p>
            </p:txBody>
          </p:sp>
          <p:sp>
            <p:nvSpPr>
              <p:cNvPr id="16" name="TextBox 15"/>
              <p:cNvSpPr txBox="1"/>
              <p:nvPr/>
            </p:nvSpPr>
            <p:spPr>
              <a:xfrm>
                <a:off x="11395823" y="2772264"/>
                <a:ext cx="721894" cy="369332"/>
              </a:xfrm>
              <a:prstGeom prst="rect">
                <a:avLst/>
              </a:prstGeom>
              <a:noFill/>
              <a:ln>
                <a:noFill/>
              </a:ln>
            </p:spPr>
            <p:txBody>
              <a:bodyPr wrap="square" rtlCol="0">
                <a:spAutoFit/>
              </a:bodyPr>
              <a:lstStyle/>
              <a:p>
                <a:r>
                  <a:rPr lang="en-US" dirty="0"/>
                  <a:t>6</a:t>
                </a:r>
              </a:p>
            </p:txBody>
          </p:sp>
          <p:sp>
            <p:nvSpPr>
              <p:cNvPr id="17" name="TextBox 16"/>
              <p:cNvSpPr txBox="1"/>
              <p:nvPr/>
            </p:nvSpPr>
            <p:spPr>
              <a:xfrm>
                <a:off x="11395725" y="2280939"/>
                <a:ext cx="721894" cy="369332"/>
              </a:xfrm>
              <a:prstGeom prst="rect">
                <a:avLst/>
              </a:prstGeom>
              <a:noFill/>
              <a:ln>
                <a:noFill/>
              </a:ln>
            </p:spPr>
            <p:txBody>
              <a:bodyPr wrap="square" rtlCol="0">
                <a:spAutoFit/>
              </a:bodyPr>
              <a:lstStyle/>
              <a:p>
                <a:r>
                  <a:rPr lang="en-US" dirty="0"/>
                  <a:t>7</a:t>
                </a:r>
              </a:p>
            </p:txBody>
          </p:sp>
          <p:sp>
            <p:nvSpPr>
              <p:cNvPr id="18" name="TextBox 17"/>
              <p:cNvSpPr txBox="1"/>
              <p:nvPr/>
            </p:nvSpPr>
            <p:spPr>
              <a:xfrm>
                <a:off x="11395627" y="1787942"/>
                <a:ext cx="721894" cy="369332"/>
              </a:xfrm>
              <a:prstGeom prst="rect">
                <a:avLst/>
              </a:prstGeom>
              <a:noFill/>
              <a:ln>
                <a:noFill/>
              </a:ln>
            </p:spPr>
            <p:txBody>
              <a:bodyPr wrap="square" rtlCol="0">
                <a:spAutoFit/>
              </a:bodyPr>
              <a:lstStyle/>
              <a:p>
                <a:r>
                  <a:rPr lang="en-US" dirty="0"/>
                  <a:t>8</a:t>
                </a:r>
              </a:p>
            </p:txBody>
          </p:sp>
          <p:sp>
            <p:nvSpPr>
              <p:cNvPr id="19" name="TextBox 18"/>
              <p:cNvSpPr txBox="1"/>
              <p:nvPr/>
            </p:nvSpPr>
            <p:spPr>
              <a:xfrm>
                <a:off x="11395529" y="1296617"/>
                <a:ext cx="721894" cy="369332"/>
              </a:xfrm>
              <a:prstGeom prst="rect">
                <a:avLst/>
              </a:prstGeom>
              <a:noFill/>
              <a:ln>
                <a:noFill/>
              </a:ln>
            </p:spPr>
            <p:txBody>
              <a:bodyPr wrap="square" rtlCol="0">
                <a:spAutoFit/>
              </a:bodyPr>
              <a:lstStyle/>
              <a:p>
                <a:r>
                  <a:rPr lang="en-US" dirty="0"/>
                  <a:t>9</a:t>
                </a:r>
              </a:p>
            </p:txBody>
          </p:sp>
          <p:sp>
            <p:nvSpPr>
              <p:cNvPr id="20" name="TextBox 19"/>
              <p:cNvSpPr txBox="1"/>
              <p:nvPr/>
            </p:nvSpPr>
            <p:spPr>
              <a:xfrm>
                <a:off x="11395431" y="805292"/>
                <a:ext cx="721894" cy="369332"/>
              </a:xfrm>
              <a:prstGeom prst="rect">
                <a:avLst/>
              </a:prstGeom>
              <a:noFill/>
              <a:ln>
                <a:noFill/>
              </a:ln>
            </p:spPr>
            <p:txBody>
              <a:bodyPr wrap="square" rtlCol="0">
                <a:spAutoFit/>
              </a:bodyPr>
              <a:lstStyle/>
              <a:p>
                <a:r>
                  <a:rPr lang="en-US" dirty="0"/>
                  <a:t>10</a:t>
                </a:r>
              </a:p>
            </p:txBody>
          </p:sp>
        </p:grpSp>
      </p:grpSp>
      <p:grpSp>
        <p:nvGrpSpPr>
          <p:cNvPr id="21" name="Group 20"/>
          <p:cNvGrpSpPr/>
          <p:nvPr/>
        </p:nvGrpSpPr>
        <p:grpSpPr>
          <a:xfrm>
            <a:off x="7683133" y="5567227"/>
            <a:ext cx="2841432" cy="369332"/>
            <a:chOff x="9918700" y="5690067"/>
            <a:chExt cx="2841432" cy="369332"/>
          </a:xfrm>
        </p:grpSpPr>
        <p:cxnSp>
          <p:nvCxnSpPr>
            <p:cNvPr id="22" name="Straight Arrow Connector 21"/>
            <p:cNvCxnSpPr/>
            <p:nvPr/>
          </p:nvCxnSpPr>
          <p:spPr>
            <a:xfrm flipH="1" flipV="1">
              <a:off x="9918700" y="5867400"/>
              <a:ext cx="622300" cy="6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509250" y="5690067"/>
              <a:ext cx="2250882" cy="369332"/>
            </a:xfrm>
            <a:prstGeom prst="rect">
              <a:avLst/>
            </a:prstGeom>
            <a:noFill/>
            <a:ln>
              <a:noFill/>
            </a:ln>
          </p:spPr>
          <p:txBody>
            <a:bodyPr wrap="square" rtlCol="0">
              <a:spAutoFit/>
            </a:bodyPr>
            <a:lstStyle/>
            <a:p>
              <a:r>
                <a:rPr lang="uk-UA" dirty="0"/>
                <a:t>Найвищі показники</a:t>
              </a:r>
              <a:endParaRPr lang="en-US" dirty="0"/>
            </a:p>
          </p:txBody>
        </p:sp>
      </p:grpSp>
      <p:grpSp>
        <p:nvGrpSpPr>
          <p:cNvPr id="24" name="Group 23"/>
          <p:cNvGrpSpPr/>
          <p:nvPr/>
        </p:nvGrpSpPr>
        <p:grpSpPr>
          <a:xfrm>
            <a:off x="7683133" y="4475027"/>
            <a:ext cx="2841430" cy="646331"/>
            <a:chOff x="9918700" y="5563067"/>
            <a:chExt cx="2841430" cy="646331"/>
          </a:xfrm>
        </p:grpSpPr>
        <p:cxnSp>
          <p:nvCxnSpPr>
            <p:cNvPr id="25" name="Straight Arrow Connector 24"/>
            <p:cNvCxnSpPr/>
            <p:nvPr/>
          </p:nvCxnSpPr>
          <p:spPr>
            <a:xfrm flipH="1" flipV="1">
              <a:off x="9918700" y="5867400"/>
              <a:ext cx="622300" cy="6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509249" y="5563067"/>
              <a:ext cx="2250881" cy="646331"/>
            </a:xfrm>
            <a:prstGeom prst="rect">
              <a:avLst/>
            </a:prstGeom>
            <a:noFill/>
            <a:ln>
              <a:noFill/>
            </a:ln>
          </p:spPr>
          <p:txBody>
            <a:bodyPr wrap="square" rtlCol="0">
              <a:spAutoFit/>
            </a:bodyPr>
            <a:lstStyle/>
            <a:p>
              <a:r>
                <a:rPr lang="uk-UA" dirty="0"/>
                <a:t>Високі показники</a:t>
              </a:r>
              <a:r>
                <a:rPr lang="en-US" dirty="0"/>
                <a:t> </a:t>
              </a:r>
              <a:r>
                <a:rPr lang="en-US" dirty="0">
                  <a:sym typeface="Symbol" panose="05050102010706020507" pitchFamily="18" charset="2"/>
                </a:rPr>
                <a:t> </a:t>
              </a:r>
              <a:endParaRPr lang="en-US" dirty="0"/>
            </a:p>
            <a:p>
              <a:r>
                <a:rPr lang="uk-UA" dirty="0"/>
                <a:t>Малі показники</a:t>
              </a:r>
              <a:r>
                <a:rPr lang="en-US" dirty="0"/>
                <a:t> </a:t>
              </a:r>
              <a:r>
                <a:rPr lang="en-US" dirty="0">
                  <a:sym typeface="Symbol" panose="05050102010706020507" pitchFamily="18" charset="2"/>
                </a:rPr>
                <a:t></a:t>
              </a:r>
              <a:r>
                <a:rPr lang="en-US" dirty="0"/>
                <a:t>  </a:t>
              </a:r>
            </a:p>
          </p:txBody>
        </p:sp>
      </p:grpSp>
      <p:grpSp>
        <p:nvGrpSpPr>
          <p:cNvPr id="27" name="Group 26"/>
          <p:cNvGrpSpPr/>
          <p:nvPr/>
        </p:nvGrpSpPr>
        <p:grpSpPr>
          <a:xfrm>
            <a:off x="7683133" y="3767418"/>
            <a:ext cx="3038654" cy="646331"/>
            <a:chOff x="9918700" y="5575767"/>
            <a:chExt cx="3038654" cy="646331"/>
          </a:xfrm>
        </p:grpSpPr>
        <p:cxnSp>
          <p:nvCxnSpPr>
            <p:cNvPr id="28" name="Straight Arrow Connector 27"/>
            <p:cNvCxnSpPr/>
            <p:nvPr/>
          </p:nvCxnSpPr>
          <p:spPr>
            <a:xfrm flipH="1" flipV="1">
              <a:off x="9918700" y="5867400"/>
              <a:ext cx="622300" cy="6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509249" y="5575767"/>
              <a:ext cx="2448105" cy="646331"/>
            </a:xfrm>
            <a:prstGeom prst="rect">
              <a:avLst/>
            </a:prstGeom>
            <a:noFill/>
            <a:ln>
              <a:noFill/>
            </a:ln>
          </p:spPr>
          <p:txBody>
            <a:bodyPr wrap="square" rtlCol="0">
              <a:spAutoFit/>
            </a:bodyPr>
            <a:lstStyle/>
            <a:p>
              <a:r>
                <a:rPr lang="uk-UA" dirty="0"/>
                <a:t>Низькі показники</a:t>
              </a:r>
              <a:r>
                <a:rPr lang="en-US" dirty="0"/>
                <a:t> </a:t>
              </a:r>
              <a:r>
                <a:rPr lang="en-US" dirty="0">
                  <a:sym typeface="Symbol" panose="05050102010706020507" pitchFamily="18" charset="2"/>
                </a:rPr>
                <a:t> </a:t>
              </a:r>
              <a:endParaRPr lang="en-US" dirty="0"/>
            </a:p>
            <a:p>
              <a:r>
                <a:rPr lang="uk-UA" dirty="0">
                  <a:sym typeface="Symbol" panose="05050102010706020507" pitchFamily="18" charset="2"/>
                </a:rPr>
                <a:t>Немає показників </a:t>
              </a:r>
              <a:r>
                <a:rPr lang="en-US" dirty="0">
                  <a:sym typeface="Symbol" panose="05050102010706020507" pitchFamily="18" charset="2"/>
                </a:rPr>
                <a:t></a:t>
              </a:r>
              <a:r>
                <a:rPr lang="en-US" dirty="0"/>
                <a:t> </a:t>
              </a:r>
            </a:p>
          </p:txBody>
        </p:sp>
      </p:grpSp>
      <p:grpSp>
        <p:nvGrpSpPr>
          <p:cNvPr id="30" name="Group 29"/>
          <p:cNvGrpSpPr/>
          <p:nvPr/>
        </p:nvGrpSpPr>
        <p:grpSpPr>
          <a:xfrm>
            <a:off x="7683133" y="2982777"/>
            <a:ext cx="3325526" cy="646331"/>
            <a:chOff x="9918700" y="5544017"/>
            <a:chExt cx="3325526" cy="646331"/>
          </a:xfrm>
        </p:grpSpPr>
        <p:cxnSp>
          <p:nvCxnSpPr>
            <p:cNvPr id="31" name="Straight Arrow Connector 30"/>
            <p:cNvCxnSpPr/>
            <p:nvPr/>
          </p:nvCxnSpPr>
          <p:spPr>
            <a:xfrm flipH="1" flipV="1">
              <a:off x="9918700" y="5867400"/>
              <a:ext cx="622300" cy="63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509250" y="5544017"/>
              <a:ext cx="2734976" cy="646331"/>
            </a:xfrm>
            <a:prstGeom prst="rect">
              <a:avLst/>
            </a:prstGeom>
            <a:noFill/>
            <a:ln>
              <a:noFill/>
            </a:ln>
          </p:spPr>
          <p:txBody>
            <a:bodyPr wrap="square" rtlCol="0">
              <a:spAutoFit/>
            </a:bodyPr>
            <a:lstStyle/>
            <a:p>
              <a:r>
                <a:rPr lang="uk-UA" dirty="0"/>
                <a:t>Небагато показників</a:t>
              </a:r>
              <a:r>
                <a:rPr lang="en-US" dirty="0"/>
                <a:t> </a:t>
              </a:r>
              <a:r>
                <a:rPr lang="en-US" dirty="0">
                  <a:sym typeface="Symbol" panose="05050102010706020507" pitchFamily="18" charset="2"/>
                </a:rPr>
                <a:t> </a:t>
              </a:r>
              <a:endParaRPr lang="en-US" dirty="0"/>
            </a:p>
            <a:p>
              <a:r>
                <a:rPr lang="uk-UA" dirty="0">
                  <a:sym typeface="Symbol" panose="05050102010706020507" pitchFamily="18" charset="2"/>
                </a:rPr>
                <a:t>Немає показників </a:t>
              </a:r>
              <a:r>
                <a:rPr lang="en-US" dirty="0">
                  <a:sym typeface="Symbol" panose="05050102010706020507" pitchFamily="18" charset="2"/>
                </a:rPr>
                <a:t></a:t>
              </a:r>
              <a:r>
                <a:rPr lang="en-US" dirty="0"/>
                <a:t> </a:t>
              </a:r>
            </a:p>
          </p:txBody>
        </p:sp>
      </p:grpSp>
      <p:pic>
        <p:nvPicPr>
          <p:cNvPr id="2" name="34">
            <a:hlinkClick r:id="" action="ppaction://media"/>
            <a:extLst>
              <a:ext uri="{FF2B5EF4-FFF2-40B4-BE49-F238E27FC236}">
                <a16:creationId xmlns:a16="http://schemas.microsoft.com/office/drawing/2014/main" id="{DEE83CB0-1B88-1A15-BCFE-36BDAC1D90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1588"/>
            <a:ext cx="812800" cy="812800"/>
          </a:xfrm>
          <a:prstGeom prst="rect">
            <a:avLst/>
          </a:prstGeom>
        </p:spPr>
      </p:pic>
    </p:spTree>
    <p:extLst>
      <p:ext uri="{BB962C8B-B14F-4D97-AF65-F5344CB8AC3E}">
        <p14:creationId xmlns:p14="http://schemas.microsoft.com/office/powerpoint/2010/main" val="477060635"/>
      </p:ext>
    </p:extLst>
  </p:cSld>
  <p:clrMapOvr>
    <a:masterClrMapping/>
  </p:clrMapOvr>
  <mc:AlternateContent xmlns:mc="http://schemas.openxmlformats.org/markup-compatibility/2006" xmlns:p14="http://schemas.microsoft.com/office/powerpoint/2010/main">
    <mc:Choice Requires="p14">
      <p:transition spd="slow" p14:dur="2000" advTm="25281"/>
    </mc:Choice>
    <mc:Fallback xmlns="">
      <p:transition spd="slow" advTm="25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E779-65BC-47F9-8580-D2C14052AB26}"/>
              </a:ext>
            </a:extLst>
          </p:cNvPr>
          <p:cNvSpPr>
            <a:spLocks noGrp="1"/>
          </p:cNvSpPr>
          <p:nvPr>
            <p:ph type="title"/>
          </p:nvPr>
        </p:nvSpPr>
        <p:spPr>
          <a:xfrm>
            <a:off x="0" y="431265"/>
            <a:ext cx="10515600" cy="1325563"/>
          </a:xfrm>
        </p:spPr>
        <p:txBody>
          <a:bodyPr/>
          <a:lstStyle/>
          <a:p>
            <a:r>
              <a:rPr lang="uk-UA" dirty="0"/>
              <a:t>Оцінка забруднення</a:t>
            </a:r>
            <a:endParaRPr lang="en-US" dirty="0"/>
          </a:p>
        </p:txBody>
      </p:sp>
      <p:pic>
        <p:nvPicPr>
          <p:cNvPr id="23" name="Picture 2">
            <a:extLst>
              <a:ext uri="{FF2B5EF4-FFF2-40B4-BE49-F238E27FC236}">
                <a16:creationId xmlns:a16="http://schemas.microsoft.com/office/drawing/2014/main" id="{EF2DE4F7-EB2F-4AB3-B763-20CC7D5F918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4500" y="2164052"/>
            <a:ext cx="3424224" cy="30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BC9EF352-D349-45F7-AA49-E7662D15B74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133"/>
          <a:stretch/>
        </p:blipFill>
        <p:spPr bwMode="auto">
          <a:xfrm>
            <a:off x="4418697" y="2164051"/>
            <a:ext cx="3424224" cy="301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C:\Users\spencej\Desktop\Transfer files\slideshow pics\IMG_0081.JPG">
            <a:extLst>
              <a:ext uri="{FF2B5EF4-FFF2-40B4-BE49-F238E27FC236}">
                <a16:creationId xmlns:a16="http://schemas.microsoft.com/office/drawing/2014/main" id="{AA40E009-12F0-4FDA-A8B0-8EEF2E6933A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260185" y="2164053"/>
            <a:ext cx="3436550" cy="300646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4EA5B05-8BF4-4A48-A428-6954BF3D9C7E}"/>
              </a:ext>
            </a:extLst>
          </p:cNvPr>
          <p:cNvGrpSpPr/>
          <p:nvPr/>
        </p:nvGrpSpPr>
        <p:grpSpPr>
          <a:xfrm>
            <a:off x="2715911" y="2976758"/>
            <a:ext cx="314921" cy="316964"/>
            <a:chOff x="1868471" y="5054510"/>
            <a:chExt cx="331930" cy="316964"/>
          </a:xfrm>
        </p:grpSpPr>
        <p:sp>
          <p:nvSpPr>
            <p:cNvPr id="27" name="Oval 19">
              <a:extLst>
                <a:ext uri="{FF2B5EF4-FFF2-40B4-BE49-F238E27FC236}">
                  <a16:creationId xmlns:a16="http://schemas.microsoft.com/office/drawing/2014/main" id="{2F844BB4-2ACE-49D3-BB3E-A7852FF8FF1F}"/>
                </a:ext>
              </a:extLst>
            </p:cNvPr>
            <p:cNvSpPr>
              <a:spLocks noChangeAspect="1" noChangeArrowheads="1"/>
            </p:cNvSpPr>
            <p:nvPr/>
          </p:nvSpPr>
          <p:spPr bwMode="auto">
            <a:xfrm>
              <a:off x="1998789" y="5160802"/>
              <a:ext cx="57919" cy="57922"/>
            </a:xfrm>
            <a:prstGeom prst="ellipse">
              <a:avLst/>
            </a:pr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7" dirty="0"/>
            </a:p>
          </p:txBody>
        </p:sp>
        <p:sp>
          <p:nvSpPr>
            <p:cNvPr id="28" name="Freeform 20">
              <a:extLst>
                <a:ext uri="{FF2B5EF4-FFF2-40B4-BE49-F238E27FC236}">
                  <a16:creationId xmlns:a16="http://schemas.microsoft.com/office/drawing/2014/main" id="{B606C443-546C-4DBA-AAC7-27A0D3C5A69F}"/>
                </a:ext>
              </a:extLst>
            </p:cNvPr>
            <p:cNvSpPr>
              <a:spLocks noChangeAspect="1"/>
            </p:cNvSpPr>
            <p:nvPr/>
          </p:nvSpPr>
          <p:spPr bwMode="auto">
            <a:xfrm>
              <a:off x="1868471" y="5054510"/>
              <a:ext cx="130620" cy="129621"/>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sp>
          <p:nvSpPr>
            <p:cNvPr id="29" name="Freeform 21">
              <a:extLst>
                <a:ext uri="{FF2B5EF4-FFF2-40B4-BE49-F238E27FC236}">
                  <a16:creationId xmlns:a16="http://schemas.microsoft.com/office/drawing/2014/main" id="{00481F20-B47F-4C98-A86C-DE893EBF785B}"/>
                </a:ext>
              </a:extLst>
            </p:cNvPr>
            <p:cNvSpPr>
              <a:spLocks noChangeAspect="1"/>
            </p:cNvSpPr>
            <p:nvPr/>
          </p:nvSpPr>
          <p:spPr bwMode="auto">
            <a:xfrm rot="7200000">
              <a:off x="2070280" y="5078748"/>
              <a:ext cx="130627" cy="129615"/>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sp>
          <p:nvSpPr>
            <p:cNvPr id="30" name="Freeform 22">
              <a:extLst>
                <a:ext uri="{FF2B5EF4-FFF2-40B4-BE49-F238E27FC236}">
                  <a16:creationId xmlns:a16="http://schemas.microsoft.com/office/drawing/2014/main" id="{209A48C4-98AF-492A-802A-C4A7F225810B}"/>
                </a:ext>
              </a:extLst>
            </p:cNvPr>
            <p:cNvSpPr>
              <a:spLocks noChangeAspect="1"/>
            </p:cNvSpPr>
            <p:nvPr/>
          </p:nvSpPr>
          <p:spPr bwMode="auto">
            <a:xfrm rot="14400000">
              <a:off x="1948308" y="5241353"/>
              <a:ext cx="130627" cy="129615"/>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grpSp>
      <p:grpSp>
        <p:nvGrpSpPr>
          <p:cNvPr id="36" name="Group 35">
            <a:extLst>
              <a:ext uri="{FF2B5EF4-FFF2-40B4-BE49-F238E27FC236}">
                <a16:creationId xmlns:a16="http://schemas.microsoft.com/office/drawing/2014/main" id="{AAD65DBC-1C8B-4536-8FEB-2EF282BBDDD6}"/>
              </a:ext>
            </a:extLst>
          </p:cNvPr>
          <p:cNvGrpSpPr/>
          <p:nvPr/>
        </p:nvGrpSpPr>
        <p:grpSpPr>
          <a:xfrm>
            <a:off x="9820999" y="2994628"/>
            <a:ext cx="314921" cy="316964"/>
            <a:chOff x="1868471" y="5054510"/>
            <a:chExt cx="331930" cy="316964"/>
          </a:xfrm>
        </p:grpSpPr>
        <p:sp>
          <p:nvSpPr>
            <p:cNvPr id="37" name="Oval 19">
              <a:extLst>
                <a:ext uri="{FF2B5EF4-FFF2-40B4-BE49-F238E27FC236}">
                  <a16:creationId xmlns:a16="http://schemas.microsoft.com/office/drawing/2014/main" id="{B7EAFC5F-B692-42C1-9E77-5914B2D7F80B}"/>
                </a:ext>
              </a:extLst>
            </p:cNvPr>
            <p:cNvSpPr>
              <a:spLocks noChangeAspect="1" noChangeArrowheads="1"/>
            </p:cNvSpPr>
            <p:nvPr/>
          </p:nvSpPr>
          <p:spPr bwMode="auto">
            <a:xfrm>
              <a:off x="1998789" y="5160802"/>
              <a:ext cx="57919" cy="57922"/>
            </a:xfrm>
            <a:prstGeom prst="ellipse">
              <a:avLst/>
            </a:pr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7" dirty="0"/>
            </a:p>
          </p:txBody>
        </p:sp>
        <p:sp>
          <p:nvSpPr>
            <p:cNvPr id="38" name="Freeform 20">
              <a:extLst>
                <a:ext uri="{FF2B5EF4-FFF2-40B4-BE49-F238E27FC236}">
                  <a16:creationId xmlns:a16="http://schemas.microsoft.com/office/drawing/2014/main" id="{68B96A32-0FDA-42BE-B1FF-D8F05AE8BDF2}"/>
                </a:ext>
              </a:extLst>
            </p:cNvPr>
            <p:cNvSpPr>
              <a:spLocks noChangeAspect="1"/>
            </p:cNvSpPr>
            <p:nvPr/>
          </p:nvSpPr>
          <p:spPr bwMode="auto">
            <a:xfrm>
              <a:off x="1868471" y="5054510"/>
              <a:ext cx="130620" cy="129621"/>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sp>
          <p:nvSpPr>
            <p:cNvPr id="39" name="Freeform 21">
              <a:extLst>
                <a:ext uri="{FF2B5EF4-FFF2-40B4-BE49-F238E27FC236}">
                  <a16:creationId xmlns:a16="http://schemas.microsoft.com/office/drawing/2014/main" id="{43CA69AE-5E10-4D23-AE6B-3BE80B402A42}"/>
                </a:ext>
              </a:extLst>
            </p:cNvPr>
            <p:cNvSpPr>
              <a:spLocks noChangeAspect="1"/>
            </p:cNvSpPr>
            <p:nvPr/>
          </p:nvSpPr>
          <p:spPr bwMode="auto">
            <a:xfrm rot="7200000">
              <a:off x="2070280" y="5078748"/>
              <a:ext cx="130627" cy="129615"/>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sp>
          <p:nvSpPr>
            <p:cNvPr id="40" name="Freeform 22">
              <a:extLst>
                <a:ext uri="{FF2B5EF4-FFF2-40B4-BE49-F238E27FC236}">
                  <a16:creationId xmlns:a16="http://schemas.microsoft.com/office/drawing/2014/main" id="{50EBAE10-B677-427A-BCA5-5EFB73FDB917}"/>
                </a:ext>
              </a:extLst>
            </p:cNvPr>
            <p:cNvSpPr>
              <a:spLocks noChangeAspect="1"/>
            </p:cNvSpPr>
            <p:nvPr/>
          </p:nvSpPr>
          <p:spPr bwMode="auto">
            <a:xfrm rot="14400000">
              <a:off x="1948308" y="5241353"/>
              <a:ext cx="130627" cy="129615"/>
            </a:xfrm>
            <a:custGeom>
              <a:avLst/>
              <a:gdLst>
                <a:gd name="T0" fmla="*/ 0 w 2087"/>
                <a:gd name="T1" fmla="*/ 2070 h 2070"/>
                <a:gd name="T2" fmla="*/ 1781 w 2087"/>
                <a:gd name="T3" fmla="*/ 2070 h 2070"/>
                <a:gd name="T4" fmla="*/ 1788 w 2087"/>
                <a:gd name="T5" fmla="*/ 2016 h 2070"/>
                <a:gd name="T6" fmla="*/ 1800 w 2087"/>
                <a:gd name="T7" fmla="*/ 1970 h 2070"/>
                <a:gd name="T8" fmla="*/ 1817 w 2087"/>
                <a:gd name="T9" fmla="*/ 1914 h 2070"/>
                <a:gd name="T10" fmla="*/ 1833 w 2087"/>
                <a:gd name="T11" fmla="*/ 1868 h 2070"/>
                <a:gd name="T12" fmla="*/ 1845 w 2087"/>
                <a:gd name="T13" fmla="*/ 1838 h 2070"/>
                <a:gd name="T14" fmla="*/ 1874 w 2087"/>
                <a:gd name="T15" fmla="*/ 1785 h 2070"/>
                <a:gd name="T16" fmla="*/ 1889 w 2087"/>
                <a:gd name="T17" fmla="*/ 1757 h 2070"/>
                <a:gd name="T18" fmla="*/ 1913 w 2087"/>
                <a:gd name="T19" fmla="*/ 1721 h 2070"/>
                <a:gd name="T20" fmla="*/ 1944 w 2087"/>
                <a:gd name="T21" fmla="*/ 1680 h 2070"/>
                <a:gd name="T22" fmla="*/ 1971 w 2087"/>
                <a:gd name="T23" fmla="*/ 1646 h 2070"/>
                <a:gd name="T24" fmla="*/ 2010 w 2087"/>
                <a:gd name="T25" fmla="*/ 1605 h 2070"/>
                <a:gd name="T26" fmla="*/ 2042 w 2087"/>
                <a:gd name="T27" fmla="*/ 1578 h 2070"/>
                <a:gd name="T28" fmla="*/ 2087 w 2087"/>
                <a:gd name="T29" fmla="*/ 1544 h 2070"/>
                <a:gd name="T30" fmla="*/ 1200 w 2087"/>
                <a:gd name="T31" fmla="*/ 0 h 2070"/>
                <a:gd name="T32" fmla="*/ 1145 w 2087"/>
                <a:gd name="T33" fmla="*/ 38 h 2070"/>
                <a:gd name="T34" fmla="*/ 1128 w 2087"/>
                <a:gd name="T35" fmla="*/ 48 h 2070"/>
                <a:gd name="T36" fmla="*/ 1098 w 2087"/>
                <a:gd name="T37" fmla="*/ 68 h 2070"/>
                <a:gd name="T38" fmla="*/ 1073 w 2087"/>
                <a:gd name="T39" fmla="*/ 86 h 2070"/>
                <a:gd name="T40" fmla="*/ 1040 w 2087"/>
                <a:gd name="T41" fmla="*/ 110 h 2070"/>
                <a:gd name="T42" fmla="*/ 1011 w 2087"/>
                <a:gd name="T43" fmla="*/ 132 h 2070"/>
                <a:gd name="T44" fmla="*/ 984 w 2087"/>
                <a:gd name="T45" fmla="*/ 152 h 2070"/>
                <a:gd name="T46" fmla="*/ 953 w 2087"/>
                <a:gd name="T47" fmla="*/ 176 h 2070"/>
                <a:gd name="T48" fmla="*/ 909 w 2087"/>
                <a:gd name="T49" fmla="*/ 212 h 2070"/>
                <a:gd name="T50" fmla="*/ 849 w 2087"/>
                <a:gd name="T51" fmla="*/ 261 h 2070"/>
                <a:gd name="T52" fmla="*/ 786 w 2087"/>
                <a:gd name="T53" fmla="*/ 323 h 2070"/>
                <a:gd name="T54" fmla="*/ 759 w 2087"/>
                <a:gd name="T55" fmla="*/ 348 h 2070"/>
                <a:gd name="T56" fmla="*/ 729 w 2087"/>
                <a:gd name="T57" fmla="*/ 378 h 2070"/>
                <a:gd name="T58" fmla="*/ 675 w 2087"/>
                <a:gd name="T59" fmla="*/ 432 h 2070"/>
                <a:gd name="T60" fmla="*/ 612 w 2087"/>
                <a:gd name="T61" fmla="*/ 504 h 2070"/>
                <a:gd name="T62" fmla="*/ 569 w 2087"/>
                <a:gd name="T63" fmla="*/ 558 h 2070"/>
                <a:gd name="T64" fmla="*/ 506 w 2087"/>
                <a:gd name="T65" fmla="*/ 636 h 2070"/>
                <a:gd name="T66" fmla="*/ 453 w 2087"/>
                <a:gd name="T67" fmla="*/ 711 h 2070"/>
                <a:gd name="T68" fmla="*/ 404 w 2087"/>
                <a:gd name="T69" fmla="*/ 785 h 2070"/>
                <a:gd name="T70" fmla="*/ 354 w 2087"/>
                <a:gd name="T71" fmla="*/ 864 h 2070"/>
                <a:gd name="T72" fmla="*/ 318 w 2087"/>
                <a:gd name="T73" fmla="*/ 924 h 2070"/>
                <a:gd name="T74" fmla="*/ 288 w 2087"/>
                <a:gd name="T75" fmla="*/ 981 h 2070"/>
                <a:gd name="T76" fmla="*/ 252 w 2087"/>
                <a:gd name="T77" fmla="*/ 1056 h 2070"/>
                <a:gd name="T78" fmla="*/ 227 w 2087"/>
                <a:gd name="T79" fmla="*/ 1112 h 2070"/>
                <a:gd name="T80" fmla="*/ 195 w 2087"/>
                <a:gd name="T81" fmla="*/ 1187 h 2070"/>
                <a:gd name="T82" fmla="*/ 162 w 2087"/>
                <a:gd name="T83" fmla="*/ 1260 h 2070"/>
                <a:gd name="T84" fmla="*/ 132 w 2087"/>
                <a:gd name="T85" fmla="*/ 1344 h 2070"/>
                <a:gd name="T86" fmla="*/ 108 w 2087"/>
                <a:gd name="T87" fmla="*/ 1422 h 2070"/>
                <a:gd name="T88" fmla="*/ 90 w 2087"/>
                <a:gd name="T89" fmla="*/ 1488 h 2070"/>
                <a:gd name="T90" fmla="*/ 66 w 2087"/>
                <a:gd name="T91" fmla="*/ 1572 h 2070"/>
                <a:gd name="T92" fmla="*/ 42 w 2087"/>
                <a:gd name="T93" fmla="*/ 1686 h 2070"/>
                <a:gd name="T94" fmla="*/ 23 w 2087"/>
                <a:gd name="T95" fmla="*/ 1809 h 2070"/>
                <a:gd name="T96" fmla="*/ 12 w 2087"/>
                <a:gd name="T97" fmla="*/ 1914 h 2070"/>
                <a:gd name="T98" fmla="*/ 0 w 2087"/>
                <a:gd name="T99" fmla="*/ 2070 h 20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87"/>
                <a:gd name="T151" fmla="*/ 0 h 2070"/>
                <a:gd name="T152" fmla="*/ 2087 w 2087"/>
                <a:gd name="T153" fmla="*/ 2070 h 20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87" h="2070">
                  <a:moveTo>
                    <a:pt x="0" y="2070"/>
                  </a:moveTo>
                  <a:lnTo>
                    <a:pt x="1781" y="2070"/>
                  </a:lnTo>
                  <a:lnTo>
                    <a:pt x="1788" y="2016"/>
                  </a:lnTo>
                  <a:lnTo>
                    <a:pt x="1800" y="1970"/>
                  </a:lnTo>
                  <a:lnTo>
                    <a:pt x="1817" y="1914"/>
                  </a:lnTo>
                  <a:lnTo>
                    <a:pt x="1833" y="1868"/>
                  </a:lnTo>
                  <a:lnTo>
                    <a:pt x="1845" y="1838"/>
                  </a:lnTo>
                  <a:lnTo>
                    <a:pt x="1874" y="1785"/>
                  </a:lnTo>
                  <a:lnTo>
                    <a:pt x="1889" y="1757"/>
                  </a:lnTo>
                  <a:lnTo>
                    <a:pt x="1913" y="1721"/>
                  </a:lnTo>
                  <a:lnTo>
                    <a:pt x="1944" y="1680"/>
                  </a:lnTo>
                  <a:lnTo>
                    <a:pt x="1971" y="1646"/>
                  </a:lnTo>
                  <a:lnTo>
                    <a:pt x="2010" y="1605"/>
                  </a:lnTo>
                  <a:lnTo>
                    <a:pt x="2042" y="1578"/>
                  </a:lnTo>
                  <a:lnTo>
                    <a:pt x="2087" y="1544"/>
                  </a:lnTo>
                  <a:lnTo>
                    <a:pt x="1200" y="0"/>
                  </a:lnTo>
                  <a:lnTo>
                    <a:pt x="1145" y="38"/>
                  </a:lnTo>
                  <a:lnTo>
                    <a:pt x="1128" y="48"/>
                  </a:lnTo>
                  <a:lnTo>
                    <a:pt x="1098" y="68"/>
                  </a:lnTo>
                  <a:lnTo>
                    <a:pt x="1073" y="86"/>
                  </a:lnTo>
                  <a:lnTo>
                    <a:pt x="1040" y="110"/>
                  </a:lnTo>
                  <a:lnTo>
                    <a:pt x="1011" y="132"/>
                  </a:lnTo>
                  <a:lnTo>
                    <a:pt x="984" y="152"/>
                  </a:lnTo>
                  <a:lnTo>
                    <a:pt x="953" y="176"/>
                  </a:lnTo>
                  <a:lnTo>
                    <a:pt x="909" y="212"/>
                  </a:lnTo>
                  <a:lnTo>
                    <a:pt x="849" y="261"/>
                  </a:lnTo>
                  <a:lnTo>
                    <a:pt x="786" y="323"/>
                  </a:lnTo>
                  <a:lnTo>
                    <a:pt x="759" y="348"/>
                  </a:lnTo>
                  <a:lnTo>
                    <a:pt x="729" y="378"/>
                  </a:lnTo>
                  <a:lnTo>
                    <a:pt x="675" y="432"/>
                  </a:lnTo>
                  <a:lnTo>
                    <a:pt x="612" y="504"/>
                  </a:lnTo>
                  <a:lnTo>
                    <a:pt x="569" y="558"/>
                  </a:lnTo>
                  <a:lnTo>
                    <a:pt x="506" y="636"/>
                  </a:lnTo>
                  <a:lnTo>
                    <a:pt x="453" y="711"/>
                  </a:lnTo>
                  <a:lnTo>
                    <a:pt x="404" y="785"/>
                  </a:lnTo>
                  <a:lnTo>
                    <a:pt x="354" y="864"/>
                  </a:lnTo>
                  <a:lnTo>
                    <a:pt x="318" y="924"/>
                  </a:lnTo>
                  <a:lnTo>
                    <a:pt x="288" y="981"/>
                  </a:lnTo>
                  <a:lnTo>
                    <a:pt x="252" y="1056"/>
                  </a:lnTo>
                  <a:lnTo>
                    <a:pt x="227" y="1112"/>
                  </a:lnTo>
                  <a:lnTo>
                    <a:pt x="195" y="1187"/>
                  </a:lnTo>
                  <a:lnTo>
                    <a:pt x="162" y="1260"/>
                  </a:lnTo>
                  <a:lnTo>
                    <a:pt x="132" y="1344"/>
                  </a:lnTo>
                  <a:lnTo>
                    <a:pt x="108" y="1422"/>
                  </a:lnTo>
                  <a:lnTo>
                    <a:pt x="90" y="1488"/>
                  </a:lnTo>
                  <a:lnTo>
                    <a:pt x="66" y="1572"/>
                  </a:lnTo>
                  <a:lnTo>
                    <a:pt x="42" y="1686"/>
                  </a:lnTo>
                  <a:lnTo>
                    <a:pt x="23" y="1809"/>
                  </a:lnTo>
                  <a:lnTo>
                    <a:pt x="12" y="1914"/>
                  </a:lnTo>
                  <a:lnTo>
                    <a:pt x="0" y="2070"/>
                  </a:lnTo>
                  <a:close/>
                </a:path>
              </a:pathLst>
            </a:custGeom>
            <a:solidFill>
              <a:srgbClr val="FF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7" dirty="0"/>
            </a:p>
          </p:txBody>
        </p:sp>
      </p:grpSp>
      <p:sp>
        <p:nvSpPr>
          <p:cNvPr id="41" name="TextBox 40">
            <a:extLst>
              <a:ext uri="{FF2B5EF4-FFF2-40B4-BE49-F238E27FC236}">
                <a16:creationId xmlns:a16="http://schemas.microsoft.com/office/drawing/2014/main" id="{83E09238-641E-4D87-AD2E-DCA59F4B517B}"/>
              </a:ext>
            </a:extLst>
          </p:cNvPr>
          <p:cNvSpPr txBox="1"/>
          <p:nvPr/>
        </p:nvSpPr>
        <p:spPr>
          <a:xfrm>
            <a:off x="574500" y="4804756"/>
            <a:ext cx="3424224" cy="369332"/>
          </a:xfrm>
          <a:prstGeom prst="rect">
            <a:avLst/>
          </a:prstGeom>
          <a:solidFill>
            <a:srgbClr val="920000"/>
          </a:solidFill>
        </p:spPr>
        <p:txBody>
          <a:bodyPr wrap="square" rtlCol="0">
            <a:spAutoFit/>
          </a:bodyPr>
          <a:lstStyle/>
          <a:p>
            <a:pPr algn="ctr"/>
            <a:r>
              <a:rPr lang="en-US" b="1" dirty="0">
                <a:solidFill>
                  <a:schemeClr val="bg1"/>
                </a:solidFill>
              </a:rPr>
              <a:t>42 </a:t>
            </a:r>
            <a:r>
              <a:rPr lang="uk-UA" b="1" dirty="0" err="1">
                <a:solidFill>
                  <a:schemeClr val="bg1"/>
                </a:solidFill>
              </a:rPr>
              <a:t>імп</a:t>
            </a:r>
            <a:r>
              <a:rPr lang="uk-UA" b="1" dirty="0">
                <a:solidFill>
                  <a:schemeClr val="bg1"/>
                </a:solidFill>
              </a:rPr>
              <a:t>./хв.</a:t>
            </a:r>
            <a:endParaRPr lang="en-US" b="1" dirty="0">
              <a:solidFill>
                <a:schemeClr val="bg1"/>
              </a:solidFill>
            </a:endParaRPr>
          </a:p>
        </p:txBody>
      </p:sp>
      <p:sp>
        <p:nvSpPr>
          <p:cNvPr id="42" name="TextBox 41">
            <a:extLst>
              <a:ext uri="{FF2B5EF4-FFF2-40B4-BE49-F238E27FC236}">
                <a16:creationId xmlns:a16="http://schemas.microsoft.com/office/drawing/2014/main" id="{F57C2702-BEBE-4483-AE4B-245F4D168D26}"/>
              </a:ext>
            </a:extLst>
          </p:cNvPr>
          <p:cNvSpPr txBox="1"/>
          <p:nvPr/>
        </p:nvSpPr>
        <p:spPr>
          <a:xfrm>
            <a:off x="4418697" y="4769403"/>
            <a:ext cx="3424224" cy="369332"/>
          </a:xfrm>
          <a:prstGeom prst="rect">
            <a:avLst/>
          </a:prstGeom>
          <a:solidFill>
            <a:srgbClr val="920000"/>
          </a:solidFill>
        </p:spPr>
        <p:txBody>
          <a:bodyPr wrap="square" rtlCol="0">
            <a:spAutoFit/>
          </a:bodyPr>
          <a:lstStyle/>
          <a:p>
            <a:pPr algn="ctr"/>
            <a:r>
              <a:rPr lang="en-US" b="1" dirty="0">
                <a:solidFill>
                  <a:schemeClr val="bg1"/>
                </a:solidFill>
              </a:rPr>
              <a:t>436 </a:t>
            </a:r>
            <a:r>
              <a:rPr lang="uk-UA" b="1" dirty="0" err="1">
                <a:solidFill>
                  <a:schemeClr val="bg1"/>
                </a:solidFill>
              </a:rPr>
              <a:t>імп</a:t>
            </a:r>
            <a:r>
              <a:rPr lang="uk-UA" b="1" dirty="0">
                <a:solidFill>
                  <a:schemeClr val="bg1"/>
                </a:solidFill>
              </a:rPr>
              <a:t>./хв.</a:t>
            </a:r>
            <a:endParaRPr lang="en-US" b="1" dirty="0">
              <a:solidFill>
                <a:schemeClr val="bg1"/>
              </a:solidFill>
            </a:endParaRPr>
          </a:p>
        </p:txBody>
      </p:sp>
      <p:sp>
        <p:nvSpPr>
          <p:cNvPr id="43" name="TextBox 42">
            <a:extLst>
              <a:ext uri="{FF2B5EF4-FFF2-40B4-BE49-F238E27FC236}">
                <a16:creationId xmlns:a16="http://schemas.microsoft.com/office/drawing/2014/main" id="{E665E7E8-F8B6-4C8E-B007-4129F91129D4}"/>
              </a:ext>
            </a:extLst>
          </p:cNvPr>
          <p:cNvSpPr txBox="1"/>
          <p:nvPr/>
        </p:nvSpPr>
        <p:spPr>
          <a:xfrm>
            <a:off x="8260002" y="4804756"/>
            <a:ext cx="3424224" cy="369332"/>
          </a:xfrm>
          <a:prstGeom prst="rect">
            <a:avLst/>
          </a:prstGeom>
          <a:solidFill>
            <a:srgbClr val="920000"/>
          </a:solidFill>
        </p:spPr>
        <p:txBody>
          <a:bodyPr wrap="square" rtlCol="0">
            <a:spAutoFit/>
          </a:bodyPr>
          <a:lstStyle/>
          <a:p>
            <a:pPr algn="ctr"/>
            <a:r>
              <a:rPr lang="en-US" b="1" dirty="0">
                <a:solidFill>
                  <a:schemeClr val="bg1"/>
                </a:solidFill>
              </a:rPr>
              <a:t>48 </a:t>
            </a:r>
            <a:r>
              <a:rPr lang="uk-UA" b="1" dirty="0" err="1">
                <a:solidFill>
                  <a:schemeClr val="bg1"/>
                </a:solidFill>
              </a:rPr>
              <a:t>імп</a:t>
            </a:r>
            <a:r>
              <a:rPr lang="uk-UA" b="1" dirty="0">
                <a:solidFill>
                  <a:schemeClr val="bg1"/>
                </a:solidFill>
              </a:rPr>
              <a:t>./хв.</a:t>
            </a:r>
            <a:endParaRPr lang="en-US" b="1" dirty="0">
              <a:solidFill>
                <a:schemeClr val="bg1"/>
              </a:solidFill>
            </a:endParaRPr>
          </a:p>
        </p:txBody>
      </p:sp>
      <p:pic>
        <p:nvPicPr>
          <p:cNvPr id="3" name="35">
            <a:hlinkClick r:id="" action="ppaction://media"/>
            <a:extLst>
              <a:ext uri="{FF2B5EF4-FFF2-40B4-BE49-F238E27FC236}">
                <a16:creationId xmlns:a16="http://schemas.microsoft.com/office/drawing/2014/main" id="{A6462F5E-4FD1-5C12-7367-C39A72257D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274856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4632"/>
            <a:ext cx="10515600" cy="1325563"/>
          </a:xfrm>
        </p:spPr>
        <p:txBody>
          <a:bodyPr/>
          <a:lstStyle/>
          <a:p>
            <a:r>
              <a:rPr lang="uk-UA" dirty="0"/>
              <a:t>Дякуємо</a:t>
            </a:r>
            <a:r>
              <a:rPr lang="en-US" dirty="0"/>
              <a:t>!</a:t>
            </a:r>
          </a:p>
        </p:txBody>
      </p:sp>
      <p:sp>
        <p:nvSpPr>
          <p:cNvPr id="2" name="Content Placeholder 1"/>
          <p:cNvSpPr>
            <a:spLocks noGrp="1"/>
          </p:cNvSpPr>
          <p:nvPr>
            <p:ph idx="1"/>
          </p:nvPr>
        </p:nvSpPr>
        <p:spPr>
          <a:xfrm>
            <a:off x="762000" y="2022030"/>
            <a:ext cx="10515600" cy="4351338"/>
          </a:xfrm>
        </p:spPr>
        <p:txBody>
          <a:bodyPr/>
          <a:lstStyle/>
          <a:p>
            <a:pPr marL="0" indent="0" algn="ctr">
              <a:buNone/>
            </a:pPr>
            <a:r>
              <a:rPr lang="uk-UA" dirty="0"/>
              <a:t>Практична радіаційна фізика та</a:t>
            </a:r>
            <a:r>
              <a:rPr lang="en-US" dirty="0"/>
              <a:t> </a:t>
            </a:r>
            <a:r>
              <a:rPr lang="uk-UA" dirty="0"/>
              <a:t>застосування</a:t>
            </a:r>
            <a:endParaRPr lang="en-US" dirty="0"/>
          </a:p>
          <a:p>
            <a:pPr marL="0" indent="0" algn="ctr">
              <a:buNone/>
            </a:pPr>
            <a:endParaRPr lang="en-US" dirty="0"/>
          </a:p>
        </p:txBody>
      </p:sp>
      <p:pic>
        <p:nvPicPr>
          <p:cNvPr id="3" name="36">
            <a:hlinkClick r:id="" action="ppaction://media"/>
            <a:extLst>
              <a:ext uri="{FF2B5EF4-FFF2-40B4-BE49-F238E27FC236}">
                <a16:creationId xmlns:a16="http://schemas.microsoft.com/office/drawing/2014/main" id="{AF037FF1-8225-6A90-FB54-3B1D787F3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4960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a:xfrm>
            <a:off x="0" y="316167"/>
            <a:ext cx="10363909" cy="1596094"/>
          </a:xfrm>
        </p:spPr>
        <p:txBody>
          <a:bodyPr/>
          <a:lstStyle/>
          <a:p>
            <a:r>
              <a:rPr lang="uk-UA" altLang="en-US" dirty="0"/>
              <a:t>Що таке випромінювання</a:t>
            </a:r>
            <a:r>
              <a:rPr lang="en-US" altLang="en-US" dirty="0">
                <a:latin typeface="+mn-lt"/>
              </a:rPr>
              <a:t>?</a:t>
            </a: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81624" y="2171888"/>
            <a:ext cx="3158980" cy="2642854"/>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88060" y="1591632"/>
            <a:ext cx="4093564" cy="3223111"/>
          </a:xfrm>
          <a:prstGeom prst="rect">
            <a:avLst/>
          </a:prstGeom>
        </p:spPr>
      </p:pic>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40604" y="2121787"/>
            <a:ext cx="3031141" cy="2692955"/>
          </a:xfrm>
          <a:prstGeom prst="rect">
            <a:avLst/>
          </a:prstGeom>
        </p:spPr>
      </p:pic>
      <p:sp>
        <p:nvSpPr>
          <p:cNvPr id="4" name="TextBox 3"/>
          <p:cNvSpPr txBox="1"/>
          <p:nvPr/>
        </p:nvSpPr>
        <p:spPr>
          <a:xfrm>
            <a:off x="2891598" y="5233794"/>
            <a:ext cx="4849405" cy="584647"/>
          </a:xfrm>
          <a:prstGeom prst="rect">
            <a:avLst/>
          </a:prstGeom>
          <a:noFill/>
        </p:spPr>
        <p:txBody>
          <a:bodyPr wrap="none" rtlCol="0">
            <a:spAutoFit/>
          </a:bodyPr>
          <a:lstStyle/>
          <a:p>
            <a:pPr algn="r"/>
            <a:r>
              <a:rPr lang="uk-UA" sz="3199" dirty="0"/>
              <a:t>Випромінювання</a:t>
            </a:r>
            <a:r>
              <a:rPr lang="en-US" sz="3199" dirty="0"/>
              <a:t> = </a:t>
            </a:r>
            <a:r>
              <a:rPr lang="uk-UA" sz="3199" dirty="0"/>
              <a:t>енергія</a:t>
            </a:r>
            <a:endParaRPr lang="en-US" sz="3199" dirty="0"/>
          </a:p>
        </p:txBody>
      </p:sp>
      <p:sp>
        <p:nvSpPr>
          <p:cNvPr id="2" name="Rectangle 1">
            <a:extLst>
              <a:ext uri="{FF2B5EF4-FFF2-40B4-BE49-F238E27FC236}">
                <a16:creationId xmlns:a16="http://schemas.microsoft.com/office/drawing/2014/main" id="{24DB7BC9-9689-99BA-6758-2A4FE1601B94}"/>
              </a:ext>
            </a:extLst>
          </p:cNvPr>
          <p:cNvSpPr/>
          <p:nvPr/>
        </p:nvSpPr>
        <p:spPr>
          <a:xfrm>
            <a:off x="2891598" y="2242153"/>
            <a:ext cx="2074849"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Гамма промінь</a:t>
            </a:r>
            <a:endParaRPr lang="en-UA"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51ACD8FA-393A-5612-AF14-230BE5198854}"/>
              </a:ext>
            </a:extLst>
          </p:cNvPr>
          <p:cNvSpPr/>
          <p:nvPr/>
        </p:nvSpPr>
        <p:spPr>
          <a:xfrm>
            <a:off x="2472258" y="2831883"/>
            <a:ext cx="2074849"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Рентгенівське випромінювання</a:t>
            </a:r>
            <a:endParaRPr lang="en-UA"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20776A18-2236-551B-912F-57307E76BCC1}"/>
              </a:ext>
            </a:extLst>
          </p:cNvPr>
          <p:cNvSpPr/>
          <p:nvPr/>
        </p:nvSpPr>
        <p:spPr>
          <a:xfrm>
            <a:off x="5181624" y="1962362"/>
            <a:ext cx="3158979"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Альфа частинка</a:t>
            </a:r>
            <a:endParaRPr lang="en-UA"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4C594BE0-2EEF-33E0-995B-167AA29F8367}"/>
              </a:ext>
            </a:extLst>
          </p:cNvPr>
          <p:cNvSpPr/>
          <p:nvPr/>
        </p:nvSpPr>
        <p:spPr>
          <a:xfrm>
            <a:off x="8340604" y="1946379"/>
            <a:ext cx="3031141"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Позитрон</a:t>
            </a:r>
            <a:endParaRPr lang="en-UA"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9C0921AC-D94B-AAB0-056A-8FDD052B4D66}"/>
              </a:ext>
            </a:extLst>
          </p:cNvPr>
          <p:cNvSpPr/>
          <p:nvPr/>
        </p:nvSpPr>
        <p:spPr>
          <a:xfrm>
            <a:off x="6565822" y="3068637"/>
            <a:ext cx="1780622"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Бета частинка</a:t>
            </a:r>
            <a:endParaRPr lang="en-UA"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330C2B9E-5B73-612E-428D-716F9EE09235}"/>
              </a:ext>
            </a:extLst>
          </p:cNvPr>
          <p:cNvSpPr/>
          <p:nvPr/>
        </p:nvSpPr>
        <p:spPr>
          <a:xfrm>
            <a:off x="9856174" y="2908322"/>
            <a:ext cx="1515571" cy="5897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Нейтрон</a:t>
            </a:r>
            <a:endParaRPr lang="en-UA" dirty="0">
              <a:ln w="0"/>
              <a:solidFill>
                <a:schemeClr val="tx1"/>
              </a:solidFill>
              <a:effectLst>
                <a:outerShdw blurRad="38100" dist="19050" dir="2700000" algn="tl" rotWithShape="0">
                  <a:schemeClr val="dk1">
                    <a:alpha val="40000"/>
                  </a:schemeClr>
                </a:outerShdw>
              </a:effectLst>
            </a:endParaRPr>
          </a:p>
        </p:txBody>
      </p:sp>
      <p:pic>
        <p:nvPicPr>
          <p:cNvPr id="12" name="4">
            <a:hlinkClick r:id="" action="ppaction://media"/>
            <a:extLst>
              <a:ext uri="{FF2B5EF4-FFF2-40B4-BE49-F238E27FC236}">
                <a16:creationId xmlns:a16="http://schemas.microsoft.com/office/drawing/2014/main" id="{19605524-5A33-C97D-DB3D-D41D8B7369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94494"/>
            <a:ext cx="812800" cy="812800"/>
          </a:xfrm>
          <a:prstGeom prst="rect">
            <a:avLst/>
          </a:prstGeom>
        </p:spPr>
      </p:pic>
      <p:pic>
        <p:nvPicPr>
          <p:cNvPr id="13" name="Kamera 12">
            <a:extLst>
              <a:ext uri="{FF2B5EF4-FFF2-40B4-BE49-F238E27FC236}">
                <a16:creationId xmlns:a16="http://schemas.microsoft.com/office/drawing/2014/main" id="{FC119AAF-BDD3-0F3F-6DA1-2B02E487B908}"/>
              </a:ext>
            </a:extLst>
          </p:cNvPr>
          <p:cNvPicPr>
            <a:picLocks noChangeAspect="1"/>
            <a:extLst>
              <a:ext uri="{51228E76-BA90-4043-B771-695A4F85340A}">
                <alf:liveFeedProps xmlns:alf="http://schemas.microsoft.com/office/drawing/2021/livefeed"/>
              </a:ext>
            </a:extLst>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73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371048"/>
            <a:ext cx="7770785" cy="1041648"/>
          </a:xfrm>
        </p:spPr>
        <p:txBody>
          <a:bodyPr vert="horz" lIns="90575" tIns="45288" rIns="90575" bIns="45288" rtlCol="0" anchor="b">
            <a:normAutofit fontScale="90000"/>
          </a:bodyPr>
          <a:lstStyle/>
          <a:p>
            <a:pPr>
              <a:defRPr/>
            </a:pPr>
            <a:r>
              <a:rPr lang="uk-UA" dirty="0">
                <a:latin typeface="+mn-lt"/>
              </a:rPr>
              <a:t>Типи іонізуючого </a:t>
            </a:r>
            <a:r>
              <a:rPr lang="uk-UA" dirty="0"/>
              <a:t>випромінювання</a:t>
            </a:r>
            <a:endParaRPr lang="en-US" dirty="0">
              <a:latin typeface="+mn-lt"/>
            </a:endParaRPr>
          </a:p>
        </p:txBody>
      </p:sp>
      <p:sp>
        <p:nvSpPr>
          <p:cNvPr id="10243" name="Rectangle 3"/>
          <p:cNvSpPr>
            <a:spLocks noGrp="1" noChangeArrowheads="1"/>
          </p:cNvSpPr>
          <p:nvPr>
            <p:ph idx="1"/>
          </p:nvPr>
        </p:nvSpPr>
        <p:spPr>
          <a:xfrm>
            <a:off x="3232974" y="1597915"/>
            <a:ext cx="5726052" cy="4738062"/>
          </a:xfrm>
          <a:noFill/>
        </p:spPr>
        <p:txBody>
          <a:bodyPr vert="horz" lIns="90575" tIns="45288" rIns="90575" bIns="45288" rtlCol="0">
            <a:noAutofit/>
          </a:bodyPr>
          <a:lstStyle/>
          <a:p>
            <a:pPr>
              <a:lnSpc>
                <a:spcPct val="90000"/>
              </a:lnSpc>
              <a:buFont typeface="Monotype Sorts" pitchFamily="2" charset="2"/>
              <a:buNone/>
            </a:pPr>
            <a:r>
              <a:rPr lang="uk-UA" sz="3600" dirty="0">
                <a:solidFill>
                  <a:srgbClr val="202124"/>
                </a:solidFill>
                <a:effectLst/>
                <a:latin typeface="Calibri" panose="020F0502020204030204" pitchFamily="34" charset="0"/>
              </a:rPr>
              <a:t>Електромагнітні хвилі</a:t>
            </a:r>
            <a:endParaRPr lang="en-US" altLang="en-US" sz="3600" dirty="0"/>
          </a:p>
          <a:p>
            <a:pPr>
              <a:lnSpc>
                <a:spcPct val="90000"/>
              </a:lnSpc>
              <a:tabLst>
                <a:tab pos="4353651" algn="r"/>
              </a:tabLst>
            </a:pPr>
            <a:r>
              <a:rPr lang="uk-UA" altLang="en-US" dirty="0"/>
              <a:t>Рентген</a:t>
            </a:r>
            <a:r>
              <a:rPr lang="en-US" altLang="en-US" sz="3600" dirty="0"/>
              <a:t>	X</a:t>
            </a:r>
          </a:p>
          <a:p>
            <a:pPr>
              <a:lnSpc>
                <a:spcPct val="90000"/>
              </a:lnSpc>
              <a:tabLst>
                <a:tab pos="4353651" algn="r"/>
              </a:tabLst>
            </a:pPr>
            <a:r>
              <a:rPr lang="uk-UA" altLang="en-US" dirty="0"/>
              <a:t>Гамма</a:t>
            </a:r>
            <a:r>
              <a:rPr lang="en-US" altLang="en-US" sz="3600" dirty="0"/>
              <a:t>	</a:t>
            </a:r>
            <a:r>
              <a:rPr lang="el-GR" altLang="en-US" sz="3600" dirty="0"/>
              <a:t>γ</a:t>
            </a:r>
            <a:endParaRPr lang="en-US" altLang="en-US" sz="3600" dirty="0"/>
          </a:p>
          <a:p>
            <a:pPr marL="0" indent="0">
              <a:lnSpc>
                <a:spcPct val="90000"/>
              </a:lnSpc>
              <a:buNone/>
              <a:tabLst>
                <a:tab pos="4353651" algn="r"/>
              </a:tabLst>
            </a:pPr>
            <a:r>
              <a:rPr lang="uk-UA" altLang="en-US" dirty="0"/>
              <a:t>Субатомні частинки</a:t>
            </a:r>
            <a:endParaRPr lang="en-US" altLang="en-US" sz="3600" dirty="0"/>
          </a:p>
          <a:p>
            <a:pPr>
              <a:lnSpc>
                <a:spcPct val="90000"/>
              </a:lnSpc>
              <a:tabLst>
                <a:tab pos="4353651" algn="r"/>
              </a:tabLst>
            </a:pPr>
            <a:r>
              <a:rPr lang="uk-UA" altLang="en-US" dirty="0"/>
              <a:t>Альфа</a:t>
            </a:r>
            <a:r>
              <a:rPr lang="en-US" altLang="en-US" sz="3600" dirty="0"/>
              <a:t>	</a:t>
            </a:r>
            <a:r>
              <a:rPr lang="en-US" altLang="en-US" sz="3600" dirty="0">
                <a:sym typeface="Symbol" panose="05050102010706020507" pitchFamily="18" charset="2"/>
              </a:rPr>
              <a:t></a:t>
            </a:r>
            <a:endParaRPr lang="en-US" altLang="en-US" sz="3600" dirty="0"/>
          </a:p>
          <a:p>
            <a:pPr>
              <a:lnSpc>
                <a:spcPct val="90000"/>
              </a:lnSpc>
              <a:tabLst>
                <a:tab pos="4353651" algn="r"/>
              </a:tabLst>
            </a:pPr>
            <a:r>
              <a:rPr lang="uk-UA" altLang="en-US" dirty="0"/>
              <a:t>Бета</a:t>
            </a:r>
            <a:r>
              <a:rPr lang="en-US" altLang="en-US" sz="3600" dirty="0"/>
              <a:t>	</a:t>
            </a:r>
            <a:r>
              <a:rPr lang="el-GR" altLang="en-US" sz="3600" dirty="0"/>
              <a:t>β</a:t>
            </a:r>
            <a:endParaRPr lang="en-US" altLang="en-US" sz="3600" dirty="0"/>
          </a:p>
          <a:p>
            <a:pPr>
              <a:lnSpc>
                <a:spcPct val="90000"/>
              </a:lnSpc>
              <a:tabLst>
                <a:tab pos="4353651" algn="r"/>
              </a:tabLst>
            </a:pPr>
            <a:r>
              <a:rPr lang="uk-UA" altLang="en-US" dirty="0"/>
              <a:t>Нейтрон</a:t>
            </a:r>
            <a:r>
              <a:rPr lang="en-US" altLang="en-US" sz="3600" dirty="0"/>
              <a:t>	n</a:t>
            </a:r>
          </a:p>
        </p:txBody>
      </p:sp>
      <p:pic>
        <p:nvPicPr>
          <p:cNvPr id="2" name="5">
            <a:hlinkClick r:id="" action="ppaction://media"/>
            <a:extLst>
              <a:ext uri="{FF2B5EF4-FFF2-40B4-BE49-F238E27FC236}">
                <a16:creationId xmlns:a16="http://schemas.microsoft.com/office/drawing/2014/main" id="{2BF85DE9-72ED-5320-C13C-F02EF24A8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0" y="1588"/>
            <a:ext cx="812800" cy="812800"/>
          </a:xfrm>
          <a:prstGeom prst="rect">
            <a:avLst/>
          </a:prstGeom>
        </p:spPr>
      </p:pic>
    </p:spTree>
    <p:extLst>
      <p:ext uri="{BB962C8B-B14F-4D97-AF65-F5344CB8AC3E}">
        <p14:creationId xmlns:p14="http://schemas.microsoft.com/office/powerpoint/2010/main" val="2021746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EEE6B356-BBCC-40AC-965C-C2EDE998435C}" type="slidenum">
              <a:rPr lang="en-US" smtClean="0"/>
              <a:pPr>
                <a:defRPr/>
              </a:pPr>
              <a:t>6</a:t>
            </a:fld>
            <a:endParaRPr lang="en-US" dirty="0"/>
          </a:p>
        </p:txBody>
      </p:sp>
      <p:sp>
        <p:nvSpPr>
          <p:cNvPr id="5" name="Title 4"/>
          <p:cNvSpPr>
            <a:spLocks noGrp="1"/>
          </p:cNvSpPr>
          <p:nvPr>
            <p:ph type="title"/>
          </p:nvPr>
        </p:nvSpPr>
        <p:spPr>
          <a:xfrm>
            <a:off x="0" y="271279"/>
            <a:ext cx="10363909" cy="1596094"/>
          </a:xfrm>
        </p:spPr>
        <p:txBody>
          <a:bodyPr>
            <a:normAutofit/>
          </a:bodyPr>
          <a:lstStyle/>
          <a:p>
            <a:r>
              <a:rPr lang="uk-UA" dirty="0"/>
              <a:t>Альфа-розпад</a:t>
            </a:r>
            <a:endParaRPr lang="en-US" dirty="0">
              <a:latin typeface="+mn-lt"/>
            </a:endParaRP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b="14222"/>
          <a:stretch/>
        </p:blipFill>
        <p:spPr>
          <a:xfrm>
            <a:off x="2922523" y="2314731"/>
            <a:ext cx="6346953" cy="246718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 name="TextBox 5"/>
              <p:cNvSpPr txBox="1"/>
              <p:nvPr/>
            </p:nvSpPr>
            <p:spPr>
              <a:xfrm>
                <a:off x="2958492" y="4647739"/>
                <a:ext cx="1391278" cy="757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4799" i="1" smtClean="0">
                              <a:latin typeface="Cambria Math" panose="02040503050406030204" pitchFamily="18" charset="0"/>
                            </a:rPr>
                          </m:ctrlPr>
                        </m:sPrePr>
                        <m:sub>
                          <m:r>
                            <a:rPr lang="en-US" sz="4799">
                              <a:latin typeface="Cambria Math" panose="02040503050406030204" pitchFamily="18" charset="0"/>
                            </a:rPr>
                            <m:t>9</m:t>
                          </m:r>
                          <m:r>
                            <a:rPr lang="en-US" sz="4799" b="0" i="1" smtClean="0">
                              <a:latin typeface="Cambria Math" panose="02040503050406030204" pitchFamily="18" charset="0"/>
                            </a:rPr>
                            <m:t>2</m:t>
                          </m:r>
                        </m:sub>
                        <m:sup>
                          <m:r>
                            <a:rPr lang="en-US" sz="4799">
                              <a:latin typeface="Cambria Math" panose="02040503050406030204" pitchFamily="18" charset="0"/>
                            </a:rPr>
                            <m:t>2</m:t>
                          </m:r>
                          <m:r>
                            <a:rPr lang="en-US" sz="4799" b="0" i="1" smtClean="0">
                              <a:latin typeface="Cambria Math" panose="02040503050406030204" pitchFamily="18" charset="0"/>
                            </a:rPr>
                            <m:t>38</m:t>
                          </m:r>
                        </m:sup>
                        <m:e>
                          <m:r>
                            <a:rPr lang="en-US" sz="4799" b="1" i="1" smtClean="0">
                              <a:latin typeface="Cambria Math" panose="02040503050406030204" pitchFamily="18" charset="0"/>
                            </a:rPr>
                            <m:t>𝑼</m:t>
                          </m:r>
                        </m:e>
                      </m:sPre>
                    </m:oMath>
                  </m:oMathPara>
                </a14:m>
                <a:endParaRPr lang="en-US" sz="4799" dirty="0"/>
              </a:p>
            </p:txBody>
          </p:sp>
        </mc:Choice>
        <mc:Fallback xmlns="">
          <p:sp>
            <p:nvSpPr>
              <p:cNvPr id="6" name="TextBox 5"/>
              <p:cNvSpPr txBox="1">
                <a:spLocks noRot="1" noChangeAspect="1" noMove="1" noResize="1" noEditPoints="1" noAdjustHandles="1" noChangeArrowheads="1" noChangeShapeType="1" noTextEdit="1"/>
              </p:cNvSpPr>
              <p:nvPr/>
            </p:nvSpPr>
            <p:spPr>
              <a:xfrm>
                <a:off x="2958492" y="4647739"/>
                <a:ext cx="1391278" cy="75745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770355" y="4653141"/>
                <a:ext cx="1735923" cy="7568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4799" i="1" smtClean="0">
                              <a:latin typeface="Cambria Math" panose="02040503050406030204" pitchFamily="18" charset="0"/>
                            </a:rPr>
                          </m:ctrlPr>
                        </m:sPrePr>
                        <m:sub>
                          <m:r>
                            <a:rPr lang="en-US" sz="4799">
                              <a:latin typeface="Cambria Math" panose="02040503050406030204" pitchFamily="18" charset="0"/>
                            </a:rPr>
                            <m:t>9</m:t>
                          </m:r>
                          <m:r>
                            <a:rPr lang="en-US" sz="4799" b="0" i="1" smtClean="0">
                              <a:latin typeface="Cambria Math" panose="02040503050406030204" pitchFamily="18" charset="0"/>
                            </a:rPr>
                            <m:t>0</m:t>
                          </m:r>
                        </m:sub>
                        <m:sup>
                          <m:r>
                            <a:rPr lang="en-US" sz="4799">
                              <a:latin typeface="Cambria Math" panose="02040503050406030204" pitchFamily="18" charset="0"/>
                            </a:rPr>
                            <m:t>2</m:t>
                          </m:r>
                          <m:r>
                            <a:rPr lang="en-US" sz="4799" i="1">
                              <a:latin typeface="Cambria Math" panose="02040503050406030204" pitchFamily="18" charset="0"/>
                            </a:rPr>
                            <m:t>3</m:t>
                          </m:r>
                          <m:r>
                            <a:rPr lang="en-US" sz="4799" b="0" i="1" smtClean="0">
                              <a:latin typeface="Cambria Math" panose="02040503050406030204" pitchFamily="18" charset="0"/>
                            </a:rPr>
                            <m:t>4</m:t>
                          </m:r>
                        </m:sup>
                        <m:e>
                          <m:r>
                            <a:rPr lang="en-US" sz="4799" b="1" i="0" smtClean="0">
                              <a:latin typeface="Cambria Math" panose="02040503050406030204" pitchFamily="18" charset="0"/>
                            </a:rPr>
                            <m:t>𝐓</m:t>
                          </m:r>
                          <m:r>
                            <a:rPr lang="en-US" sz="4799" b="1" i="1" smtClean="0">
                              <a:latin typeface="Cambria Math" panose="02040503050406030204" pitchFamily="18" charset="0"/>
                            </a:rPr>
                            <m:t>𝒉</m:t>
                          </m:r>
                        </m:e>
                      </m:sPre>
                    </m:oMath>
                  </m:oMathPara>
                </a14:m>
                <a:endParaRPr lang="en-US" sz="4799" dirty="0"/>
              </a:p>
            </p:txBody>
          </p:sp>
        </mc:Choice>
        <mc:Fallback xmlns="">
          <p:sp>
            <p:nvSpPr>
              <p:cNvPr id="9" name="TextBox 8"/>
              <p:cNvSpPr txBox="1">
                <a:spLocks noRot="1" noChangeAspect="1" noMove="1" noResize="1" noEditPoints="1" noAdjustHandles="1" noChangeArrowheads="1" noChangeShapeType="1" noTextEdit="1"/>
              </p:cNvSpPr>
              <p:nvPr/>
            </p:nvSpPr>
            <p:spPr>
              <a:xfrm>
                <a:off x="6770355" y="4653141"/>
                <a:ext cx="1735923" cy="756874"/>
              </a:xfrm>
              <a:prstGeom prst="rect">
                <a:avLst/>
              </a:prstGeom>
              <a:blipFill>
                <a:blip r:embed="rId7"/>
                <a:stretch>
                  <a:fillRect/>
                </a:stretch>
              </a:blipFill>
            </p:spPr>
            <p:txBody>
              <a:bodyPr/>
              <a:lstStyle/>
              <a:p>
                <a:r>
                  <a:rPr lang="en-US">
                    <a:noFill/>
                  </a:rPr>
                  <a:t> </a:t>
                </a:r>
              </a:p>
            </p:txBody>
          </p:sp>
        </mc:Fallback>
      </mc:AlternateContent>
      <p:sp useBgFill="1">
        <p:nvSpPr>
          <p:cNvPr id="2" name="Rectangle 1">
            <a:extLst>
              <a:ext uri="{FF2B5EF4-FFF2-40B4-BE49-F238E27FC236}">
                <a16:creationId xmlns:a16="http://schemas.microsoft.com/office/drawing/2014/main" id="{6850794A-291B-8BFB-9759-457E5741FA91}"/>
              </a:ext>
            </a:extLst>
          </p:cNvPr>
          <p:cNvSpPr/>
          <p:nvPr/>
        </p:nvSpPr>
        <p:spPr>
          <a:xfrm>
            <a:off x="5247772" y="3078708"/>
            <a:ext cx="1696453" cy="541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Альфа-частинка</a:t>
            </a:r>
            <a:endParaRPr lang="en-UA"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8B9EEDC-017B-3264-E9B2-14461A7C9C5F}"/>
                  </a:ext>
                </a:extLst>
              </p14:cNvPr>
              <p14:cNvContentPartPr/>
              <p14:nvPr/>
            </p14:nvContentPartPr>
            <p14:xfrm>
              <a:off x="-1072193" y="1643005"/>
              <a:ext cx="18000" cy="360"/>
            </p14:xfrm>
          </p:contentPart>
        </mc:Choice>
        <mc:Fallback xmlns="">
          <p:pic>
            <p:nvPicPr>
              <p:cNvPr id="12" name="Ink 11">
                <a:extLst>
                  <a:ext uri="{FF2B5EF4-FFF2-40B4-BE49-F238E27FC236}">
                    <a16:creationId xmlns:a16="http://schemas.microsoft.com/office/drawing/2014/main" id="{48B9EEDC-017B-3264-E9B2-14461A7C9C5F}"/>
                  </a:ext>
                </a:extLst>
              </p:cNvPr>
              <p:cNvPicPr/>
              <p:nvPr/>
            </p:nvPicPr>
            <p:blipFill>
              <a:blip r:embed="rId9"/>
              <a:stretch>
                <a:fillRect/>
              </a:stretch>
            </p:blipFill>
            <p:spPr>
              <a:xfrm>
                <a:off x="-1078313" y="1636885"/>
                <a:ext cx="302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D1759998-2003-C041-7F2F-29E2706EA860}"/>
                  </a:ext>
                </a:extLst>
              </p14:cNvPr>
              <p14:cNvContentPartPr/>
              <p14:nvPr/>
            </p14:nvContentPartPr>
            <p14:xfrm>
              <a:off x="-1081193" y="1643005"/>
              <a:ext cx="360" cy="360"/>
            </p14:xfrm>
          </p:contentPart>
        </mc:Choice>
        <mc:Fallback xmlns="">
          <p:pic>
            <p:nvPicPr>
              <p:cNvPr id="13" name="Ink 12">
                <a:extLst>
                  <a:ext uri="{FF2B5EF4-FFF2-40B4-BE49-F238E27FC236}">
                    <a16:creationId xmlns:a16="http://schemas.microsoft.com/office/drawing/2014/main" id="{D1759998-2003-C041-7F2F-29E2706EA860}"/>
                  </a:ext>
                </a:extLst>
              </p:cNvPr>
              <p:cNvPicPr/>
              <p:nvPr/>
            </p:nvPicPr>
            <p:blipFill>
              <a:blip r:embed="rId11"/>
              <a:stretch>
                <a:fillRect/>
              </a:stretch>
            </p:blipFill>
            <p:spPr>
              <a:xfrm>
                <a:off x="-1087313" y="1636885"/>
                <a:ext cx="12600" cy="12600"/>
              </a:xfrm>
              <a:prstGeom prst="rect">
                <a:avLst/>
              </a:prstGeom>
            </p:spPr>
          </p:pic>
        </mc:Fallback>
      </mc:AlternateContent>
      <p:pic>
        <p:nvPicPr>
          <p:cNvPr id="3" name="6">
            <a:hlinkClick r:id="" action="ppaction://media"/>
            <a:extLst>
              <a:ext uri="{FF2B5EF4-FFF2-40B4-BE49-F238E27FC236}">
                <a16:creationId xmlns:a16="http://schemas.microsoft.com/office/drawing/2014/main" id="{5DAC4C67-B17C-7B52-FABE-2E323833EFE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75" y="1588"/>
            <a:ext cx="812800" cy="812800"/>
          </a:xfrm>
          <a:prstGeom prst="rect">
            <a:avLst/>
          </a:prstGeom>
        </p:spPr>
      </p:pic>
    </p:spTree>
    <p:extLst>
      <p:ext uri="{BB962C8B-B14F-4D97-AF65-F5344CB8AC3E}">
        <p14:creationId xmlns:p14="http://schemas.microsoft.com/office/powerpoint/2010/main" val="320487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43857"/>
            <a:ext cx="10363909" cy="1596094"/>
          </a:xfrm>
        </p:spPr>
        <p:txBody>
          <a:bodyPr/>
          <a:lstStyle/>
          <a:p>
            <a:pPr eaLnBrk="1" hangingPunct="1"/>
            <a:r>
              <a:rPr lang="uk-UA" altLang="en-US" dirty="0"/>
              <a:t>Типи випромінювання</a:t>
            </a:r>
            <a:r>
              <a:rPr lang="en-US" altLang="en-US" dirty="0">
                <a:latin typeface="+mn-lt"/>
              </a:rPr>
              <a:t> – </a:t>
            </a:r>
            <a:r>
              <a:rPr lang="uk-UA" altLang="en-US" dirty="0">
                <a:latin typeface="+mn-lt"/>
              </a:rPr>
              <a:t>альфа-частинки</a:t>
            </a:r>
            <a:endParaRPr lang="en-US" altLang="en-US" dirty="0">
              <a:latin typeface="+mn-lt"/>
            </a:endParaRPr>
          </a:p>
        </p:txBody>
      </p:sp>
      <p:sp>
        <p:nvSpPr>
          <p:cNvPr id="41987" name="Rectangle 3"/>
          <p:cNvSpPr>
            <a:spLocks noGrp="1" noChangeArrowheads="1"/>
          </p:cNvSpPr>
          <p:nvPr>
            <p:ph sz="half" idx="1"/>
          </p:nvPr>
        </p:nvSpPr>
        <p:spPr>
          <a:xfrm>
            <a:off x="444981" y="2794795"/>
            <a:ext cx="5181600" cy="4351338"/>
          </a:xfrm>
        </p:spPr>
        <p:txBody>
          <a:bodyPr>
            <a:normAutofit/>
          </a:bodyPr>
          <a:lstStyle/>
          <a:p>
            <a:pPr>
              <a:spcBef>
                <a:spcPts val="3070"/>
              </a:spcBef>
              <a:buClr>
                <a:schemeClr val="tx1"/>
              </a:buClr>
            </a:pPr>
            <a:r>
              <a:rPr lang="uk-UA" altLang="en-US" dirty="0">
                <a:solidFill>
                  <a:schemeClr val="accent1"/>
                </a:solidFill>
              </a:rPr>
              <a:t>Альфа-частинки</a:t>
            </a:r>
            <a:r>
              <a:rPr lang="en-US" altLang="en-US" dirty="0"/>
              <a:t> </a:t>
            </a:r>
            <a:r>
              <a:rPr lang="uk-UA" dirty="0"/>
              <a:t>можуть становити небезпеку, лише якщо вони потрапляють всередину організму</a:t>
            </a:r>
            <a:endParaRPr lang="en-US" altLang="en-US" dirty="0"/>
          </a:p>
        </p:txBody>
      </p:sp>
      <p:pic>
        <p:nvPicPr>
          <p:cNvPr id="17"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9246" y="1866064"/>
            <a:ext cx="4043818" cy="36687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12700">
                <a:solidFill>
                  <a:srgbClr val="CCEC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pic>
      <p:sp>
        <p:nvSpPr>
          <p:cNvPr id="18" name="AutoShape 4"/>
          <p:cNvSpPr>
            <a:spLocks noChangeArrowheads="1"/>
          </p:cNvSpPr>
          <p:nvPr/>
        </p:nvSpPr>
        <p:spPr bwMode="auto">
          <a:xfrm flipH="1">
            <a:off x="8399177" y="2362553"/>
            <a:ext cx="582148" cy="2012083"/>
          </a:xfrm>
          <a:prstGeom prst="curvedLeftArrow">
            <a:avLst>
              <a:gd name="adj1" fmla="val 60923"/>
              <a:gd name="adj2" fmla="val 121846"/>
              <a:gd name="adj3" fmla="val 33333"/>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endParaRPr lang="en-US" sz="2382"/>
          </a:p>
        </p:txBody>
      </p:sp>
      <p:sp>
        <p:nvSpPr>
          <p:cNvPr id="19" name="AutoShape 5"/>
          <p:cNvSpPr>
            <a:spLocks noChangeArrowheads="1"/>
          </p:cNvSpPr>
          <p:nvPr/>
        </p:nvSpPr>
        <p:spPr bwMode="auto">
          <a:xfrm>
            <a:off x="7522578" y="2426841"/>
            <a:ext cx="698577" cy="2128947"/>
          </a:xfrm>
          <a:prstGeom prst="curvedLeftArrow">
            <a:avLst>
              <a:gd name="adj1" fmla="val 53718"/>
              <a:gd name="adj2" fmla="val 107436"/>
              <a:gd name="adj3" fmla="val 33333"/>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endParaRPr lang="en-US" sz="2382"/>
          </a:p>
        </p:txBody>
      </p:sp>
      <p:sp>
        <p:nvSpPr>
          <p:cNvPr id="20" name="AutoShape 6"/>
          <p:cNvSpPr>
            <a:spLocks noChangeArrowheads="1"/>
          </p:cNvSpPr>
          <p:nvPr/>
        </p:nvSpPr>
        <p:spPr bwMode="auto">
          <a:xfrm>
            <a:off x="7201003" y="3400621"/>
            <a:ext cx="407504" cy="370916"/>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1" name="AutoShape 7"/>
          <p:cNvSpPr>
            <a:spLocks noChangeArrowheads="1"/>
          </p:cNvSpPr>
          <p:nvPr/>
        </p:nvSpPr>
        <p:spPr bwMode="auto">
          <a:xfrm>
            <a:off x="6932573" y="4060612"/>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2" name="AutoShape 8"/>
          <p:cNvSpPr>
            <a:spLocks noChangeArrowheads="1"/>
          </p:cNvSpPr>
          <p:nvPr/>
        </p:nvSpPr>
        <p:spPr bwMode="auto">
          <a:xfrm>
            <a:off x="6639424" y="4606474"/>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3" name="AutoShape 9"/>
          <p:cNvSpPr>
            <a:spLocks noChangeArrowheads="1"/>
          </p:cNvSpPr>
          <p:nvPr/>
        </p:nvSpPr>
        <p:spPr bwMode="auto">
          <a:xfrm>
            <a:off x="6513849" y="3334624"/>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4" name="AutoShape 10"/>
          <p:cNvSpPr>
            <a:spLocks noChangeArrowheads="1"/>
          </p:cNvSpPr>
          <p:nvPr/>
        </p:nvSpPr>
        <p:spPr bwMode="auto">
          <a:xfrm>
            <a:off x="9466681" y="2794795"/>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5" name="AutoShape 11"/>
          <p:cNvSpPr>
            <a:spLocks noChangeArrowheads="1"/>
          </p:cNvSpPr>
          <p:nvPr/>
        </p:nvSpPr>
        <p:spPr bwMode="auto">
          <a:xfrm>
            <a:off x="9366737" y="4623781"/>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6" name="AutoShape 12"/>
          <p:cNvSpPr>
            <a:spLocks noChangeArrowheads="1"/>
          </p:cNvSpPr>
          <p:nvPr/>
        </p:nvSpPr>
        <p:spPr bwMode="auto">
          <a:xfrm>
            <a:off x="8670385" y="4426446"/>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7" name="AutoShape 13"/>
          <p:cNvSpPr>
            <a:spLocks noChangeArrowheads="1"/>
          </p:cNvSpPr>
          <p:nvPr/>
        </p:nvSpPr>
        <p:spPr bwMode="auto">
          <a:xfrm>
            <a:off x="8815923" y="3160630"/>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sp>
        <p:nvSpPr>
          <p:cNvPr id="28" name="AutoShape 14"/>
          <p:cNvSpPr>
            <a:spLocks noChangeArrowheads="1"/>
          </p:cNvSpPr>
          <p:nvPr/>
        </p:nvSpPr>
        <p:spPr bwMode="auto">
          <a:xfrm>
            <a:off x="9640938" y="3891931"/>
            <a:ext cx="291074" cy="365834"/>
          </a:xfrm>
          <a:prstGeom prst="sun">
            <a:avLst>
              <a:gd name="adj" fmla="val 46875"/>
            </a:avLst>
          </a:prstGeom>
          <a:solidFill>
            <a:srgbClr val="FF0000"/>
          </a:solidFill>
          <a:ln w="12700">
            <a:solidFill>
              <a:srgbClr val="FF0000"/>
            </a:solidFill>
            <a:miter lim="800000"/>
            <a:headEnd type="none" w="sm" len="sm"/>
            <a:tailEnd type="none" w="sm" len="sm"/>
          </a:ln>
          <a:effectLst/>
          <a:extLst>
            <a:ext uri="{53640926-AAD7-44D8-BBD7-CCE9431645EC}">
              <a14:shadowObscured xmlns:a14="http://schemas.microsoft.com/office/drawing/2010/main" val="1"/>
            </a:ext>
          </a:extLst>
        </p:spPr>
        <p:txBody>
          <a:bodyPr wrap="none" anchor="ctr"/>
          <a:lstStyle/>
          <a:p>
            <a:pPr algn="ctr"/>
            <a:endParaRPr lang="en-US" altLang="en-US" sz="1143"/>
          </a:p>
        </p:txBody>
      </p:sp>
      <p:sp>
        <p:nvSpPr>
          <p:cNvPr id="29" name="AutoShape 16"/>
          <p:cNvSpPr>
            <a:spLocks noChangeArrowheads="1"/>
          </p:cNvSpPr>
          <p:nvPr/>
        </p:nvSpPr>
        <p:spPr bwMode="auto">
          <a:xfrm>
            <a:off x="6787036" y="2614996"/>
            <a:ext cx="291074" cy="365834"/>
          </a:xfrm>
          <a:prstGeom prst="sun">
            <a:avLst>
              <a:gd name="adj" fmla="val 46875"/>
            </a:avLst>
          </a:prstGeom>
          <a:solidFill>
            <a:srgbClr val="CC3300"/>
          </a:solidFill>
          <a:ln w="12700">
            <a:solidFill>
              <a:srgbClr val="FF33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 uri="{53640926-AAD7-44D8-BBD7-CCE9431645EC}">
              <a14:shadowObscured xmlns:a14="http://schemas.microsoft.com/office/drawing/2010/main" val="1"/>
            </a:ext>
          </a:extLst>
        </p:spPr>
        <p:txBody>
          <a:bodyPr wrap="none" anchor="ctr"/>
          <a:lstStyle/>
          <a:p>
            <a:pPr algn="ctr"/>
            <a:endParaRPr lang="en-US" altLang="en-US" sz="1143"/>
          </a:p>
        </p:txBody>
      </p:sp>
      <p:pic>
        <p:nvPicPr>
          <p:cNvPr id="2" name="7">
            <a:hlinkClick r:id="" action="ppaction://media"/>
            <a:extLst>
              <a:ext uri="{FF2B5EF4-FFF2-40B4-BE49-F238E27FC236}">
                <a16:creationId xmlns:a16="http://schemas.microsoft.com/office/drawing/2014/main" id="{2BF229A3-70EA-4FFA-1B93-254881C307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81697"/>
            <a:ext cx="812800" cy="812800"/>
          </a:xfrm>
          <a:prstGeom prst="rect">
            <a:avLst/>
          </a:prstGeom>
        </p:spPr>
      </p:pic>
    </p:spTree>
    <p:extLst>
      <p:ext uri="{BB962C8B-B14F-4D97-AF65-F5344CB8AC3E}">
        <p14:creationId xmlns:p14="http://schemas.microsoft.com/office/powerpoint/2010/main" val="23108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8010"/>
            <a:ext cx="10363909" cy="1066744"/>
          </a:xfrm>
        </p:spPr>
        <p:txBody>
          <a:bodyPr>
            <a:normAutofit/>
          </a:bodyPr>
          <a:lstStyle/>
          <a:p>
            <a:r>
              <a:rPr lang="uk-UA" sz="4399" dirty="0"/>
              <a:t>Бета-розпад</a:t>
            </a:r>
            <a:endParaRPr lang="en-US" sz="4399" dirty="0">
              <a:latin typeface="+mn-lt"/>
            </a:endParaRPr>
          </a:p>
        </p:txBody>
      </p:sp>
      <p:sp>
        <p:nvSpPr>
          <p:cNvPr id="13" name="Slide Number Placeholder 3"/>
          <p:cNvSpPr>
            <a:spLocks noGrp="1"/>
          </p:cNvSpPr>
          <p:nvPr>
            <p:ph type="sldNum" sz="quarter" idx="14"/>
          </p:nvPr>
        </p:nvSpPr>
        <p:spPr/>
        <p:txBody>
          <a:bodyPr/>
          <a:lstStyle/>
          <a:p>
            <a:fld id="{20F59AD8-50DA-4FC5-92AA-732C2989668E}" type="slidenum">
              <a:rPr lang="en-US" smtClean="0"/>
              <a:pPr/>
              <a:t>8</a:t>
            </a:fld>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6349" y="1393291"/>
            <a:ext cx="7559299" cy="318222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43201" y="4771002"/>
            <a:ext cx="11848481" cy="1200329"/>
          </a:xfrm>
          <a:prstGeom prst="rect">
            <a:avLst/>
          </a:prstGeom>
          <a:noFill/>
        </p:spPr>
        <p:txBody>
          <a:bodyPr wrap="square" rtlCol="0">
            <a:spAutoFit/>
          </a:bodyPr>
          <a:lstStyle/>
          <a:p>
            <a:pPr algn="l"/>
            <a:r>
              <a:rPr lang="uk-UA" altLang="en-US" sz="3600" dirty="0">
                <a:solidFill>
                  <a:schemeClr val="accent1"/>
                </a:solidFill>
              </a:rPr>
              <a:t>Бета-частинка</a:t>
            </a:r>
            <a:r>
              <a:rPr lang="en-US" altLang="en-US" sz="3600" dirty="0">
                <a:solidFill>
                  <a:schemeClr val="accent1"/>
                </a:solidFill>
              </a:rPr>
              <a:t> </a:t>
            </a:r>
            <a:r>
              <a:rPr lang="uk-UA" sz="3600" dirty="0"/>
              <a:t>це просто електрон, який відділився із ядра атома під час розпаду</a:t>
            </a:r>
            <a:endParaRPr lang="en-US" sz="2500" dirty="0"/>
          </a:p>
        </p:txBody>
      </p:sp>
      <p:sp>
        <p:nvSpPr>
          <p:cNvPr id="3" name="Rectangle 2">
            <a:extLst>
              <a:ext uri="{FF2B5EF4-FFF2-40B4-BE49-F238E27FC236}">
                <a16:creationId xmlns:a16="http://schemas.microsoft.com/office/drawing/2014/main" id="{356EDA90-226D-20ED-3DB1-12E79AE3894F}"/>
              </a:ext>
            </a:extLst>
          </p:cNvPr>
          <p:cNvSpPr/>
          <p:nvPr/>
        </p:nvSpPr>
        <p:spPr>
          <a:xfrm>
            <a:off x="4959289" y="2259342"/>
            <a:ext cx="1871817" cy="459441"/>
          </a:xfrm>
          <a:prstGeom prst="rect">
            <a:avLst/>
          </a:prstGeom>
          <a:solidFill>
            <a:srgbClr val="E3E4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Бета-частинка</a:t>
            </a:r>
            <a:endParaRPr lang="en-UA"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74215DC-6BF4-FF52-65FC-5098A8F373C7}"/>
                  </a:ext>
                </a:extLst>
              </p14:cNvPr>
              <p14:cNvContentPartPr/>
              <p14:nvPr/>
            </p14:nvContentPartPr>
            <p14:xfrm>
              <a:off x="7026219" y="2120365"/>
              <a:ext cx="360" cy="360"/>
            </p14:xfrm>
          </p:contentPart>
        </mc:Choice>
        <mc:Fallback xmlns="">
          <p:pic>
            <p:nvPicPr>
              <p:cNvPr id="11" name="Ink 10">
                <a:extLst>
                  <a:ext uri="{FF2B5EF4-FFF2-40B4-BE49-F238E27FC236}">
                    <a16:creationId xmlns:a16="http://schemas.microsoft.com/office/drawing/2014/main" id="{E74215DC-6BF4-FF52-65FC-5098A8F373C7}"/>
                  </a:ext>
                </a:extLst>
              </p:cNvPr>
              <p:cNvPicPr/>
              <p:nvPr/>
            </p:nvPicPr>
            <p:blipFill>
              <a:blip r:embed="rId7"/>
              <a:stretch>
                <a:fillRect/>
              </a:stretch>
            </p:blipFill>
            <p:spPr>
              <a:xfrm>
                <a:off x="7020099" y="2114245"/>
                <a:ext cx="12600" cy="12600"/>
              </a:xfrm>
              <a:prstGeom prst="rect">
                <a:avLst/>
              </a:prstGeom>
            </p:spPr>
          </p:pic>
        </mc:Fallback>
      </mc:AlternateContent>
      <p:sp>
        <p:nvSpPr>
          <p:cNvPr id="14" name="Rectangle 13">
            <a:extLst>
              <a:ext uri="{FF2B5EF4-FFF2-40B4-BE49-F238E27FC236}">
                <a16:creationId xmlns:a16="http://schemas.microsoft.com/office/drawing/2014/main" id="{E37033DA-4CF0-A6BB-A89F-B87E20CAE343}"/>
              </a:ext>
            </a:extLst>
          </p:cNvPr>
          <p:cNvSpPr/>
          <p:nvPr/>
        </p:nvSpPr>
        <p:spPr>
          <a:xfrm>
            <a:off x="5181954" y="4006882"/>
            <a:ext cx="1871817" cy="459441"/>
          </a:xfrm>
          <a:prstGeom prst="rect">
            <a:avLst/>
          </a:pr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n w="0"/>
                <a:solidFill>
                  <a:schemeClr val="tx1"/>
                </a:solidFill>
                <a:effectLst>
                  <a:outerShdw blurRad="38100" dist="19050" dir="2700000" algn="tl" rotWithShape="0">
                    <a:schemeClr val="dk1">
                      <a:alpha val="40000"/>
                    </a:schemeClr>
                  </a:outerShdw>
                </a:effectLst>
              </a:rPr>
              <a:t>Антинейтрино</a:t>
            </a:r>
            <a:endParaRPr lang="en-UA"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334E8546-53C2-5837-518E-18233F151618}"/>
                  </a:ext>
                </a:extLst>
              </p14:cNvPr>
              <p14:cNvContentPartPr/>
              <p14:nvPr/>
            </p14:nvContentPartPr>
            <p14:xfrm>
              <a:off x="1131939" y="2835685"/>
              <a:ext cx="360" cy="360"/>
            </p14:xfrm>
          </p:contentPart>
        </mc:Choice>
        <mc:Fallback xmlns="">
          <p:pic>
            <p:nvPicPr>
              <p:cNvPr id="17" name="Ink 16">
                <a:extLst>
                  <a:ext uri="{FF2B5EF4-FFF2-40B4-BE49-F238E27FC236}">
                    <a16:creationId xmlns:a16="http://schemas.microsoft.com/office/drawing/2014/main" id="{334E8546-53C2-5837-518E-18233F151618}"/>
                  </a:ext>
                </a:extLst>
              </p:cNvPr>
              <p:cNvPicPr/>
              <p:nvPr/>
            </p:nvPicPr>
            <p:blipFill>
              <a:blip r:embed="rId9"/>
              <a:stretch>
                <a:fillRect/>
              </a:stretch>
            </p:blipFill>
            <p:spPr>
              <a:xfrm>
                <a:off x="1127619" y="283136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A926D5CB-CAFA-3C7E-3B0D-46C538DE4680}"/>
                  </a:ext>
                </a:extLst>
              </p14:cNvPr>
              <p14:cNvContentPartPr/>
              <p14:nvPr/>
            </p14:nvContentPartPr>
            <p14:xfrm>
              <a:off x="1018539" y="2653885"/>
              <a:ext cx="360" cy="360"/>
            </p14:xfrm>
          </p:contentPart>
        </mc:Choice>
        <mc:Fallback xmlns="">
          <p:pic>
            <p:nvPicPr>
              <p:cNvPr id="18" name="Ink 17">
                <a:extLst>
                  <a:ext uri="{FF2B5EF4-FFF2-40B4-BE49-F238E27FC236}">
                    <a16:creationId xmlns:a16="http://schemas.microsoft.com/office/drawing/2014/main" id="{A926D5CB-CAFA-3C7E-3B0D-46C538DE4680}"/>
                  </a:ext>
                </a:extLst>
              </p:cNvPr>
              <p:cNvPicPr/>
              <p:nvPr/>
            </p:nvPicPr>
            <p:blipFill>
              <a:blip r:embed="rId9"/>
              <a:stretch>
                <a:fillRect/>
              </a:stretch>
            </p:blipFill>
            <p:spPr>
              <a:xfrm>
                <a:off x="1014219" y="2649565"/>
                <a:ext cx="9000" cy="9000"/>
              </a:xfrm>
              <a:prstGeom prst="rect">
                <a:avLst/>
              </a:prstGeom>
            </p:spPr>
          </p:pic>
        </mc:Fallback>
      </mc:AlternateContent>
      <p:pic>
        <p:nvPicPr>
          <p:cNvPr id="6" name="8">
            <a:hlinkClick r:id="" action="ppaction://media"/>
            <a:extLst>
              <a:ext uri="{FF2B5EF4-FFF2-40B4-BE49-F238E27FC236}">
                <a16:creationId xmlns:a16="http://schemas.microsoft.com/office/drawing/2014/main" id="{E16583B4-A033-B825-22C0-1A929FD48C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8" y="1588"/>
            <a:ext cx="812800" cy="812800"/>
          </a:xfrm>
          <a:prstGeom prst="rect">
            <a:avLst/>
          </a:prstGeom>
        </p:spPr>
      </p:pic>
    </p:spTree>
    <p:extLst>
      <p:ext uri="{BB962C8B-B14F-4D97-AF65-F5344CB8AC3E}">
        <p14:creationId xmlns:p14="http://schemas.microsoft.com/office/powerpoint/2010/main" val="39936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143"/>
            <a:ext cx="10363909" cy="1596094"/>
          </a:xfrm>
        </p:spPr>
        <p:txBody>
          <a:bodyPr/>
          <a:lstStyle/>
          <a:p>
            <a:r>
              <a:rPr lang="uk-UA" dirty="0"/>
              <a:t>Гамма-випромінювання</a:t>
            </a:r>
            <a:endParaRPr lang="en-US" dirty="0">
              <a:latin typeface="+mn-lt"/>
            </a:endParaRPr>
          </a:p>
        </p:txBody>
      </p:sp>
      <p:sp>
        <p:nvSpPr>
          <p:cNvPr id="4" name="Content Placeholder 3"/>
          <p:cNvSpPr>
            <a:spLocks noGrp="1"/>
          </p:cNvSpPr>
          <p:nvPr>
            <p:ph sz="quarter" idx="12"/>
          </p:nvPr>
        </p:nvSpPr>
        <p:spPr>
          <a:xfrm>
            <a:off x="468192" y="4647897"/>
            <a:ext cx="11723807" cy="2073410"/>
          </a:xfrm>
        </p:spPr>
        <p:txBody>
          <a:bodyPr>
            <a:normAutofit/>
          </a:bodyPr>
          <a:lstStyle/>
          <a:p>
            <a:pPr marL="126779" lvl="1" indent="0">
              <a:buNone/>
            </a:pPr>
            <a:r>
              <a:rPr lang="uk-UA" dirty="0"/>
              <a:t>Гамма-промені — це електромагнітне випромінювання, яке випромінює «збуджене» ядро, коли воно переходить на нижчий енергетичний рівень.</a:t>
            </a:r>
          </a:p>
          <a:p>
            <a:pPr marL="126779" lvl="1" indent="0">
              <a:buNone/>
            </a:pPr>
            <a:r>
              <a:rPr lang="uk-UA" dirty="0"/>
              <a:t>Коли ядро ​​продукту розпаду вивільняє енергію, можуть </a:t>
            </a:r>
            <a:r>
              <a:rPr lang="uk-UA"/>
              <a:t>випромінюватися гамма-промені.</a:t>
            </a:r>
            <a:endParaRPr lang="en-US" dirty="0"/>
          </a:p>
        </p:txBody>
      </p:sp>
      <p:sp>
        <p:nvSpPr>
          <p:cNvPr id="3" name="Slide Number Placeholder 3"/>
          <p:cNvSpPr>
            <a:spLocks noGrp="1"/>
          </p:cNvSpPr>
          <p:nvPr>
            <p:ph type="sldNum" sz="quarter" idx="14"/>
          </p:nvPr>
        </p:nvSpPr>
        <p:spPr/>
        <p:txBody>
          <a:bodyPr/>
          <a:lstStyle/>
          <a:p>
            <a:fld id="{2C602DB8-9C12-4D71-92C5-B553BC89736B}" type="slidenum">
              <a:rPr lang="en-US" smtClean="0"/>
              <a:pPr/>
              <a:t>9</a:t>
            </a:fld>
            <a:endParaRPr lang="en-US" dirty="0"/>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9159" y="457357"/>
            <a:ext cx="6504639" cy="343454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140412" y="3891906"/>
            <a:ext cx="1205665" cy="492314"/>
          </a:xfrm>
          <a:prstGeom prst="rect">
            <a:avLst/>
          </a:prstGeom>
        </p:spPr>
        <p:txBody>
          <a:bodyPr wrap="square">
            <a:spAutoFit/>
          </a:bodyPr>
          <a:lstStyle/>
          <a:p>
            <a:r>
              <a:rPr lang="en-US" sz="2599" dirty="0">
                <a:latin typeface="Arial Rounded MT Bold" panose="020F0704030504030204" pitchFamily="34" charset="0"/>
                <a:ea typeface="Verdana" panose="020B0604030504040204" pitchFamily="34" charset="0"/>
                <a:cs typeface="Verdana" panose="020B0604030504040204" pitchFamily="34" charset="0"/>
              </a:rPr>
              <a:t>Na-22</a:t>
            </a:r>
          </a:p>
        </p:txBody>
      </p:sp>
      <p:sp>
        <p:nvSpPr>
          <p:cNvPr id="7" name="Rectangle 6"/>
          <p:cNvSpPr/>
          <p:nvPr/>
        </p:nvSpPr>
        <p:spPr>
          <a:xfrm>
            <a:off x="5481654" y="3891905"/>
            <a:ext cx="2138345" cy="892296"/>
          </a:xfrm>
          <a:prstGeom prst="rect">
            <a:avLst/>
          </a:prstGeom>
        </p:spPr>
        <p:txBody>
          <a:bodyPr wrap="square">
            <a:spAutoFit/>
          </a:bodyPr>
          <a:lstStyle/>
          <a:p>
            <a:r>
              <a:rPr lang="en-US" sz="2599" dirty="0">
                <a:latin typeface="Arial Rounded MT Bold" panose="020F0704030504030204" pitchFamily="34" charset="0"/>
                <a:ea typeface="Verdana" panose="020B0604030504040204" pitchFamily="34" charset="0"/>
                <a:cs typeface="Verdana" panose="020B0604030504040204" pitchFamily="34" charset="0"/>
              </a:rPr>
              <a:t>Ne-22*</a:t>
            </a:r>
          </a:p>
          <a:p>
            <a:r>
              <a:rPr lang="en-US" sz="2599" dirty="0">
                <a:ea typeface="Verdana" panose="020B0604030504040204" pitchFamily="34" charset="0"/>
                <a:cs typeface="Verdana" panose="020B0604030504040204" pitchFamily="34" charset="0"/>
              </a:rPr>
              <a:t>(</a:t>
            </a:r>
            <a:r>
              <a:rPr lang="uk-UA" sz="2599" dirty="0">
                <a:ea typeface="Verdana" panose="020B0604030504040204" pitchFamily="34" charset="0"/>
                <a:cs typeface="Verdana" panose="020B0604030504040204" pitchFamily="34" charset="0"/>
              </a:rPr>
              <a:t>збуджений</a:t>
            </a:r>
            <a:r>
              <a:rPr lang="en-US" sz="2599" dirty="0">
                <a:ea typeface="Verdana" panose="020B0604030504040204" pitchFamily="34" charset="0"/>
                <a:cs typeface="Verdana" panose="020B0604030504040204" pitchFamily="34" charset="0"/>
              </a:rPr>
              <a:t>)</a:t>
            </a:r>
          </a:p>
        </p:txBody>
      </p:sp>
      <p:sp>
        <p:nvSpPr>
          <p:cNvPr id="8" name="Rectangle 7"/>
          <p:cNvSpPr/>
          <p:nvPr/>
        </p:nvSpPr>
        <p:spPr>
          <a:xfrm>
            <a:off x="8054153" y="3891906"/>
            <a:ext cx="1359645" cy="492314"/>
          </a:xfrm>
          <a:prstGeom prst="rect">
            <a:avLst/>
          </a:prstGeom>
        </p:spPr>
        <p:txBody>
          <a:bodyPr wrap="square">
            <a:spAutoFit/>
          </a:bodyPr>
          <a:lstStyle/>
          <a:p>
            <a:r>
              <a:rPr lang="en-US" sz="2599" dirty="0">
                <a:latin typeface="Arial Rounded MT Bold" panose="020F0704030504030204" pitchFamily="34" charset="0"/>
                <a:ea typeface="Verdana" panose="020B0604030504040204" pitchFamily="34" charset="0"/>
                <a:cs typeface="Verdana" panose="020B0604030504040204" pitchFamily="34" charset="0"/>
              </a:rPr>
              <a:t>Ne-22</a:t>
            </a:r>
          </a:p>
        </p:txBody>
      </p:sp>
      <p:pic>
        <p:nvPicPr>
          <p:cNvPr id="9" name="9">
            <a:hlinkClick r:id="" action="ppaction://media"/>
            <a:extLst>
              <a:ext uri="{FF2B5EF4-FFF2-40B4-BE49-F238E27FC236}">
                <a16:creationId xmlns:a16="http://schemas.microsoft.com/office/drawing/2014/main" id="{5F91D88C-57CC-1C2A-7B10-35D252F4E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45600"/>
            <a:ext cx="812800" cy="812800"/>
          </a:xfrm>
          <a:prstGeom prst="rect">
            <a:avLst/>
          </a:prstGeom>
        </p:spPr>
      </p:pic>
    </p:spTree>
    <p:extLst>
      <p:ext uri="{BB962C8B-B14F-4D97-AF65-F5344CB8AC3E}">
        <p14:creationId xmlns:p14="http://schemas.microsoft.com/office/powerpoint/2010/main" val="30144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B11BCFBB4F064BAA73D1AAD9EC1790" ma:contentTypeVersion="18" ma:contentTypeDescription="Create a new document." ma:contentTypeScope="" ma:versionID="4617c00dbe4cae316225e5bcf3fc9e0a">
  <xsd:schema xmlns:xsd="http://www.w3.org/2001/XMLSchema" xmlns:xs="http://www.w3.org/2001/XMLSchema" xmlns:p="http://schemas.microsoft.com/office/2006/metadata/properties" xmlns:ns2="712b62e7-5a60-4e0b-8956-2a1ef3ea23bb" xmlns:ns3="aac59f78-8cb2-481e-ab5e-989af4813501" targetNamespace="http://schemas.microsoft.com/office/2006/metadata/properties" ma:root="true" ma:fieldsID="fdfa100dee9bda91757c7232bdb280c3" ns2:_="" ns3:_="">
    <xsd:import namespace="712b62e7-5a60-4e0b-8956-2a1ef3ea23bb"/>
    <xsd:import namespace="aac59f78-8cb2-481e-ab5e-989af48135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b62e7-5a60-4e0b-8956-2a1ef3ea2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e19921-5c14-4ec9-b3d4-f7c604f202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59f78-8cb2-481e-ab5e-989af48135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c1c530-54af-43c2-8833-0f34575cabaf}" ma:internalName="TaxCatchAll" ma:showField="CatchAllData" ma:web="aac59f78-8cb2-481e-ab5e-989af4813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ac59f78-8cb2-481e-ab5e-989af4813501" xsi:nil="true"/>
    <lcf76f155ced4ddcb4097134ff3c332f xmlns="712b62e7-5a60-4e0b-8956-2a1ef3ea23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41B228-98F4-4483-A95B-2A9DCE230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b62e7-5a60-4e0b-8956-2a1ef3ea23bb"/>
    <ds:schemaRef ds:uri="aac59f78-8cb2-481e-ab5e-989af481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00E01-3B26-4796-BC63-80E8ECBDF9ED}">
  <ds:schemaRefs>
    <ds:schemaRef ds:uri="http://schemas.microsoft.com/office/2006/metadata/properties"/>
    <ds:schemaRef ds:uri="http://schemas.microsoft.com/office/infopath/2007/PartnerControls"/>
    <ds:schemaRef ds:uri="aac59f78-8cb2-481e-ab5e-989af4813501"/>
    <ds:schemaRef ds:uri="712b62e7-5a60-4e0b-8956-2a1ef3ea23bb"/>
  </ds:schemaRefs>
</ds:datastoreItem>
</file>

<file path=customXml/itemProps3.xml><?xml version="1.0" encoding="utf-8"?>
<ds:datastoreItem xmlns:ds="http://schemas.openxmlformats.org/officeDocument/2006/customXml" ds:itemID="{E38231DD-6023-45D9-B1AC-A264111365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3103</TotalTime>
  <Words>4421</Words>
  <Application>Microsoft Macintosh PowerPoint</Application>
  <PresentationFormat>Widescreen</PresentationFormat>
  <Paragraphs>374</Paragraphs>
  <Slides>36</Slides>
  <Notes>36</Notes>
  <HiddenSlides>0</HiddenSlides>
  <MMClips>36</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0" baseType="lpstr">
      <vt:lpstr>Arial</vt:lpstr>
      <vt:lpstr>Arial Black</vt:lpstr>
      <vt:lpstr>Arial Rounded MT Bold</vt:lpstr>
      <vt:lpstr>Calibri</vt:lpstr>
      <vt:lpstr>Cambria Math</vt:lpstr>
      <vt:lpstr>Google Sans</vt:lpstr>
      <vt:lpstr>Monotype Sorts</vt:lpstr>
      <vt:lpstr>Symbol</vt:lpstr>
      <vt:lpstr>Tahoma</vt:lpstr>
      <vt:lpstr>Times New Roman</vt:lpstr>
      <vt:lpstr>Verdana</vt:lpstr>
      <vt:lpstr>Office Theme</vt:lpstr>
      <vt:lpstr>1_Office Theme</vt:lpstr>
      <vt:lpstr>Clip</vt:lpstr>
      <vt:lpstr>Практична радіаційна фізика та застосування</vt:lpstr>
      <vt:lpstr>Мета навчання</vt:lpstr>
      <vt:lpstr>Досягнення навчальних цілей</vt:lpstr>
      <vt:lpstr>Що таке випромінювання?</vt:lpstr>
      <vt:lpstr>Типи іонізуючого випромінювання</vt:lpstr>
      <vt:lpstr>Альфа-розпад</vt:lpstr>
      <vt:lpstr>Типи випромінювання – альфа-частинки</vt:lpstr>
      <vt:lpstr>Бета-розпад</vt:lpstr>
      <vt:lpstr>Гамма-випромінювання</vt:lpstr>
      <vt:lpstr>Типи радіаційного випромінювання - Нейтрони</vt:lpstr>
      <vt:lpstr>Одиниці вимірювання</vt:lpstr>
      <vt:lpstr>Активність</vt:lpstr>
      <vt:lpstr>Базова одиниця виміру активності: Кюрі</vt:lpstr>
      <vt:lpstr>Міжнародна система одиниць (SI) активності: бекерель (Bq)</vt:lpstr>
      <vt:lpstr>Активність </vt:lpstr>
      <vt:lpstr>Експозиція (X) </vt:lpstr>
      <vt:lpstr>Одиниці вимірювання експозиції</vt:lpstr>
      <vt:lpstr>Що таке доза радіації?</vt:lpstr>
      <vt:lpstr>Поглинена доза (D)</vt:lpstr>
      <vt:lpstr>Еквівалентна доза (H)</vt:lpstr>
      <vt:lpstr>Еквівалентна доза (H)</vt:lpstr>
      <vt:lpstr>Радіаційний ваговий коефіцієнт</vt:lpstr>
      <vt:lpstr>Одиниці вимірювання</vt:lpstr>
      <vt:lpstr>Опромінення чи забруднення</vt:lpstr>
      <vt:lpstr>Опромінення</vt:lpstr>
      <vt:lpstr>Принципи радіаційного захисту</vt:lpstr>
      <vt:lpstr>Чому виявити радіацію складно?</vt:lpstr>
      <vt:lpstr>Огляд приладів</vt:lpstr>
      <vt:lpstr>Підготовка до огляду</vt:lpstr>
      <vt:lpstr>PowerPoint Presentation</vt:lpstr>
      <vt:lpstr>PowerPoint Presentation</vt:lpstr>
      <vt:lpstr>Як проводити огляд</vt:lpstr>
      <vt:lpstr>Альфа, Бета чи Гамма?</vt:lpstr>
      <vt:lpstr>PowerPoint Presentation</vt:lpstr>
      <vt:lpstr>Оцінка забруднення</vt:lpstr>
      <vt:lpstr>Дякуємо!</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Jason</dc:creator>
  <cp:lastModifiedBy>Viars, Amy</cp:lastModifiedBy>
  <cp:revision>178</cp:revision>
  <dcterms:created xsi:type="dcterms:W3CDTF">2020-03-03T17:37:41Z</dcterms:created>
  <dcterms:modified xsi:type="dcterms:W3CDTF">2024-03-27T17:00:19Z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0x01010031B11BCFBB4F064BAA73D1AAD9EC1790</vt:lpwstr>
  </property>
  <property fmtid="{D5CDD505-2E9C-101B-9397-08002B2CF9AE}" pid="3" name="MediaServiceImageTags">
    <vt:lpwstr/>
  </property>
</Properties>
</file>