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notesMasterIdLst>
    <p:notesMasterId r:id="rId14"/>
  </p:notesMasterIdLst>
  <p:sldIdLst>
    <p:sldId id="256" r:id="rId2"/>
    <p:sldId id="257" r:id="rId3"/>
    <p:sldId id="267" r:id="rId4"/>
    <p:sldId id="266" r:id="rId5"/>
    <p:sldId id="260" r:id="rId6"/>
    <p:sldId id="268" r:id="rId7"/>
    <p:sldId id="262" r:id="rId8"/>
    <p:sldId id="269" r:id="rId9"/>
    <p:sldId id="263" r:id="rId10"/>
    <p:sldId id="261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6B4"/>
    <a:srgbClr val="6ABDC8"/>
    <a:srgbClr val="2F6F39"/>
    <a:srgbClr val="2B6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8" autoAdjust="0"/>
  </p:normalViewPr>
  <p:slideViewPr>
    <p:cSldViewPr snapToGrid="0" snapToObjects="1"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1FB5E-39BD-5B40-AF14-DF116AC0037F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58609-0005-E14B-BE18-6AA640CF227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Epidemiology</a:t>
          </a:r>
          <a:endParaRPr lang="en-US" dirty="0">
            <a:solidFill>
              <a:schemeClr val="bg1"/>
            </a:solidFill>
          </a:endParaRPr>
        </a:p>
      </dgm:t>
    </dgm:pt>
    <dgm:pt modelId="{45F8DE40-AC58-C143-932D-21342FBC6B40}" type="parTrans" cxnId="{22EACDB1-938C-224D-B10F-CAACBB42DA3C}">
      <dgm:prSet/>
      <dgm:spPr/>
      <dgm:t>
        <a:bodyPr/>
        <a:lstStyle/>
        <a:p>
          <a:endParaRPr lang="en-US"/>
        </a:p>
      </dgm:t>
    </dgm:pt>
    <dgm:pt modelId="{B68539B7-03DC-F443-B35C-1B82AC283869}" type="sibTrans" cxnId="{22EACDB1-938C-224D-B10F-CAACBB42DA3C}">
      <dgm:prSet/>
      <dgm:spPr/>
      <dgm:t>
        <a:bodyPr/>
        <a:lstStyle/>
        <a:p>
          <a:endParaRPr lang="en-US"/>
        </a:p>
      </dgm:t>
    </dgm:pt>
    <dgm:pt modelId="{91952087-A768-534D-8B14-EF1832363FF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Medical, Biological, and Mathematical Knowledge</a:t>
          </a:r>
          <a:endParaRPr lang="en-US" dirty="0"/>
        </a:p>
      </dgm:t>
    </dgm:pt>
    <dgm:pt modelId="{868C9535-32E4-A341-B464-326909CBB1F0}" type="parTrans" cxnId="{A3CE88F1-EC89-7A4B-8C79-C240CC0D3322}">
      <dgm:prSet/>
      <dgm:spPr/>
      <dgm:t>
        <a:bodyPr/>
        <a:lstStyle/>
        <a:p>
          <a:endParaRPr lang="en-US"/>
        </a:p>
      </dgm:t>
    </dgm:pt>
    <dgm:pt modelId="{C20EC331-EA7B-314C-86C8-FE5F63AE1EF9}" type="sibTrans" cxnId="{A3CE88F1-EC89-7A4B-8C79-C240CC0D3322}">
      <dgm:prSet/>
      <dgm:spPr/>
      <dgm:t>
        <a:bodyPr/>
        <a:lstStyle/>
        <a:p>
          <a:endParaRPr lang="en-US"/>
        </a:p>
      </dgm:t>
    </dgm:pt>
    <dgm:pt modelId="{31132610-1388-4C47-96C3-18AFBE677A4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Data Analysis, Presentation, and Communication</a:t>
          </a:r>
          <a:endParaRPr lang="en-US" dirty="0"/>
        </a:p>
      </dgm:t>
    </dgm:pt>
    <dgm:pt modelId="{B4201BF1-B3A3-9243-BB90-DD25CC4C83B0}" type="parTrans" cxnId="{6819AF11-D241-C242-B794-7F4C3A07D961}">
      <dgm:prSet/>
      <dgm:spPr/>
      <dgm:t>
        <a:bodyPr/>
        <a:lstStyle/>
        <a:p>
          <a:endParaRPr lang="en-US"/>
        </a:p>
      </dgm:t>
    </dgm:pt>
    <dgm:pt modelId="{F481A287-8FB8-7F49-82E2-1F0E42D181C0}" type="sibTrans" cxnId="{6819AF11-D241-C242-B794-7F4C3A07D961}">
      <dgm:prSet/>
      <dgm:spPr/>
      <dgm:t>
        <a:bodyPr/>
        <a:lstStyle/>
        <a:p>
          <a:endParaRPr lang="en-US"/>
        </a:p>
      </dgm:t>
    </dgm:pt>
    <dgm:pt modelId="{A698FD5A-7003-FA41-9209-2257C4E1CC3A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Research Design and Analysis</a:t>
          </a:r>
          <a:endParaRPr lang="en-US" dirty="0"/>
        </a:p>
      </dgm:t>
    </dgm:pt>
    <dgm:pt modelId="{80973071-EED8-464C-A969-5927E1B60476}" type="parTrans" cxnId="{86179D75-B388-0442-9CE6-ACD8A904D1DC}">
      <dgm:prSet/>
      <dgm:spPr/>
      <dgm:t>
        <a:bodyPr/>
        <a:lstStyle/>
        <a:p>
          <a:endParaRPr lang="en-US"/>
        </a:p>
      </dgm:t>
    </dgm:pt>
    <dgm:pt modelId="{7A032774-7CDA-2D44-B232-B85B7B8BA3A1}" type="sibTrans" cxnId="{86179D75-B388-0442-9CE6-ACD8A904D1DC}">
      <dgm:prSet/>
      <dgm:spPr/>
      <dgm:t>
        <a:bodyPr/>
        <a:lstStyle/>
        <a:p>
          <a:endParaRPr lang="en-US"/>
        </a:p>
      </dgm:t>
    </dgm:pt>
    <dgm:pt modelId="{3E4FE56C-7DA3-2349-B894-99CC9D6D7E9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Public Policy and Cultural Customs </a:t>
          </a:r>
          <a:endParaRPr lang="en-US" dirty="0"/>
        </a:p>
      </dgm:t>
    </dgm:pt>
    <dgm:pt modelId="{5F26B70C-3C96-5242-8A7B-7159C6E6E7FC}" type="parTrans" cxnId="{910F8AF1-7981-D642-A58D-3BC03EB7A805}">
      <dgm:prSet/>
      <dgm:spPr/>
      <dgm:t>
        <a:bodyPr/>
        <a:lstStyle/>
        <a:p>
          <a:endParaRPr lang="en-US"/>
        </a:p>
      </dgm:t>
    </dgm:pt>
    <dgm:pt modelId="{205EE642-B01F-EC4F-BA14-88EC1D70EF96}" type="sibTrans" cxnId="{910F8AF1-7981-D642-A58D-3BC03EB7A805}">
      <dgm:prSet/>
      <dgm:spPr/>
      <dgm:t>
        <a:bodyPr/>
        <a:lstStyle/>
        <a:p>
          <a:endParaRPr lang="en-US"/>
        </a:p>
      </dgm:t>
    </dgm:pt>
    <dgm:pt modelId="{04F86C82-338E-0A46-86C3-023B9E42C8D0}" type="pres">
      <dgm:prSet presAssocID="{27C1FB5E-39BD-5B40-AF14-DF116AC003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9252FF-A1C9-B440-B836-ABAD2EC65BD6}" type="pres">
      <dgm:prSet presAssocID="{27C1FB5E-39BD-5B40-AF14-DF116AC0037F}" presName="matrix" presStyleCnt="0"/>
      <dgm:spPr/>
    </dgm:pt>
    <dgm:pt modelId="{8EC6B81D-8595-354D-9FE2-9FC19DB81F94}" type="pres">
      <dgm:prSet presAssocID="{27C1FB5E-39BD-5B40-AF14-DF116AC0037F}" presName="tile1" presStyleLbl="node1" presStyleIdx="0" presStyleCnt="4"/>
      <dgm:spPr/>
      <dgm:t>
        <a:bodyPr/>
        <a:lstStyle/>
        <a:p>
          <a:endParaRPr lang="en-US"/>
        </a:p>
      </dgm:t>
    </dgm:pt>
    <dgm:pt modelId="{3A76D56B-D3D4-2B49-9B9E-3EAEBFBF5D31}" type="pres">
      <dgm:prSet presAssocID="{27C1FB5E-39BD-5B40-AF14-DF116AC003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05E17-5EEA-2F4B-A8D0-E8E7492E72A3}" type="pres">
      <dgm:prSet presAssocID="{27C1FB5E-39BD-5B40-AF14-DF116AC0037F}" presName="tile2" presStyleLbl="node1" presStyleIdx="1" presStyleCnt="4"/>
      <dgm:spPr/>
      <dgm:t>
        <a:bodyPr/>
        <a:lstStyle/>
        <a:p>
          <a:endParaRPr lang="en-US"/>
        </a:p>
      </dgm:t>
    </dgm:pt>
    <dgm:pt modelId="{71359955-200B-EF4F-B1F6-6A81A1A03168}" type="pres">
      <dgm:prSet presAssocID="{27C1FB5E-39BD-5B40-AF14-DF116AC003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72A49-7337-E846-AFE5-689126E710E5}" type="pres">
      <dgm:prSet presAssocID="{27C1FB5E-39BD-5B40-AF14-DF116AC0037F}" presName="tile3" presStyleLbl="node1" presStyleIdx="2" presStyleCnt="4"/>
      <dgm:spPr/>
      <dgm:t>
        <a:bodyPr/>
        <a:lstStyle/>
        <a:p>
          <a:endParaRPr lang="en-US"/>
        </a:p>
      </dgm:t>
    </dgm:pt>
    <dgm:pt modelId="{B697A1AE-6453-AA4D-96AE-B1DFE87B6A5F}" type="pres">
      <dgm:prSet presAssocID="{27C1FB5E-39BD-5B40-AF14-DF116AC003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AC508-3F06-F242-B666-30C619B7E6DF}" type="pres">
      <dgm:prSet presAssocID="{27C1FB5E-39BD-5B40-AF14-DF116AC0037F}" presName="tile4" presStyleLbl="node1" presStyleIdx="3" presStyleCnt="4"/>
      <dgm:spPr/>
      <dgm:t>
        <a:bodyPr/>
        <a:lstStyle/>
        <a:p>
          <a:endParaRPr lang="en-US"/>
        </a:p>
      </dgm:t>
    </dgm:pt>
    <dgm:pt modelId="{374A18D4-D0DB-DB43-823C-8A8DA94CF63C}" type="pres">
      <dgm:prSet presAssocID="{27C1FB5E-39BD-5B40-AF14-DF116AC003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87C3C-133A-5740-8557-CB82AC9252CF}" type="pres">
      <dgm:prSet presAssocID="{27C1FB5E-39BD-5B40-AF14-DF116AC0037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4336E-069D-A34C-A24B-C9A471BCAFBD}" type="presOf" srcId="{91952087-A768-534D-8B14-EF1832363FF3}" destId="{8EC6B81D-8595-354D-9FE2-9FC19DB81F94}" srcOrd="0" destOrd="0" presId="urn:microsoft.com/office/officeart/2005/8/layout/matrix1"/>
    <dgm:cxn modelId="{22EACDB1-938C-224D-B10F-CAACBB42DA3C}" srcId="{27C1FB5E-39BD-5B40-AF14-DF116AC0037F}" destId="{6AA58609-0005-E14B-BE18-6AA640CF227B}" srcOrd="0" destOrd="0" parTransId="{45F8DE40-AC58-C143-932D-21342FBC6B40}" sibTransId="{B68539B7-03DC-F443-B35C-1B82AC283869}"/>
    <dgm:cxn modelId="{A17D12E0-25CA-2242-AEDB-7CCF95B89C55}" type="presOf" srcId="{A698FD5A-7003-FA41-9209-2257C4E1CC3A}" destId="{B697A1AE-6453-AA4D-96AE-B1DFE87B6A5F}" srcOrd="1" destOrd="0" presId="urn:microsoft.com/office/officeart/2005/8/layout/matrix1"/>
    <dgm:cxn modelId="{168D1604-BE9C-5F4A-BD50-BAD8441C9C28}" type="presOf" srcId="{3E4FE56C-7DA3-2349-B894-99CC9D6D7E90}" destId="{374A18D4-D0DB-DB43-823C-8A8DA94CF63C}" srcOrd="1" destOrd="0" presId="urn:microsoft.com/office/officeart/2005/8/layout/matrix1"/>
    <dgm:cxn modelId="{A3CE88F1-EC89-7A4B-8C79-C240CC0D3322}" srcId="{6AA58609-0005-E14B-BE18-6AA640CF227B}" destId="{91952087-A768-534D-8B14-EF1832363FF3}" srcOrd="0" destOrd="0" parTransId="{868C9535-32E4-A341-B464-326909CBB1F0}" sibTransId="{C20EC331-EA7B-314C-86C8-FE5F63AE1EF9}"/>
    <dgm:cxn modelId="{E0B62DAF-8691-7443-A570-5E2AA594E073}" type="presOf" srcId="{91952087-A768-534D-8B14-EF1832363FF3}" destId="{3A76D56B-D3D4-2B49-9B9E-3EAEBFBF5D31}" srcOrd="1" destOrd="0" presId="urn:microsoft.com/office/officeart/2005/8/layout/matrix1"/>
    <dgm:cxn modelId="{6819AF11-D241-C242-B794-7F4C3A07D961}" srcId="{6AA58609-0005-E14B-BE18-6AA640CF227B}" destId="{31132610-1388-4C47-96C3-18AFBE677A4C}" srcOrd="1" destOrd="0" parTransId="{B4201BF1-B3A3-9243-BB90-DD25CC4C83B0}" sibTransId="{F481A287-8FB8-7F49-82E2-1F0E42D181C0}"/>
    <dgm:cxn modelId="{C7F52B97-84BF-134B-A32E-96792BBEA932}" type="presOf" srcId="{27C1FB5E-39BD-5B40-AF14-DF116AC0037F}" destId="{04F86C82-338E-0A46-86C3-023B9E42C8D0}" srcOrd="0" destOrd="0" presId="urn:microsoft.com/office/officeart/2005/8/layout/matrix1"/>
    <dgm:cxn modelId="{0E06F72E-9574-784A-B15B-A24C69CBB189}" type="presOf" srcId="{31132610-1388-4C47-96C3-18AFBE677A4C}" destId="{71359955-200B-EF4F-B1F6-6A81A1A03168}" srcOrd="1" destOrd="0" presId="urn:microsoft.com/office/officeart/2005/8/layout/matrix1"/>
    <dgm:cxn modelId="{910F8AF1-7981-D642-A58D-3BC03EB7A805}" srcId="{6AA58609-0005-E14B-BE18-6AA640CF227B}" destId="{3E4FE56C-7DA3-2349-B894-99CC9D6D7E90}" srcOrd="3" destOrd="0" parTransId="{5F26B70C-3C96-5242-8A7B-7159C6E6E7FC}" sibTransId="{205EE642-B01F-EC4F-BA14-88EC1D70EF96}"/>
    <dgm:cxn modelId="{86179D75-B388-0442-9CE6-ACD8A904D1DC}" srcId="{6AA58609-0005-E14B-BE18-6AA640CF227B}" destId="{A698FD5A-7003-FA41-9209-2257C4E1CC3A}" srcOrd="2" destOrd="0" parTransId="{80973071-EED8-464C-A969-5927E1B60476}" sibTransId="{7A032774-7CDA-2D44-B232-B85B7B8BA3A1}"/>
    <dgm:cxn modelId="{8E08071F-D792-D341-8895-ED7E4263261F}" type="presOf" srcId="{6AA58609-0005-E14B-BE18-6AA640CF227B}" destId="{A3687C3C-133A-5740-8557-CB82AC9252CF}" srcOrd="0" destOrd="0" presId="urn:microsoft.com/office/officeart/2005/8/layout/matrix1"/>
    <dgm:cxn modelId="{4CAE2261-B3FA-1046-8951-3A2590DB34DA}" type="presOf" srcId="{31132610-1388-4C47-96C3-18AFBE677A4C}" destId="{BCE05E17-5EEA-2F4B-A8D0-E8E7492E72A3}" srcOrd="0" destOrd="0" presId="urn:microsoft.com/office/officeart/2005/8/layout/matrix1"/>
    <dgm:cxn modelId="{3F128429-21A3-4B4F-B7E7-124016B1A149}" type="presOf" srcId="{A698FD5A-7003-FA41-9209-2257C4E1CC3A}" destId="{65172A49-7337-E846-AFE5-689126E710E5}" srcOrd="0" destOrd="0" presId="urn:microsoft.com/office/officeart/2005/8/layout/matrix1"/>
    <dgm:cxn modelId="{7E219634-6580-C04D-8A65-2FE25ED93D51}" type="presOf" srcId="{3E4FE56C-7DA3-2349-B894-99CC9D6D7E90}" destId="{E56AC508-3F06-F242-B666-30C619B7E6DF}" srcOrd="0" destOrd="0" presId="urn:microsoft.com/office/officeart/2005/8/layout/matrix1"/>
    <dgm:cxn modelId="{BDD16D9A-E5A3-464C-8076-DDCE3A94C59A}" type="presParOf" srcId="{04F86C82-338E-0A46-86C3-023B9E42C8D0}" destId="{3E9252FF-A1C9-B440-B836-ABAD2EC65BD6}" srcOrd="0" destOrd="0" presId="urn:microsoft.com/office/officeart/2005/8/layout/matrix1"/>
    <dgm:cxn modelId="{76F2C299-754F-0A43-AF75-30352FF99C64}" type="presParOf" srcId="{3E9252FF-A1C9-B440-B836-ABAD2EC65BD6}" destId="{8EC6B81D-8595-354D-9FE2-9FC19DB81F94}" srcOrd="0" destOrd="0" presId="urn:microsoft.com/office/officeart/2005/8/layout/matrix1"/>
    <dgm:cxn modelId="{441F0126-46DA-A14C-840D-94D3249F91E8}" type="presParOf" srcId="{3E9252FF-A1C9-B440-B836-ABAD2EC65BD6}" destId="{3A76D56B-D3D4-2B49-9B9E-3EAEBFBF5D31}" srcOrd="1" destOrd="0" presId="urn:microsoft.com/office/officeart/2005/8/layout/matrix1"/>
    <dgm:cxn modelId="{F63827CF-885E-4146-B42F-B86623D7757D}" type="presParOf" srcId="{3E9252FF-A1C9-B440-B836-ABAD2EC65BD6}" destId="{BCE05E17-5EEA-2F4B-A8D0-E8E7492E72A3}" srcOrd="2" destOrd="0" presId="urn:microsoft.com/office/officeart/2005/8/layout/matrix1"/>
    <dgm:cxn modelId="{51DE7D2E-CBBE-434B-B81A-8FC41272EE72}" type="presParOf" srcId="{3E9252FF-A1C9-B440-B836-ABAD2EC65BD6}" destId="{71359955-200B-EF4F-B1F6-6A81A1A03168}" srcOrd="3" destOrd="0" presId="urn:microsoft.com/office/officeart/2005/8/layout/matrix1"/>
    <dgm:cxn modelId="{F5C96B4E-66CF-0C4E-8424-978CCF7ECCFC}" type="presParOf" srcId="{3E9252FF-A1C9-B440-B836-ABAD2EC65BD6}" destId="{65172A49-7337-E846-AFE5-689126E710E5}" srcOrd="4" destOrd="0" presId="urn:microsoft.com/office/officeart/2005/8/layout/matrix1"/>
    <dgm:cxn modelId="{1BAE3A8E-BEC3-6949-891F-0AFE59CB3A72}" type="presParOf" srcId="{3E9252FF-A1C9-B440-B836-ABAD2EC65BD6}" destId="{B697A1AE-6453-AA4D-96AE-B1DFE87B6A5F}" srcOrd="5" destOrd="0" presId="urn:microsoft.com/office/officeart/2005/8/layout/matrix1"/>
    <dgm:cxn modelId="{2348E2F8-27FF-0D4E-99CB-891B3B0ED015}" type="presParOf" srcId="{3E9252FF-A1C9-B440-B836-ABAD2EC65BD6}" destId="{E56AC508-3F06-F242-B666-30C619B7E6DF}" srcOrd="6" destOrd="0" presId="urn:microsoft.com/office/officeart/2005/8/layout/matrix1"/>
    <dgm:cxn modelId="{E2C05990-E0C9-1241-A183-C8C13D6F46E2}" type="presParOf" srcId="{3E9252FF-A1C9-B440-B836-ABAD2EC65BD6}" destId="{374A18D4-D0DB-DB43-823C-8A8DA94CF63C}" srcOrd="7" destOrd="0" presId="urn:microsoft.com/office/officeart/2005/8/layout/matrix1"/>
    <dgm:cxn modelId="{A7EF5E33-7DA0-C740-AFC2-32B78B30158C}" type="presParOf" srcId="{04F86C82-338E-0A46-86C3-023B9E42C8D0}" destId="{A3687C3C-133A-5740-8557-CB82AC9252C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4DF4D-C834-5C4C-901F-1B0EF24DFD16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DAA4A666-75ED-1346-B882-40E4065B091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Ingest Organism</a:t>
          </a:r>
          <a:endParaRPr lang="en-US" dirty="0"/>
        </a:p>
      </dgm:t>
    </dgm:pt>
    <dgm:pt modelId="{C1ABDC5D-A638-3347-8045-34ADE4764D3F}" type="parTrans" cxnId="{25A3FF82-0BCD-5A4E-B742-A9E1F8F02A51}">
      <dgm:prSet/>
      <dgm:spPr/>
      <dgm:t>
        <a:bodyPr/>
        <a:lstStyle/>
        <a:p>
          <a:endParaRPr lang="en-US"/>
        </a:p>
      </dgm:t>
    </dgm:pt>
    <dgm:pt modelId="{1AE2344A-39BF-3A4E-B930-F1C530BE51EF}" type="sibTrans" cxnId="{25A3FF82-0BCD-5A4E-B742-A9E1F8F02A51}">
      <dgm:prSet/>
      <dgm:spPr/>
      <dgm:t>
        <a:bodyPr/>
        <a:lstStyle/>
        <a:p>
          <a:endParaRPr lang="en-US"/>
        </a:p>
      </dgm:t>
    </dgm:pt>
    <dgm:pt modelId="{9D7E9ADB-6A1C-0A45-9FC8-74D48CB4E72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Incubation Period</a:t>
          </a:r>
          <a:endParaRPr lang="en-US" dirty="0"/>
        </a:p>
      </dgm:t>
    </dgm:pt>
    <dgm:pt modelId="{86BA2D0B-9820-3249-9514-4BA281B1B4D4}" type="parTrans" cxnId="{4A8BDB9D-7745-6F40-9FCE-0755EDE595DF}">
      <dgm:prSet/>
      <dgm:spPr/>
      <dgm:t>
        <a:bodyPr/>
        <a:lstStyle/>
        <a:p>
          <a:endParaRPr lang="en-US"/>
        </a:p>
      </dgm:t>
    </dgm:pt>
    <dgm:pt modelId="{A2D554D9-7074-6240-8399-98619EE06465}" type="sibTrans" cxnId="{4A8BDB9D-7745-6F40-9FCE-0755EDE595DF}">
      <dgm:prSet/>
      <dgm:spPr/>
      <dgm:t>
        <a:bodyPr/>
        <a:lstStyle/>
        <a:p>
          <a:endParaRPr lang="en-US"/>
        </a:p>
      </dgm:t>
    </dgm:pt>
    <dgm:pt modelId="{B2FF2D7F-7F0C-9247-98B7-0FBE12694EFE}">
      <dgm:prSet phldrT="[Text]"/>
      <dgm:spPr/>
      <dgm:t>
        <a:bodyPr/>
        <a:lstStyle/>
        <a:p>
          <a:r>
            <a:rPr lang="en-US" dirty="0" smtClean="0"/>
            <a:t>Symptoms</a:t>
          </a:r>
          <a:endParaRPr lang="en-US" dirty="0"/>
        </a:p>
      </dgm:t>
    </dgm:pt>
    <dgm:pt modelId="{2F64EA0B-A75A-444B-B57F-DEE79A84645E}" type="parTrans" cxnId="{E2674BA5-ED73-F541-95B9-494EA2B06AA5}">
      <dgm:prSet/>
      <dgm:spPr/>
      <dgm:t>
        <a:bodyPr/>
        <a:lstStyle/>
        <a:p>
          <a:endParaRPr lang="en-US"/>
        </a:p>
      </dgm:t>
    </dgm:pt>
    <dgm:pt modelId="{B7A84CE2-F548-7940-8791-3ADF3AA4BFE2}" type="sibTrans" cxnId="{E2674BA5-ED73-F541-95B9-494EA2B06AA5}">
      <dgm:prSet/>
      <dgm:spPr/>
      <dgm:t>
        <a:bodyPr/>
        <a:lstStyle/>
        <a:p>
          <a:endParaRPr lang="en-US"/>
        </a:p>
      </dgm:t>
    </dgm:pt>
    <dgm:pt modelId="{8BA3C0ED-7F66-CD4F-98CD-D7C1698B42E1}" type="pres">
      <dgm:prSet presAssocID="{3484DF4D-C834-5C4C-901F-1B0EF24DFD16}" presName="Name0" presStyleCnt="0">
        <dgm:presLayoutVars>
          <dgm:dir/>
          <dgm:resizeHandles val="exact"/>
        </dgm:presLayoutVars>
      </dgm:prSet>
      <dgm:spPr/>
    </dgm:pt>
    <dgm:pt modelId="{505A3F36-3EFA-1844-AF18-4880D28019D0}" type="pres">
      <dgm:prSet presAssocID="{DAA4A666-75ED-1346-B882-40E4065B091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7DE96-8981-494C-AAFD-C7F89602BDA9}" type="pres">
      <dgm:prSet presAssocID="{1AE2344A-39BF-3A4E-B930-F1C530BE51EF}" presName="parSpace" presStyleCnt="0"/>
      <dgm:spPr/>
    </dgm:pt>
    <dgm:pt modelId="{7665EA83-3E68-0C41-92E6-53F653BBB225}" type="pres">
      <dgm:prSet presAssocID="{9D7E9ADB-6A1C-0A45-9FC8-74D48CB4E724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1DCD1-424E-A748-92A4-16E1354431E1}" type="pres">
      <dgm:prSet presAssocID="{A2D554D9-7074-6240-8399-98619EE06465}" presName="parSpace" presStyleCnt="0"/>
      <dgm:spPr/>
    </dgm:pt>
    <dgm:pt modelId="{16FEA476-C81A-D443-87FD-10DA31884AEE}" type="pres">
      <dgm:prSet presAssocID="{B2FF2D7F-7F0C-9247-98B7-0FBE12694EF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5ACE4C-B6A8-DF4B-A6ED-2B41C396558D}" type="presOf" srcId="{9D7E9ADB-6A1C-0A45-9FC8-74D48CB4E724}" destId="{7665EA83-3E68-0C41-92E6-53F653BBB225}" srcOrd="0" destOrd="0" presId="urn:microsoft.com/office/officeart/2005/8/layout/hChevron3"/>
    <dgm:cxn modelId="{E2674BA5-ED73-F541-95B9-494EA2B06AA5}" srcId="{3484DF4D-C834-5C4C-901F-1B0EF24DFD16}" destId="{B2FF2D7F-7F0C-9247-98B7-0FBE12694EFE}" srcOrd="2" destOrd="0" parTransId="{2F64EA0B-A75A-444B-B57F-DEE79A84645E}" sibTransId="{B7A84CE2-F548-7940-8791-3ADF3AA4BFE2}"/>
    <dgm:cxn modelId="{CE5D8FAA-4C64-124E-8674-D27AD69AFA3C}" type="presOf" srcId="{3484DF4D-C834-5C4C-901F-1B0EF24DFD16}" destId="{8BA3C0ED-7F66-CD4F-98CD-D7C1698B42E1}" srcOrd="0" destOrd="0" presId="urn:microsoft.com/office/officeart/2005/8/layout/hChevron3"/>
    <dgm:cxn modelId="{4A8BDB9D-7745-6F40-9FCE-0755EDE595DF}" srcId="{3484DF4D-C834-5C4C-901F-1B0EF24DFD16}" destId="{9D7E9ADB-6A1C-0A45-9FC8-74D48CB4E724}" srcOrd="1" destOrd="0" parTransId="{86BA2D0B-9820-3249-9514-4BA281B1B4D4}" sibTransId="{A2D554D9-7074-6240-8399-98619EE06465}"/>
    <dgm:cxn modelId="{25A3FF82-0BCD-5A4E-B742-A9E1F8F02A51}" srcId="{3484DF4D-C834-5C4C-901F-1B0EF24DFD16}" destId="{DAA4A666-75ED-1346-B882-40E4065B0912}" srcOrd="0" destOrd="0" parTransId="{C1ABDC5D-A638-3347-8045-34ADE4764D3F}" sibTransId="{1AE2344A-39BF-3A4E-B930-F1C530BE51EF}"/>
    <dgm:cxn modelId="{A4EA06E2-C8FD-414F-87BE-8460E812FFEF}" type="presOf" srcId="{DAA4A666-75ED-1346-B882-40E4065B0912}" destId="{505A3F36-3EFA-1844-AF18-4880D28019D0}" srcOrd="0" destOrd="0" presId="urn:microsoft.com/office/officeart/2005/8/layout/hChevron3"/>
    <dgm:cxn modelId="{7747E2B9-C231-DC44-AB37-8ADBFB39279D}" type="presOf" srcId="{B2FF2D7F-7F0C-9247-98B7-0FBE12694EFE}" destId="{16FEA476-C81A-D443-87FD-10DA31884AEE}" srcOrd="0" destOrd="0" presId="urn:microsoft.com/office/officeart/2005/8/layout/hChevron3"/>
    <dgm:cxn modelId="{0DD8B7BE-FF95-B241-B2E2-BE4A0B3D194F}" type="presParOf" srcId="{8BA3C0ED-7F66-CD4F-98CD-D7C1698B42E1}" destId="{505A3F36-3EFA-1844-AF18-4880D28019D0}" srcOrd="0" destOrd="0" presId="urn:microsoft.com/office/officeart/2005/8/layout/hChevron3"/>
    <dgm:cxn modelId="{2DEA9E37-46A7-5C4C-A8C5-06834392F3D3}" type="presParOf" srcId="{8BA3C0ED-7F66-CD4F-98CD-D7C1698B42E1}" destId="{D677DE96-8981-494C-AAFD-C7F89602BDA9}" srcOrd="1" destOrd="0" presId="urn:microsoft.com/office/officeart/2005/8/layout/hChevron3"/>
    <dgm:cxn modelId="{A686BAFB-734B-A846-A943-91C8CB729416}" type="presParOf" srcId="{8BA3C0ED-7F66-CD4F-98CD-D7C1698B42E1}" destId="{7665EA83-3E68-0C41-92E6-53F653BBB225}" srcOrd="2" destOrd="0" presId="urn:microsoft.com/office/officeart/2005/8/layout/hChevron3"/>
    <dgm:cxn modelId="{3A69A04D-A2F3-AA49-8DD8-000602F656FC}" type="presParOf" srcId="{8BA3C0ED-7F66-CD4F-98CD-D7C1698B42E1}" destId="{EE31DCD1-424E-A748-92A4-16E1354431E1}" srcOrd="3" destOrd="0" presId="urn:microsoft.com/office/officeart/2005/8/layout/hChevron3"/>
    <dgm:cxn modelId="{C3293B20-0805-B844-849E-F1B76E88A673}" type="presParOf" srcId="{8BA3C0ED-7F66-CD4F-98CD-D7C1698B42E1}" destId="{16FEA476-C81A-D443-87FD-10DA31884AE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6B81D-8595-354D-9FE2-9FC19DB81F9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Medical, Biological, and Mathematical Knowledge</a:t>
          </a:r>
          <a:endParaRPr lang="en-US" sz="1800" kern="1200" dirty="0"/>
        </a:p>
      </dsp:txBody>
      <dsp:txXfrm rot="5400000">
        <a:off x="0" y="0"/>
        <a:ext cx="3048000" cy="1524000"/>
      </dsp:txXfrm>
    </dsp:sp>
    <dsp:sp modelId="{BCE05E17-5EEA-2F4B-A8D0-E8E7492E72A3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Analysis, Presentation, and Communication</a:t>
          </a:r>
          <a:endParaRPr lang="en-US" sz="1800" kern="1200" dirty="0"/>
        </a:p>
      </dsp:txBody>
      <dsp:txXfrm>
        <a:off x="3048000" y="0"/>
        <a:ext cx="3048000" cy="1524000"/>
      </dsp:txXfrm>
    </dsp:sp>
    <dsp:sp modelId="{65172A49-7337-E846-AFE5-689126E710E5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3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 Design and Analysis</a:t>
          </a:r>
          <a:endParaRPr lang="en-US" sz="1800" kern="1200" dirty="0"/>
        </a:p>
      </dsp:txBody>
      <dsp:txXfrm rot="10800000">
        <a:off x="0" y="2539999"/>
        <a:ext cx="3048000" cy="1524000"/>
      </dsp:txXfrm>
    </dsp:sp>
    <dsp:sp modelId="{E56AC508-3F06-F242-B666-30C619B7E6DF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Policy and Cultural Customs </a:t>
          </a:r>
          <a:endParaRPr lang="en-US" sz="1800" kern="1200" dirty="0"/>
        </a:p>
      </dsp:txBody>
      <dsp:txXfrm rot="-5400000">
        <a:off x="3048000" y="2539999"/>
        <a:ext cx="3048000" cy="1524000"/>
      </dsp:txXfrm>
    </dsp:sp>
    <dsp:sp modelId="{A3687C3C-133A-5740-8557-CB82AC9252C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Epidemiology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A3F36-3EFA-1844-AF18-4880D28019D0}">
      <dsp:nvSpPr>
        <dsp:cNvPr id="0" name=""/>
        <dsp:cNvSpPr/>
      </dsp:nvSpPr>
      <dsp:spPr>
        <a:xfrm>
          <a:off x="2678" y="1563489"/>
          <a:ext cx="2342554" cy="937021"/>
        </a:xfrm>
        <a:prstGeom prst="homePlate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Ingest Organism</a:t>
          </a:r>
          <a:endParaRPr lang="en-US" sz="1900" kern="1200" dirty="0"/>
        </a:p>
      </dsp:txBody>
      <dsp:txXfrm>
        <a:off x="2678" y="1563489"/>
        <a:ext cx="2108299" cy="937021"/>
      </dsp:txXfrm>
    </dsp:sp>
    <dsp:sp modelId="{7665EA83-3E68-0C41-92E6-53F653BBB225}">
      <dsp:nvSpPr>
        <dsp:cNvPr id="0" name=""/>
        <dsp:cNvSpPr/>
      </dsp:nvSpPr>
      <dsp:spPr>
        <a:xfrm>
          <a:off x="1876722" y="1563489"/>
          <a:ext cx="2342554" cy="937021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Incubation Period</a:t>
          </a:r>
          <a:endParaRPr lang="en-US" sz="1900" kern="1200" dirty="0"/>
        </a:p>
      </dsp:txBody>
      <dsp:txXfrm>
        <a:off x="2345233" y="1563489"/>
        <a:ext cx="1405533" cy="937021"/>
      </dsp:txXfrm>
    </dsp:sp>
    <dsp:sp modelId="{16FEA476-C81A-D443-87FD-10DA31884AEE}">
      <dsp:nvSpPr>
        <dsp:cNvPr id="0" name=""/>
        <dsp:cNvSpPr/>
      </dsp:nvSpPr>
      <dsp:spPr>
        <a:xfrm>
          <a:off x="3750766" y="1563489"/>
          <a:ext cx="2342554" cy="937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Symptoms</a:t>
          </a:r>
          <a:endParaRPr lang="en-US" sz="1900" kern="1200" dirty="0"/>
        </a:p>
      </dsp:txBody>
      <dsp:txXfrm>
        <a:off x="4219277" y="1563489"/>
        <a:ext cx="1405533" cy="93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89FF5-E8FA-C04C-9BA9-54408354AB83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CC2D3-3D12-304E-8002-44F0203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C2D3-3D12-304E-8002-44F0203111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9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C2D3-3D12-304E-8002-44F0203111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5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C2D3-3D12-304E-8002-44F0203111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C2D3-3D12-304E-8002-44F0203111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C2D3-3D12-304E-8002-44F0203111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C2D3-3D12-304E-8002-44F0203111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2353-47EA-7F4B-9E8B-87F2747FB7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AF2-6AE7-F246-AE99-F764DF709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2353-47EA-7F4B-9E8B-87F2747FB7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AF2-6AE7-F246-AE99-F764DF709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2353-47EA-7F4B-9E8B-87F2747FB7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AF2-6AE7-F246-AE99-F764DF709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2353-47EA-7F4B-9E8B-87F2747FB7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AF2-6AE7-F246-AE99-F764DF709C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2353-47EA-7F4B-9E8B-87F2747FB7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AF2-6AE7-F246-AE99-F764DF709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2353-47EA-7F4B-9E8B-87F2747FB7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AF2-6AE7-F246-AE99-F764DF709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2353-47EA-7F4B-9E8B-87F2747FB7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AF2-6AE7-F246-AE99-F764DF709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2353-47EA-7F4B-9E8B-87F2747FB7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2353-47EA-7F4B-9E8B-87F2747FB7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AF2-6AE7-F246-AE99-F764DF709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202353-47EA-7F4B-9E8B-87F2747FB7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8F50AF2-6AE7-F246-AE99-F764DF709C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6082" y="2576237"/>
            <a:ext cx="3654640" cy="28015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Elementary Epidemiology: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Disease Investigation Using Basic Math Skills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370439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How do we show this?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6775" y="1799777"/>
            <a:ext cx="7458075" cy="44581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Incident </a:t>
            </a:r>
            <a:r>
              <a:rPr lang="en-US" b="1" dirty="0">
                <a:solidFill>
                  <a:srgbClr val="00B0F0"/>
                </a:solidFill>
              </a:rPr>
              <a:t>Rate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00B0F0"/>
                </a:solidFill>
              </a:rPr>
              <a:t>Number of cases / the total </a:t>
            </a:r>
            <a:r>
              <a:rPr lang="en-US" dirty="0" smtClean="0">
                <a:solidFill>
                  <a:srgbClr val="00B0F0"/>
                </a:solidFill>
              </a:rPr>
              <a:t>population</a:t>
            </a:r>
          </a:p>
          <a:p>
            <a:r>
              <a:rPr lang="en-US" b="1" dirty="0">
                <a:solidFill>
                  <a:srgbClr val="7030A0"/>
                </a:solidFill>
              </a:rPr>
              <a:t>Attack Rate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7030A0"/>
                </a:solidFill>
              </a:rPr>
              <a:t>Number of people who ate the food and became ill / the number of people who ate the </a:t>
            </a:r>
            <a:r>
              <a:rPr lang="en-US" dirty="0" smtClean="0">
                <a:solidFill>
                  <a:srgbClr val="7030A0"/>
                </a:solidFill>
              </a:rPr>
              <a:t>food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70439"/>
            <a:ext cx="7148010" cy="1143000"/>
          </a:xfrm>
        </p:spPr>
        <p:txBody>
          <a:bodyPr/>
          <a:lstStyle/>
          <a:p>
            <a:pPr algn="ctr"/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42" y="1656314"/>
            <a:ext cx="6777317" cy="374436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B0F0"/>
                </a:solidFill>
              </a:rPr>
              <a:t>Your groups will receive data from the sample of students at Bonny Kate.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7030A0"/>
                </a:solidFill>
              </a:rPr>
              <a:t>You and your team will use the data to investigate the outbreak.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By the end of the activity, you all will need to be able to identify the food that caused the </a:t>
            </a:r>
            <a:r>
              <a:rPr lang="en-US" i="1" dirty="0" smtClean="0">
                <a:solidFill>
                  <a:schemeClr val="accent3"/>
                </a:solidFill>
              </a:rPr>
              <a:t>salmonella</a:t>
            </a:r>
            <a:r>
              <a:rPr lang="en-US" dirty="0" smtClean="0">
                <a:solidFill>
                  <a:schemeClr val="accent3"/>
                </a:solidFill>
              </a:rPr>
              <a:t> and explain why you think it is that food.</a:t>
            </a:r>
          </a:p>
        </p:txBody>
      </p:sp>
    </p:spTree>
    <p:extLst>
      <p:ext uri="{BB962C8B-B14F-4D97-AF65-F5344CB8AC3E}">
        <p14:creationId xmlns:p14="http://schemas.microsoft.com/office/powerpoint/2010/main" val="24989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50353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to solve this.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17" y="1618802"/>
            <a:ext cx="6777317" cy="3508977"/>
          </a:xfrm>
        </p:spPr>
        <p:txBody>
          <a:bodyPr/>
          <a:lstStyle/>
          <a:p>
            <a:r>
              <a:rPr lang="en-US" dirty="0"/>
              <a:t>Calculate the total </a:t>
            </a:r>
            <a:r>
              <a:rPr lang="en-US" b="1" dirty="0">
                <a:solidFill>
                  <a:srgbClr val="00B0F0"/>
                </a:solidFill>
              </a:rPr>
              <a:t>incident rate </a:t>
            </a:r>
            <a:r>
              <a:rPr lang="en-US" dirty="0"/>
              <a:t>for the </a:t>
            </a:r>
            <a:r>
              <a:rPr lang="en-US" dirty="0" smtClean="0"/>
              <a:t>sample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Predict</a:t>
            </a:r>
            <a:r>
              <a:rPr lang="en-US" dirty="0" smtClean="0"/>
              <a:t> which food could be cause</a:t>
            </a:r>
            <a:endParaRPr lang="en-US" dirty="0"/>
          </a:p>
          <a:p>
            <a:r>
              <a:rPr lang="en-US" dirty="0"/>
              <a:t>Calculate the </a:t>
            </a:r>
            <a:r>
              <a:rPr lang="en-US" b="1" dirty="0">
                <a:solidFill>
                  <a:schemeClr val="accent3"/>
                </a:solidFill>
              </a:rPr>
              <a:t>attack rate </a:t>
            </a:r>
            <a:r>
              <a:rPr lang="en-US" dirty="0"/>
              <a:t>for each food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Graph</a:t>
            </a:r>
            <a:r>
              <a:rPr lang="en-US" dirty="0" smtClean="0"/>
              <a:t> </a:t>
            </a:r>
            <a:r>
              <a:rPr lang="en-US" dirty="0"/>
              <a:t>your results</a:t>
            </a:r>
          </a:p>
        </p:txBody>
      </p:sp>
    </p:spTree>
    <p:extLst>
      <p:ext uri="{BB962C8B-B14F-4D97-AF65-F5344CB8AC3E}">
        <p14:creationId xmlns:p14="http://schemas.microsoft.com/office/powerpoint/2010/main" val="25991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9392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Epidemiology…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2357" y="1905058"/>
            <a:ext cx="3872794" cy="422904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B0F0"/>
                </a:solidFill>
              </a:rPr>
              <a:t>Epidemiology</a:t>
            </a:r>
            <a:r>
              <a:rPr lang="en-US" dirty="0" smtClean="0"/>
              <a:t> is the study of the occurrence and distribution of diseases and their factors in the population</a:t>
            </a:r>
          </a:p>
          <a:p>
            <a:pPr lvl="1"/>
            <a:r>
              <a:rPr lang="en-US" i="1" dirty="0" smtClean="0"/>
              <a:t>To </a:t>
            </a:r>
            <a:r>
              <a:rPr lang="en-US" b="1" i="1" dirty="0" smtClean="0">
                <a:solidFill>
                  <a:schemeClr val="accent3"/>
                </a:solidFill>
              </a:rPr>
              <a:t>prevent and control </a:t>
            </a:r>
            <a:r>
              <a:rPr lang="en-US" i="1" dirty="0" smtClean="0"/>
              <a:t>diseases on a large scale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40401" y="1905058"/>
            <a:ext cx="3815267" cy="349300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7030A0"/>
                </a:solidFill>
              </a:rPr>
              <a:t>Epidemiologists</a:t>
            </a:r>
            <a:r>
              <a:rPr lang="en-US" dirty="0" smtClean="0"/>
              <a:t> are the scientists who use math and science </a:t>
            </a:r>
            <a:r>
              <a:rPr lang="en-US" dirty="0"/>
              <a:t>discover the cause </a:t>
            </a:r>
            <a:r>
              <a:rPr lang="en-US" dirty="0" smtClean="0"/>
              <a:t>of a </a:t>
            </a:r>
            <a:r>
              <a:rPr lang="en-US" dirty="0"/>
              <a:t>disease in a </a:t>
            </a:r>
            <a:r>
              <a:rPr lang="en-US" dirty="0" smtClean="0"/>
              <a:t>population</a:t>
            </a:r>
          </a:p>
          <a:p>
            <a:pPr lvl="1"/>
            <a:r>
              <a:rPr lang="en-US" i="1" dirty="0" smtClean="0"/>
              <a:t>Called “</a:t>
            </a:r>
            <a:r>
              <a:rPr lang="en-US" b="1" i="1" dirty="0" smtClean="0">
                <a:solidFill>
                  <a:schemeClr val="accent1"/>
                </a:solidFill>
              </a:rPr>
              <a:t>detectives of the medical field</a:t>
            </a:r>
            <a:r>
              <a:rPr lang="en-US" i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9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734" y="352961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Types of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8517" y="1495960"/>
            <a:ext cx="3901359" cy="24283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Infectious Disease Epidemiology</a:t>
            </a:r>
          </a:p>
          <a:p>
            <a:r>
              <a:rPr lang="en-US" dirty="0" smtClean="0"/>
              <a:t>Chronic Disease Epidemiology</a:t>
            </a:r>
          </a:p>
          <a:p>
            <a:r>
              <a:rPr lang="en-US" dirty="0" smtClean="0"/>
              <a:t>Environmental Epidemiology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399877" y="1495960"/>
            <a:ext cx="3908273" cy="1856839"/>
          </a:xfrm>
        </p:spPr>
        <p:txBody>
          <a:bodyPr>
            <a:normAutofit/>
          </a:bodyPr>
          <a:lstStyle/>
          <a:p>
            <a:r>
              <a:rPr lang="en-US" dirty="0" smtClean="0"/>
              <a:t>Cancer Epidemiology</a:t>
            </a:r>
          </a:p>
          <a:p>
            <a:r>
              <a:rPr lang="en-US" dirty="0" smtClean="0"/>
              <a:t>Genetic Epidemiology</a:t>
            </a:r>
          </a:p>
          <a:p>
            <a:r>
              <a:rPr lang="en-US" dirty="0" smtClean="0"/>
              <a:t>Occupational Epidemiology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5" y="3443645"/>
            <a:ext cx="7615695" cy="2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2577545"/>
              </p:ext>
            </p:extLst>
          </p:nvPr>
        </p:nvGraphicFramePr>
        <p:xfrm>
          <a:off x="1524000" y="17113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2456" y="754227"/>
            <a:ext cx="650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Required Skills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2" y="190501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8515" y="1333501"/>
            <a:ext cx="4023509" cy="250983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B0F0"/>
                </a:solidFill>
              </a:rPr>
              <a:t>Population</a:t>
            </a:r>
            <a:r>
              <a:rPr lang="en-US" dirty="0" smtClean="0"/>
              <a:t>- the full group of people you are studying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Sample</a:t>
            </a:r>
            <a:r>
              <a:rPr lang="en-US" dirty="0" smtClean="0"/>
              <a:t>- a small portion of the group you are studying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36300" y="1333501"/>
            <a:ext cx="4021899" cy="28717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3"/>
                </a:solidFill>
              </a:rPr>
              <a:t>Case</a:t>
            </a:r>
            <a:r>
              <a:rPr lang="en-US" dirty="0"/>
              <a:t>- a person who </a:t>
            </a:r>
            <a:r>
              <a:rPr lang="en-US" dirty="0" smtClean="0"/>
              <a:t>has the disease being studied.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Control</a:t>
            </a:r>
            <a:r>
              <a:rPr lang="en-US" dirty="0"/>
              <a:t>- a person who </a:t>
            </a:r>
            <a:r>
              <a:rPr lang="en-US" dirty="0" smtClean="0"/>
              <a:t>does not have the disease being studied.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13" y="3933825"/>
            <a:ext cx="7047823" cy="25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96" y="415680"/>
            <a:ext cx="7717929" cy="1116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Term Practice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91" y="1952625"/>
            <a:ext cx="7688334" cy="403566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721508" y="1952623"/>
            <a:ext cx="0" cy="403566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114425" y="1952625"/>
            <a:ext cx="3743325" cy="3770430"/>
            <a:chOff x="1114425" y="1952625"/>
            <a:chExt cx="3743325" cy="3770430"/>
          </a:xfrm>
        </p:grpSpPr>
        <p:sp>
          <p:nvSpPr>
            <p:cNvPr id="7" name="Oval 6"/>
            <p:cNvSpPr/>
            <p:nvPr/>
          </p:nvSpPr>
          <p:spPr>
            <a:xfrm>
              <a:off x="1114425" y="1952625"/>
              <a:ext cx="742950" cy="1076325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38300" y="2894130"/>
              <a:ext cx="742950" cy="1076325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43250" y="3432292"/>
              <a:ext cx="742950" cy="1076325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57375" y="4646730"/>
              <a:ext cx="742950" cy="1076325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33750" y="4508618"/>
              <a:ext cx="666750" cy="96825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14800" y="2355967"/>
              <a:ext cx="742950" cy="1076325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2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1889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95476"/>
            <a:ext cx="6777317" cy="393715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B0F0"/>
                </a:solidFill>
              </a:rPr>
              <a:t>At Bonny Kate Elementary School on Monday, students were served lunch as usual.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7030A0"/>
                </a:solidFill>
              </a:rPr>
              <a:t>By Tuesday afternoon, 20 students were sick with </a:t>
            </a:r>
            <a:r>
              <a:rPr lang="en-US" i="1" dirty="0" smtClean="0">
                <a:solidFill>
                  <a:srgbClr val="7030A0"/>
                </a:solidFill>
              </a:rPr>
              <a:t>salmonella</a:t>
            </a:r>
            <a:r>
              <a:rPr lang="en-US" dirty="0" smtClean="0">
                <a:solidFill>
                  <a:srgbClr val="7030A0"/>
                </a:solidFill>
              </a:rPr>
              <a:t>, which is commonly known as food poisoning.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The school lunches are suspected. You are responsible for the leading the epidemiological investigation. </a:t>
            </a:r>
          </a:p>
        </p:txBody>
      </p:sp>
    </p:spTree>
    <p:extLst>
      <p:ext uri="{BB962C8B-B14F-4D97-AF65-F5344CB8AC3E}">
        <p14:creationId xmlns:p14="http://schemas.microsoft.com/office/powerpoint/2010/main" val="27241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you do need to figure it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B0F0"/>
                </a:solidFill>
              </a:rPr>
              <a:t>Number of Cases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7030A0"/>
                </a:solidFill>
              </a:rPr>
              <a:t>Number of Controls</a:t>
            </a:r>
          </a:p>
          <a:p>
            <a:r>
              <a:rPr lang="en-US" dirty="0">
                <a:solidFill>
                  <a:schemeClr val="accent3"/>
                </a:solidFill>
              </a:rPr>
              <a:t>Who </a:t>
            </a:r>
            <a:r>
              <a:rPr lang="en-US" dirty="0" smtClean="0">
                <a:solidFill>
                  <a:schemeClr val="accent3"/>
                </a:solidFill>
              </a:rPr>
              <a:t>ate </a:t>
            </a:r>
            <a:r>
              <a:rPr lang="en-US" dirty="0">
                <a:solidFill>
                  <a:schemeClr val="accent3"/>
                </a:solidFill>
              </a:rPr>
              <a:t>the school lunches on </a:t>
            </a:r>
            <a:r>
              <a:rPr lang="en-US" dirty="0" smtClean="0">
                <a:solidFill>
                  <a:schemeClr val="accent3"/>
                </a:solidFill>
              </a:rPr>
              <a:t>Monday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B0F0"/>
                </a:solidFill>
              </a:rPr>
              <a:t>What </a:t>
            </a:r>
            <a:r>
              <a:rPr lang="en-US" dirty="0">
                <a:solidFill>
                  <a:srgbClr val="00B0F0"/>
                </a:solidFill>
              </a:rPr>
              <a:t>foods were served on </a:t>
            </a:r>
            <a:r>
              <a:rPr lang="en-US" dirty="0" smtClean="0">
                <a:solidFill>
                  <a:srgbClr val="00B0F0"/>
                </a:solidFill>
              </a:rPr>
              <a:t>Monday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7030A0"/>
                </a:solidFill>
              </a:rPr>
              <a:t>When did people become sick</a:t>
            </a:r>
          </a:p>
          <a:p>
            <a:r>
              <a:rPr lang="en-US" dirty="0">
                <a:solidFill>
                  <a:schemeClr val="accent3"/>
                </a:solidFill>
              </a:rPr>
              <a:t>What were their symptoms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80" y="237089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What makes a case…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52636" y="1703305"/>
            <a:ext cx="3419856" cy="242038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Incubation Period</a:t>
            </a:r>
          </a:p>
          <a:p>
            <a:pPr lvl="1"/>
            <a:r>
              <a:rPr lang="en-US" dirty="0" smtClean="0"/>
              <a:t>Sickness begins between 24 to 72 hours after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132780" y="1696687"/>
            <a:ext cx="3419856" cy="268708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Stomach Pain</a:t>
            </a:r>
          </a:p>
          <a:p>
            <a:pPr lvl="1"/>
            <a:r>
              <a:rPr lang="en-US" dirty="0" smtClean="0"/>
              <a:t>Vomiting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0100332"/>
              </p:ext>
            </p:extLst>
          </p:nvPr>
        </p:nvGraphicFramePr>
        <p:xfrm>
          <a:off x="1486279" y="32166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4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2556</TotalTime>
  <Words>398</Words>
  <Application>Microsoft Office PowerPoint</Application>
  <PresentationFormat>On-screen Show (4:3)</PresentationFormat>
  <Paragraphs>67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Elementary Epidemiology:  Disease Investigation Using Basic Math Skills </vt:lpstr>
      <vt:lpstr>Epidemiology… What is it?</vt:lpstr>
      <vt:lpstr>Types of Epidemiology</vt:lpstr>
      <vt:lpstr>PowerPoint Presentation</vt:lpstr>
      <vt:lpstr>Terms</vt:lpstr>
      <vt:lpstr>Term Practice</vt:lpstr>
      <vt:lpstr>Scenario</vt:lpstr>
      <vt:lpstr>What you do need to figure it out?</vt:lpstr>
      <vt:lpstr>What makes a case…</vt:lpstr>
      <vt:lpstr>How do we show this?</vt:lpstr>
      <vt:lpstr>What is next?</vt:lpstr>
      <vt:lpstr>How to solve this. .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Grade Epidemiology</dc:title>
  <dc:creator>Sara Howard</dc:creator>
  <cp:lastModifiedBy>Howard, Sara</cp:lastModifiedBy>
  <cp:revision>52</cp:revision>
  <dcterms:created xsi:type="dcterms:W3CDTF">2017-05-17T01:38:09Z</dcterms:created>
  <dcterms:modified xsi:type="dcterms:W3CDTF">2018-09-19T16:35:09Z</dcterms:modified>
</cp:coreProperties>
</file>