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8" r:id="rId3"/>
    <p:sldId id="257" r:id="rId4"/>
    <p:sldId id="259" r:id="rId5"/>
    <p:sldId id="260" r:id="rId6"/>
    <p:sldId id="261" r:id="rId7"/>
    <p:sldId id="264" r:id="rId8"/>
    <p:sldId id="262" r:id="rId9"/>
    <p:sldId id="263" r:id="rId10"/>
    <p:sldId id="274" r:id="rId11"/>
    <p:sldId id="265" r:id="rId12"/>
    <p:sldId id="273" r:id="rId13"/>
    <p:sldId id="266" r:id="rId14"/>
    <p:sldId id="267" r:id="rId15"/>
    <p:sldId id="275" r:id="rId16"/>
    <p:sldId id="268" r:id="rId17"/>
    <p:sldId id="269"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0" autoAdjust="0"/>
    <p:restoredTop sz="94697"/>
  </p:normalViewPr>
  <p:slideViewPr>
    <p:cSldViewPr snapToGrid="0">
      <p:cViewPr varScale="1">
        <p:scale>
          <a:sx n="122" d="100"/>
          <a:sy n="122" d="100"/>
        </p:scale>
        <p:origin x="2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b="1" dirty="0"/>
              <a:t>Time</a:t>
            </a:r>
            <a:r>
              <a:rPr lang="en-US" sz="2400" b="1" baseline="0" dirty="0"/>
              <a:t> Taken for Chalk to Dissolve in Various Acid Concentration</a:t>
            </a:r>
            <a:endParaRPr lang="en-US" sz="2400" b="1"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Sheet1!$B$1</c:f>
              <c:strCache>
                <c:ptCount val="1"/>
                <c:pt idx="0">
                  <c:v>Time (seconds)</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Sheet1!$A$2:$A$5</c:f>
              <c:numCache>
                <c:formatCode>General</c:formatCode>
                <c:ptCount val="4"/>
                <c:pt idx="0">
                  <c:v>0</c:v>
                </c:pt>
                <c:pt idx="1">
                  <c:v>25</c:v>
                </c:pt>
                <c:pt idx="2">
                  <c:v>50</c:v>
                </c:pt>
                <c:pt idx="3">
                  <c:v>100</c:v>
                </c:pt>
              </c:numCache>
            </c:numRef>
          </c:xVal>
          <c:yVal>
            <c:numRef>
              <c:f>Sheet1!$B$2:$B$5</c:f>
              <c:numCache>
                <c:formatCode>General</c:formatCode>
                <c:ptCount val="4"/>
                <c:pt idx="0">
                  <c:v>180</c:v>
                </c:pt>
                <c:pt idx="1">
                  <c:v>145</c:v>
                </c:pt>
                <c:pt idx="2">
                  <c:v>115</c:v>
                </c:pt>
                <c:pt idx="3">
                  <c:v>85</c:v>
                </c:pt>
              </c:numCache>
            </c:numRef>
          </c:yVal>
          <c:smooth val="0"/>
          <c:extLst>
            <c:ext xmlns:c16="http://schemas.microsoft.com/office/drawing/2014/chart" uri="{C3380CC4-5D6E-409C-BE32-E72D297353CC}">
              <c16:uniqueId val="{00000000-16C0-41B0-A259-D0111F2F3613}"/>
            </c:ext>
          </c:extLst>
        </c:ser>
        <c:dLbls>
          <c:showLegendKey val="0"/>
          <c:showVal val="0"/>
          <c:showCatName val="0"/>
          <c:showSerName val="0"/>
          <c:showPercent val="0"/>
          <c:showBubbleSize val="0"/>
        </c:dLbls>
        <c:axId val="1574842592"/>
        <c:axId val="1574341760"/>
      </c:scatterChart>
      <c:valAx>
        <c:axId val="157484259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3200" dirty="0"/>
                  <a:t>Concentration of Acid %</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4341760"/>
        <c:crosses val="autoZero"/>
        <c:crossBetween val="midCat"/>
      </c:valAx>
      <c:valAx>
        <c:axId val="15743417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2800" dirty="0"/>
                  <a:t>Time  (seconds)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4842592"/>
        <c:crosses val="autoZero"/>
        <c:crossBetween val="midCat"/>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6FFFD3-7F86-4FB7-A5E5-FAAFBD856AED}" type="datetimeFigureOut">
              <a:rPr lang="en-US" smtClean="0"/>
              <a:t>6/5/2020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529B45-A025-4FA2-9B50-767296E4253B}" type="slidenum">
              <a:rPr lang="en-US" smtClean="0"/>
              <a:t>‹#›</a:t>
            </a:fld>
            <a:endParaRPr lang="en-US"/>
          </a:p>
        </p:txBody>
      </p:sp>
    </p:spTree>
    <p:extLst>
      <p:ext uri="{BB962C8B-B14F-4D97-AF65-F5344CB8AC3E}">
        <p14:creationId xmlns:p14="http://schemas.microsoft.com/office/powerpoint/2010/main" val="3695983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That</a:t>
            </a:r>
            <a:r>
              <a:rPr lang="en-US" sz="1800" baseline="0" dirty="0" smtClean="0"/>
              <a:t> is the higher the concentration of acid the faster the rate at which the chalk dissolves.</a:t>
            </a:r>
            <a:endParaRPr lang="en-US" sz="1800" dirty="0"/>
          </a:p>
        </p:txBody>
      </p:sp>
      <p:sp>
        <p:nvSpPr>
          <p:cNvPr id="4" name="Slide Number Placeholder 3"/>
          <p:cNvSpPr>
            <a:spLocks noGrp="1"/>
          </p:cNvSpPr>
          <p:nvPr>
            <p:ph type="sldNum" sz="quarter" idx="10"/>
          </p:nvPr>
        </p:nvSpPr>
        <p:spPr/>
        <p:txBody>
          <a:bodyPr/>
          <a:lstStyle/>
          <a:p>
            <a:fld id="{B2529B45-A025-4FA2-9B50-767296E4253B}" type="slidenum">
              <a:rPr lang="en-US" smtClean="0"/>
              <a:t>16</a:t>
            </a:fld>
            <a:endParaRPr lang="en-US"/>
          </a:p>
        </p:txBody>
      </p:sp>
    </p:spTree>
    <p:extLst>
      <p:ext uri="{BB962C8B-B14F-4D97-AF65-F5344CB8AC3E}">
        <p14:creationId xmlns:p14="http://schemas.microsoft.com/office/powerpoint/2010/main" val="4045001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348DCF-8ED2-4125-AF3D-38D96FE79A05}"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220298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348DCF-8ED2-4125-AF3D-38D96FE79A05}"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539932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348DCF-8ED2-4125-AF3D-38D96FE79A05}"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8282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348DCF-8ED2-4125-AF3D-38D96FE79A05}"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2670511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348DCF-8ED2-4125-AF3D-38D96FE79A05}" type="datetimeFigureOut">
              <a:rPr lang="en-US" smtClean="0"/>
              <a:t>6/5/2020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349951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348DCF-8ED2-4125-AF3D-38D96FE79A05}" type="datetimeFigureOut">
              <a:rPr lang="en-US" smtClean="0"/>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1946054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348DCF-8ED2-4125-AF3D-38D96FE79A05}" type="datetimeFigureOut">
              <a:rPr lang="en-US" smtClean="0"/>
              <a:t>6/5/2020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1288730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348DCF-8ED2-4125-AF3D-38D96FE79A05}" type="datetimeFigureOut">
              <a:rPr lang="en-US" smtClean="0"/>
              <a:t>6/5/2020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3210491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48DCF-8ED2-4125-AF3D-38D96FE79A05}" type="datetimeFigureOut">
              <a:rPr lang="en-US" smtClean="0"/>
              <a:t>6/5/2020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476662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348DCF-8ED2-4125-AF3D-38D96FE79A05}" type="datetimeFigureOut">
              <a:rPr lang="en-US" smtClean="0"/>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3539184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348DCF-8ED2-4125-AF3D-38D96FE79A05}" type="datetimeFigureOut">
              <a:rPr lang="en-US" smtClean="0"/>
              <a:t>6/5/2020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1B20AB-3A6A-473C-8CCD-E46373A19A2C}" type="slidenum">
              <a:rPr lang="en-US" smtClean="0"/>
              <a:t>‹#›</a:t>
            </a:fld>
            <a:endParaRPr lang="en-US"/>
          </a:p>
        </p:txBody>
      </p:sp>
    </p:spTree>
    <p:extLst>
      <p:ext uri="{BB962C8B-B14F-4D97-AF65-F5344CB8AC3E}">
        <p14:creationId xmlns:p14="http://schemas.microsoft.com/office/powerpoint/2010/main" val="344185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348DCF-8ED2-4125-AF3D-38D96FE79A05}" type="datetimeFigureOut">
              <a:rPr lang="en-US" smtClean="0"/>
              <a:t>6/5/2020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B20AB-3A6A-473C-8CCD-E46373A19A2C}" type="slidenum">
              <a:rPr lang="en-US" smtClean="0"/>
              <a:t>‹#›</a:t>
            </a:fld>
            <a:endParaRPr lang="en-US"/>
          </a:p>
        </p:txBody>
      </p:sp>
    </p:spTree>
    <p:extLst>
      <p:ext uri="{BB962C8B-B14F-4D97-AF65-F5344CB8AC3E}">
        <p14:creationId xmlns:p14="http://schemas.microsoft.com/office/powerpoint/2010/main" val="2635889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Ocean Acidification </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91510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sp>
        <p:nvSpPr>
          <p:cNvPr id="3" name="Content Placeholder 2"/>
          <p:cNvSpPr>
            <a:spLocks noGrp="1"/>
          </p:cNvSpPr>
          <p:nvPr>
            <p:ph idx="1"/>
          </p:nvPr>
        </p:nvSpPr>
        <p:spPr>
          <a:xfrm>
            <a:off x="0" y="1162878"/>
            <a:ext cx="12192000" cy="5695122"/>
          </a:xfrm>
        </p:spPr>
        <p:txBody>
          <a:bodyPr/>
          <a:lstStyle/>
          <a:p>
            <a:pPr marL="0" indent="0">
              <a:buNone/>
            </a:pPr>
            <a:r>
              <a:rPr lang="en-US" sz="4000" b="1" dirty="0" smtClean="0"/>
              <a:t>Small group roles: </a:t>
            </a:r>
          </a:p>
          <a:p>
            <a:pPr marL="0" indent="0">
              <a:buNone/>
            </a:pPr>
            <a:endParaRPr lang="en-US" dirty="0"/>
          </a:p>
          <a:p>
            <a:pPr marL="742950" indent="-742950">
              <a:buAutoNum type="arabicPeriod"/>
            </a:pPr>
            <a:r>
              <a:rPr lang="en-US" sz="4000" dirty="0" smtClean="0"/>
              <a:t>Facilitator – keep group on track also mindful of time to complete experiment</a:t>
            </a:r>
          </a:p>
          <a:p>
            <a:pPr marL="742950" indent="-742950">
              <a:buAutoNum type="arabicPeriod"/>
            </a:pPr>
            <a:r>
              <a:rPr lang="en-US" sz="4000" dirty="0" smtClean="0"/>
              <a:t>Time keepers – time the experiment</a:t>
            </a:r>
          </a:p>
          <a:p>
            <a:pPr marL="742950" indent="-742950">
              <a:buAutoNum type="arabicPeriod"/>
            </a:pPr>
            <a:r>
              <a:rPr lang="en-US" sz="4000" dirty="0" smtClean="0"/>
              <a:t>Materials manager – collect and return the supplies</a:t>
            </a:r>
          </a:p>
          <a:p>
            <a:pPr marL="742950" indent="-742950">
              <a:buAutoNum type="arabicPeriod"/>
            </a:pPr>
            <a:r>
              <a:rPr lang="en-US" sz="4000" dirty="0" smtClean="0"/>
              <a:t>Content expert – rallies group to answer questions first then ask teachers.</a:t>
            </a:r>
          </a:p>
        </p:txBody>
      </p:sp>
    </p:spTree>
    <p:extLst>
      <p:ext uri="{BB962C8B-B14F-4D97-AF65-F5344CB8AC3E}">
        <p14:creationId xmlns:p14="http://schemas.microsoft.com/office/powerpoint/2010/main" val="7013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pic>
        <p:nvPicPr>
          <p:cNvPr id="2050"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74843" y="1318173"/>
            <a:ext cx="5366413" cy="326456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822714" y="2242570"/>
            <a:ext cx="811441" cy="707886"/>
          </a:xfrm>
          <a:prstGeom prst="rect">
            <a:avLst/>
          </a:prstGeom>
          <a:noFill/>
        </p:spPr>
        <p:txBody>
          <a:bodyPr wrap="none" rtlCol="0">
            <a:spAutoFit/>
          </a:bodyPr>
          <a:lstStyle/>
          <a:p>
            <a:r>
              <a:rPr lang="en-US" sz="4000" b="1" dirty="0" smtClean="0">
                <a:solidFill>
                  <a:srgbClr val="F56FEB"/>
                </a:solidFill>
              </a:rPr>
              <a:t>0%</a:t>
            </a:r>
            <a:endParaRPr lang="en-US" sz="4000" b="1" dirty="0">
              <a:solidFill>
                <a:srgbClr val="F56FEB"/>
              </a:solidFill>
            </a:endParaRPr>
          </a:p>
        </p:txBody>
      </p:sp>
      <p:sp>
        <p:nvSpPr>
          <p:cNvPr id="5" name="TextBox 4"/>
          <p:cNvSpPr txBox="1"/>
          <p:nvPr/>
        </p:nvSpPr>
        <p:spPr>
          <a:xfrm>
            <a:off x="3982026" y="2242570"/>
            <a:ext cx="1077539" cy="707886"/>
          </a:xfrm>
          <a:prstGeom prst="rect">
            <a:avLst/>
          </a:prstGeom>
          <a:noFill/>
        </p:spPr>
        <p:txBody>
          <a:bodyPr wrap="none" rtlCol="0">
            <a:spAutoFit/>
          </a:bodyPr>
          <a:lstStyle/>
          <a:p>
            <a:r>
              <a:rPr lang="en-US" sz="4000" b="1" dirty="0" smtClean="0"/>
              <a:t>25%</a:t>
            </a:r>
            <a:endParaRPr lang="en-US" sz="4000" b="1" dirty="0"/>
          </a:p>
        </p:txBody>
      </p:sp>
      <p:sp>
        <p:nvSpPr>
          <p:cNvPr id="6" name="TextBox 5"/>
          <p:cNvSpPr txBox="1"/>
          <p:nvPr/>
        </p:nvSpPr>
        <p:spPr>
          <a:xfrm>
            <a:off x="5267740" y="2242570"/>
            <a:ext cx="1077539" cy="707886"/>
          </a:xfrm>
          <a:prstGeom prst="rect">
            <a:avLst/>
          </a:prstGeom>
          <a:noFill/>
        </p:spPr>
        <p:txBody>
          <a:bodyPr wrap="none" rtlCol="0">
            <a:spAutoFit/>
          </a:bodyPr>
          <a:lstStyle/>
          <a:p>
            <a:r>
              <a:rPr lang="en-US" sz="4000" b="1" dirty="0" smtClean="0">
                <a:solidFill>
                  <a:srgbClr val="7030A0"/>
                </a:solidFill>
              </a:rPr>
              <a:t>50%</a:t>
            </a:r>
            <a:endParaRPr lang="en-US" sz="4000" b="1" dirty="0">
              <a:solidFill>
                <a:srgbClr val="7030A0"/>
              </a:solidFill>
            </a:endParaRPr>
          </a:p>
        </p:txBody>
      </p:sp>
      <p:sp>
        <p:nvSpPr>
          <p:cNvPr id="7" name="TextBox 6"/>
          <p:cNvSpPr txBox="1"/>
          <p:nvPr/>
        </p:nvSpPr>
        <p:spPr>
          <a:xfrm>
            <a:off x="6427860" y="2242570"/>
            <a:ext cx="1330814" cy="707886"/>
          </a:xfrm>
          <a:prstGeom prst="rect">
            <a:avLst/>
          </a:prstGeom>
          <a:noFill/>
        </p:spPr>
        <p:txBody>
          <a:bodyPr wrap="none" rtlCol="0">
            <a:spAutoFit/>
          </a:bodyPr>
          <a:lstStyle/>
          <a:p>
            <a:r>
              <a:rPr lang="en-US" sz="4000" b="1" dirty="0" smtClean="0">
                <a:solidFill>
                  <a:srgbClr val="00B0F0"/>
                </a:solidFill>
              </a:rPr>
              <a:t>100%</a:t>
            </a:r>
            <a:endParaRPr lang="en-US" sz="4000" b="1" dirty="0">
              <a:solidFill>
                <a:srgbClr val="00B0F0"/>
              </a:solidFill>
            </a:endParaRPr>
          </a:p>
        </p:txBody>
      </p:sp>
      <p:pic>
        <p:nvPicPr>
          <p:cNvPr id="10" name="Picture 9"/>
          <p:cNvPicPr>
            <a:picLocks noChangeAspect="1"/>
          </p:cNvPicPr>
          <p:nvPr/>
        </p:nvPicPr>
        <p:blipFill rotWithShape="1">
          <a:blip r:embed="rId3"/>
          <a:srcRect l="23301" t="4019" r="23926" b="1380"/>
          <a:stretch/>
        </p:blipFill>
        <p:spPr>
          <a:xfrm>
            <a:off x="8380802" y="4064705"/>
            <a:ext cx="1595336" cy="2568103"/>
          </a:xfrm>
          <a:prstGeom prst="rect">
            <a:avLst/>
          </a:prstGeom>
        </p:spPr>
      </p:pic>
      <p:pic>
        <p:nvPicPr>
          <p:cNvPr id="11" name="Picture 10"/>
          <p:cNvPicPr>
            <a:picLocks noChangeAspect="1"/>
          </p:cNvPicPr>
          <p:nvPr/>
        </p:nvPicPr>
        <p:blipFill>
          <a:blip r:embed="rId4"/>
          <a:stretch>
            <a:fillRect/>
          </a:stretch>
        </p:blipFill>
        <p:spPr>
          <a:xfrm>
            <a:off x="1137629" y="4381465"/>
            <a:ext cx="3383166" cy="2251343"/>
          </a:xfrm>
          <a:prstGeom prst="rect">
            <a:avLst/>
          </a:prstGeom>
        </p:spPr>
      </p:pic>
    </p:spTree>
    <p:extLst>
      <p:ext uri="{BB962C8B-B14F-4D97-AF65-F5344CB8AC3E}">
        <p14:creationId xmlns:p14="http://schemas.microsoft.com/office/powerpoint/2010/main" val="105753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sp>
        <p:nvSpPr>
          <p:cNvPr id="3" name="Content Placeholder 2"/>
          <p:cNvSpPr>
            <a:spLocks noGrp="1"/>
          </p:cNvSpPr>
          <p:nvPr>
            <p:ph idx="1"/>
          </p:nvPr>
        </p:nvSpPr>
        <p:spPr>
          <a:xfrm>
            <a:off x="155643" y="1162878"/>
            <a:ext cx="12036357" cy="5695122"/>
          </a:xfrm>
        </p:spPr>
        <p:txBody>
          <a:bodyPr/>
          <a:lstStyle/>
          <a:p>
            <a:pPr marL="0" indent="0">
              <a:buNone/>
            </a:pPr>
            <a:r>
              <a:rPr lang="en-US" sz="4000" b="1" u="sng" dirty="0" smtClean="0">
                <a:solidFill>
                  <a:srgbClr val="002060"/>
                </a:solidFill>
              </a:rPr>
              <a:t>Think about:</a:t>
            </a:r>
          </a:p>
          <a:p>
            <a:pPr marL="0" indent="0">
              <a:buNone/>
            </a:pPr>
            <a:endParaRPr lang="en-US" sz="4000" b="1" dirty="0" smtClean="0">
              <a:solidFill>
                <a:srgbClr val="002060"/>
              </a:solidFill>
            </a:endParaRPr>
          </a:p>
          <a:p>
            <a:pPr>
              <a:buFont typeface="Wingdings" panose="05000000000000000000" pitchFamily="2" charset="2"/>
              <a:buChar char="q"/>
            </a:pPr>
            <a:r>
              <a:rPr lang="en-US" sz="4000" b="1" dirty="0" smtClean="0">
                <a:solidFill>
                  <a:srgbClr val="002060"/>
                </a:solidFill>
              </a:rPr>
              <a:t>  What is the control group?</a:t>
            </a:r>
          </a:p>
          <a:p>
            <a:pPr marL="0" indent="0">
              <a:buNone/>
            </a:pPr>
            <a:endParaRPr lang="en-US" sz="4000" b="1" dirty="0" smtClean="0">
              <a:solidFill>
                <a:srgbClr val="002060"/>
              </a:solidFill>
            </a:endParaRPr>
          </a:p>
          <a:p>
            <a:pPr>
              <a:buFont typeface="Wingdings" panose="05000000000000000000" pitchFamily="2" charset="2"/>
              <a:buChar char="q"/>
            </a:pPr>
            <a:r>
              <a:rPr lang="en-US" sz="4000" b="1" dirty="0" smtClean="0">
                <a:solidFill>
                  <a:srgbClr val="002060"/>
                </a:solidFill>
              </a:rPr>
              <a:t>  What is the purpose of the 0% acetic acid cup?</a:t>
            </a:r>
          </a:p>
          <a:p>
            <a:pPr marL="0" indent="0">
              <a:buNone/>
            </a:pPr>
            <a:endParaRPr lang="en-US" sz="4000" dirty="0"/>
          </a:p>
          <a:p>
            <a:pPr marL="0" indent="0">
              <a:buNone/>
            </a:pPr>
            <a:endParaRPr lang="en-US" sz="4000" dirty="0" smtClean="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63973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pic>
        <p:nvPicPr>
          <p:cNvPr id="4" name="Content Placeholder 3"/>
          <p:cNvPicPr>
            <a:picLocks noGrp="1" noChangeAspect="1"/>
          </p:cNvPicPr>
          <p:nvPr>
            <p:ph idx="1"/>
          </p:nvPr>
        </p:nvPicPr>
        <p:blipFill>
          <a:blip r:embed="rId2"/>
          <a:stretch>
            <a:fillRect/>
          </a:stretch>
        </p:blipFill>
        <p:spPr>
          <a:xfrm>
            <a:off x="184825" y="1809346"/>
            <a:ext cx="11822349" cy="4119247"/>
          </a:xfrm>
          <a:prstGeom prst="rect">
            <a:avLst/>
          </a:prstGeom>
        </p:spPr>
      </p:pic>
      <p:sp>
        <p:nvSpPr>
          <p:cNvPr id="5" name="TextBox 4"/>
          <p:cNvSpPr txBox="1"/>
          <p:nvPr/>
        </p:nvSpPr>
        <p:spPr>
          <a:xfrm>
            <a:off x="7401827" y="3291840"/>
            <a:ext cx="963725" cy="707886"/>
          </a:xfrm>
          <a:prstGeom prst="rect">
            <a:avLst/>
          </a:prstGeom>
          <a:noFill/>
        </p:spPr>
        <p:txBody>
          <a:bodyPr wrap="none" rtlCol="0">
            <a:spAutoFit/>
          </a:bodyPr>
          <a:lstStyle/>
          <a:p>
            <a:r>
              <a:rPr lang="en-US" sz="4000" b="1" dirty="0" smtClean="0">
                <a:solidFill>
                  <a:srgbClr val="F56FEB"/>
                </a:solidFill>
              </a:rPr>
              <a:t>180</a:t>
            </a:r>
            <a:endParaRPr lang="en-US" sz="4000" b="1" dirty="0">
              <a:solidFill>
                <a:srgbClr val="F56FEB"/>
              </a:solidFill>
            </a:endParaRPr>
          </a:p>
        </p:txBody>
      </p:sp>
      <p:sp>
        <p:nvSpPr>
          <p:cNvPr id="6" name="TextBox 5"/>
          <p:cNvSpPr txBox="1"/>
          <p:nvPr/>
        </p:nvSpPr>
        <p:spPr>
          <a:xfrm>
            <a:off x="7661513" y="5128277"/>
            <a:ext cx="704039" cy="707886"/>
          </a:xfrm>
          <a:prstGeom prst="rect">
            <a:avLst/>
          </a:prstGeom>
          <a:noFill/>
        </p:spPr>
        <p:txBody>
          <a:bodyPr wrap="none" rtlCol="0">
            <a:spAutoFit/>
          </a:bodyPr>
          <a:lstStyle/>
          <a:p>
            <a:r>
              <a:rPr lang="en-US" sz="4000" b="1" dirty="0" smtClean="0">
                <a:solidFill>
                  <a:srgbClr val="00B0F0"/>
                </a:solidFill>
              </a:rPr>
              <a:t>85</a:t>
            </a:r>
            <a:endParaRPr lang="en-US" sz="4000" b="1" dirty="0">
              <a:solidFill>
                <a:srgbClr val="00B0F0"/>
              </a:solidFill>
            </a:endParaRPr>
          </a:p>
        </p:txBody>
      </p:sp>
      <p:sp>
        <p:nvSpPr>
          <p:cNvPr id="7" name="TextBox 6"/>
          <p:cNvSpPr txBox="1"/>
          <p:nvPr/>
        </p:nvSpPr>
        <p:spPr>
          <a:xfrm>
            <a:off x="7469007" y="3902330"/>
            <a:ext cx="963725" cy="707886"/>
          </a:xfrm>
          <a:prstGeom prst="rect">
            <a:avLst/>
          </a:prstGeom>
          <a:noFill/>
        </p:spPr>
        <p:txBody>
          <a:bodyPr wrap="none" rtlCol="0">
            <a:spAutoFit/>
          </a:bodyPr>
          <a:lstStyle/>
          <a:p>
            <a:r>
              <a:rPr lang="en-US" sz="4000" b="1" dirty="0" smtClean="0"/>
              <a:t>145</a:t>
            </a:r>
            <a:endParaRPr lang="en-US" sz="4000" b="1" dirty="0"/>
          </a:p>
        </p:txBody>
      </p:sp>
      <p:sp>
        <p:nvSpPr>
          <p:cNvPr id="10" name="TextBox 9"/>
          <p:cNvSpPr txBox="1"/>
          <p:nvPr/>
        </p:nvSpPr>
        <p:spPr>
          <a:xfrm>
            <a:off x="7401827" y="4512820"/>
            <a:ext cx="963725" cy="707886"/>
          </a:xfrm>
          <a:prstGeom prst="rect">
            <a:avLst/>
          </a:prstGeom>
          <a:noFill/>
        </p:spPr>
        <p:txBody>
          <a:bodyPr wrap="none" rtlCol="0">
            <a:spAutoFit/>
          </a:bodyPr>
          <a:lstStyle/>
          <a:p>
            <a:r>
              <a:rPr lang="en-US" sz="4000" b="1" dirty="0" smtClean="0">
                <a:solidFill>
                  <a:srgbClr val="7030A0"/>
                </a:solidFill>
              </a:rPr>
              <a:t>115</a:t>
            </a:r>
            <a:endParaRPr lang="en-US" sz="4000" b="1" dirty="0">
              <a:solidFill>
                <a:srgbClr val="7030A0"/>
              </a:solidFill>
            </a:endParaRPr>
          </a:p>
        </p:txBody>
      </p:sp>
    </p:spTree>
    <p:extLst>
      <p:ext uri="{BB962C8B-B14F-4D97-AF65-F5344CB8AC3E}">
        <p14:creationId xmlns:p14="http://schemas.microsoft.com/office/powerpoint/2010/main" val="3908993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pic>
        <p:nvPicPr>
          <p:cNvPr id="5" name="Content Placeholder 4"/>
          <p:cNvPicPr>
            <a:picLocks noGrp="1" noChangeAspect="1"/>
          </p:cNvPicPr>
          <p:nvPr>
            <p:ph idx="1"/>
          </p:nvPr>
        </p:nvPicPr>
        <p:blipFill>
          <a:blip r:embed="rId2"/>
          <a:stretch>
            <a:fillRect/>
          </a:stretch>
        </p:blipFill>
        <p:spPr>
          <a:xfrm>
            <a:off x="2716797" y="1162878"/>
            <a:ext cx="5692258" cy="5399095"/>
          </a:xfrm>
          <a:prstGeom prst="rect">
            <a:avLst/>
          </a:prstGeom>
        </p:spPr>
      </p:pic>
      <p:pic>
        <p:nvPicPr>
          <p:cNvPr id="6" name="Picture 5"/>
          <p:cNvPicPr>
            <a:picLocks noChangeAspect="1"/>
          </p:cNvPicPr>
          <p:nvPr/>
        </p:nvPicPr>
        <p:blipFill rotWithShape="1">
          <a:blip r:embed="rId3"/>
          <a:srcRect l="2354" b="-918"/>
          <a:stretch/>
        </p:blipFill>
        <p:spPr>
          <a:xfrm>
            <a:off x="2849077" y="1402733"/>
            <a:ext cx="5487369" cy="5315701"/>
          </a:xfrm>
          <a:prstGeom prst="rect">
            <a:avLst/>
          </a:prstGeom>
        </p:spPr>
      </p:pic>
    </p:spTree>
    <p:extLst>
      <p:ext uri="{BB962C8B-B14F-4D97-AF65-F5344CB8AC3E}">
        <p14:creationId xmlns:p14="http://schemas.microsoft.com/office/powerpoint/2010/main" val="308709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89" y="365125"/>
            <a:ext cx="12890091" cy="1325563"/>
          </a:xfrm>
        </p:spPr>
        <p:txBody>
          <a:bodyPr>
            <a:normAutofit fontScale="90000"/>
          </a:bodyPr>
          <a:lstStyle/>
          <a:p>
            <a:r>
              <a:rPr lang="en-US" dirty="0"/>
              <a:t>LT: I can analyze the effects of ocean acidification on coral reefs by collecting data from a model </a:t>
            </a:r>
            <a:r>
              <a:rPr lang="en-US" dirty="0" smtClean="0"/>
              <a:t>and drawing conclusions.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7124867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94088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sp>
        <p:nvSpPr>
          <p:cNvPr id="3" name="Content Placeholder 2"/>
          <p:cNvSpPr>
            <a:spLocks noGrp="1"/>
          </p:cNvSpPr>
          <p:nvPr>
            <p:ph idx="1"/>
          </p:nvPr>
        </p:nvSpPr>
        <p:spPr>
          <a:xfrm>
            <a:off x="0" y="1162878"/>
            <a:ext cx="12192000" cy="5695122"/>
          </a:xfrm>
        </p:spPr>
        <p:txBody>
          <a:bodyPr>
            <a:normAutofit/>
          </a:bodyPr>
          <a:lstStyle/>
          <a:p>
            <a:pPr marL="0" indent="0">
              <a:buNone/>
            </a:pPr>
            <a:r>
              <a:rPr lang="en-US" sz="4000" b="1" dirty="0" smtClean="0"/>
              <a:t>Analysis:</a:t>
            </a:r>
          </a:p>
          <a:p>
            <a:pPr marL="0" indent="0">
              <a:buNone/>
            </a:pPr>
            <a:r>
              <a:rPr lang="en-US" sz="4000" b="1" dirty="0" smtClean="0"/>
              <a:t>                                      Turn-and-Talk </a:t>
            </a:r>
            <a:endParaRPr lang="en-US" sz="4000" dirty="0" smtClean="0"/>
          </a:p>
          <a:p>
            <a:pPr marL="742950" indent="-742950">
              <a:buAutoNum type="arabicPeriod"/>
            </a:pPr>
            <a:r>
              <a:rPr lang="en-US" sz="4000" b="1" dirty="0" smtClean="0">
                <a:solidFill>
                  <a:srgbClr val="002060"/>
                </a:solidFill>
              </a:rPr>
              <a:t>What is the relationship between the amount of time it takes the chalk to dissolve and the concentration of acid?</a:t>
            </a:r>
          </a:p>
          <a:p>
            <a:pPr marL="0" indent="0">
              <a:buNone/>
            </a:pPr>
            <a:endParaRPr lang="en-US" sz="4000" b="1" dirty="0" smtClean="0">
              <a:solidFill>
                <a:srgbClr val="002060"/>
              </a:solidFill>
            </a:endParaRPr>
          </a:p>
          <a:p>
            <a:pPr marL="0" indent="0">
              <a:buNone/>
            </a:pPr>
            <a:r>
              <a:rPr lang="en-US" sz="4000" b="1" dirty="0">
                <a:solidFill>
                  <a:srgbClr val="002060"/>
                </a:solidFill>
              </a:rPr>
              <a:t> </a:t>
            </a:r>
            <a:r>
              <a:rPr lang="en-US" sz="4000" b="1" dirty="0" smtClean="0">
                <a:solidFill>
                  <a:srgbClr val="002060"/>
                </a:solidFill>
              </a:rPr>
              <a:t>     </a:t>
            </a:r>
            <a:r>
              <a:rPr lang="en-US" sz="4000" b="1" dirty="0" smtClean="0">
                <a:solidFill>
                  <a:srgbClr val="7030A0"/>
                </a:solidFill>
              </a:rPr>
              <a:t> As the concentration of acid increase, the amount of </a:t>
            </a:r>
          </a:p>
          <a:p>
            <a:pPr marL="0" indent="0">
              <a:buNone/>
            </a:pPr>
            <a:r>
              <a:rPr lang="en-US" sz="4000" b="1" dirty="0">
                <a:solidFill>
                  <a:srgbClr val="7030A0"/>
                </a:solidFill>
              </a:rPr>
              <a:t> </a:t>
            </a:r>
            <a:r>
              <a:rPr lang="en-US" sz="4000" b="1" dirty="0" smtClean="0">
                <a:solidFill>
                  <a:srgbClr val="7030A0"/>
                </a:solidFill>
              </a:rPr>
              <a:t>      time it takes for the chalk to dissolve decreases. </a:t>
            </a:r>
            <a:endParaRPr lang="en-US" sz="4000" b="1" dirty="0">
              <a:solidFill>
                <a:srgbClr val="7030A0"/>
              </a:solidFill>
            </a:endParaRPr>
          </a:p>
        </p:txBody>
      </p:sp>
    </p:spTree>
    <p:extLst>
      <p:ext uri="{BB962C8B-B14F-4D97-AF65-F5344CB8AC3E}">
        <p14:creationId xmlns:p14="http://schemas.microsoft.com/office/powerpoint/2010/main" val="243826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sp>
        <p:nvSpPr>
          <p:cNvPr id="3" name="Content Placeholder 2"/>
          <p:cNvSpPr>
            <a:spLocks noGrp="1"/>
          </p:cNvSpPr>
          <p:nvPr>
            <p:ph idx="1"/>
          </p:nvPr>
        </p:nvSpPr>
        <p:spPr>
          <a:xfrm>
            <a:off x="97276" y="1381328"/>
            <a:ext cx="11997447" cy="5476672"/>
          </a:xfrm>
        </p:spPr>
        <p:txBody>
          <a:bodyPr>
            <a:normAutofit/>
          </a:bodyPr>
          <a:lstStyle/>
          <a:p>
            <a:pPr marL="0" indent="0">
              <a:buNone/>
            </a:pPr>
            <a:r>
              <a:rPr lang="en-US" sz="3200" b="1" dirty="0" smtClean="0">
                <a:solidFill>
                  <a:srgbClr val="002060"/>
                </a:solidFill>
              </a:rPr>
              <a:t>2. What does this relationship tell you about the effect of ocean acidification on the survival of the coral reefs?</a:t>
            </a:r>
          </a:p>
          <a:p>
            <a:pPr marL="0" indent="0">
              <a:buNone/>
            </a:pPr>
            <a:endParaRPr lang="en-US" sz="3200" b="1" dirty="0">
              <a:solidFill>
                <a:srgbClr val="002060"/>
              </a:solidFill>
            </a:endParaRPr>
          </a:p>
          <a:p>
            <a:pPr marL="0" indent="0">
              <a:buNone/>
            </a:pPr>
            <a:r>
              <a:rPr lang="en-US" sz="3200" b="1" dirty="0">
                <a:solidFill>
                  <a:srgbClr val="002060"/>
                </a:solidFill>
              </a:rPr>
              <a:t>3. Based on your experiment with the calcium carbonate chalk and the acetic acid, what do you think will happen to our coral reefs and their biodiversity as the acidity of the ocean increases due to CO</a:t>
            </a:r>
            <a:r>
              <a:rPr lang="en-US" sz="3200" b="1" baseline="-25000" dirty="0">
                <a:solidFill>
                  <a:srgbClr val="002060"/>
                </a:solidFill>
              </a:rPr>
              <a:t>2</a:t>
            </a:r>
            <a:r>
              <a:rPr lang="en-US" sz="3200" b="1" dirty="0">
                <a:solidFill>
                  <a:srgbClr val="002060"/>
                </a:solidFill>
              </a:rPr>
              <a:t> </a:t>
            </a:r>
            <a:r>
              <a:rPr lang="en-US" sz="3200" b="1" dirty="0" smtClean="0">
                <a:solidFill>
                  <a:srgbClr val="002060"/>
                </a:solidFill>
              </a:rPr>
              <a:t>emissions? </a:t>
            </a:r>
          </a:p>
          <a:p>
            <a:pPr marL="0" indent="0">
              <a:buNone/>
            </a:pPr>
            <a:endParaRPr lang="en-US" sz="3200" b="1" dirty="0">
              <a:solidFill>
                <a:srgbClr val="002060"/>
              </a:solidFill>
            </a:endParaRPr>
          </a:p>
          <a:p>
            <a:pPr marL="0" indent="0">
              <a:buNone/>
            </a:pPr>
            <a:r>
              <a:rPr lang="en-US" sz="3200" b="1" dirty="0">
                <a:solidFill>
                  <a:srgbClr val="002060"/>
                </a:solidFill>
              </a:rPr>
              <a:t>4. What could humans do to prevent ocean acidification? </a:t>
            </a:r>
            <a:r>
              <a:rPr lang="en-US" sz="3200" b="1" i="1" u="sng" dirty="0">
                <a:solidFill>
                  <a:srgbClr val="002060"/>
                </a:solidFill>
              </a:rPr>
              <a:t>Hint</a:t>
            </a:r>
            <a:r>
              <a:rPr lang="en-US" sz="3200" b="1" dirty="0">
                <a:solidFill>
                  <a:srgbClr val="002060"/>
                </a:solidFill>
              </a:rPr>
              <a:t>: Think about activities that are associated with the release of carbon dioxide in to the atmosphere.</a:t>
            </a:r>
          </a:p>
          <a:p>
            <a:pPr marL="0" indent="0">
              <a:buNone/>
            </a:pPr>
            <a:endParaRPr lang="en-US" sz="3200" b="1" dirty="0">
              <a:solidFill>
                <a:srgbClr val="002060"/>
              </a:solidFill>
            </a:endParaRPr>
          </a:p>
        </p:txBody>
      </p:sp>
    </p:spTree>
    <p:extLst>
      <p:ext uri="{BB962C8B-B14F-4D97-AF65-F5344CB8AC3E}">
        <p14:creationId xmlns:p14="http://schemas.microsoft.com/office/powerpoint/2010/main" val="4240774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sp>
        <p:nvSpPr>
          <p:cNvPr id="3" name="Content Placeholder 2"/>
          <p:cNvSpPr>
            <a:spLocks noGrp="1"/>
          </p:cNvSpPr>
          <p:nvPr>
            <p:ph idx="1"/>
          </p:nvPr>
        </p:nvSpPr>
        <p:spPr/>
        <p:txBody>
          <a:bodyPr>
            <a:normAutofit lnSpcReduction="10000"/>
          </a:bodyPr>
          <a:lstStyle/>
          <a:p>
            <a:pPr marL="0" indent="0">
              <a:buNone/>
            </a:pPr>
            <a:r>
              <a:rPr lang="en-US" sz="4000" b="1" dirty="0" smtClean="0">
                <a:solidFill>
                  <a:srgbClr val="002060"/>
                </a:solidFill>
              </a:rPr>
              <a:t>Conclusion:</a:t>
            </a:r>
          </a:p>
          <a:p>
            <a:pPr marL="0" indent="0">
              <a:buNone/>
            </a:pPr>
            <a:endParaRPr lang="en-US" sz="4000" b="1" dirty="0">
              <a:solidFill>
                <a:srgbClr val="002060"/>
              </a:solidFill>
            </a:endParaRPr>
          </a:p>
          <a:p>
            <a:pPr marL="0" indent="0">
              <a:buNone/>
            </a:pPr>
            <a:r>
              <a:rPr lang="en-US" sz="3600" b="1" dirty="0" smtClean="0">
                <a:solidFill>
                  <a:srgbClr val="002060"/>
                </a:solidFill>
              </a:rPr>
              <a:t>Answer the research question: What would happen to the biodiversity of coral reefs as the concentration of acid in the ocean increases?</a:t>
            </a:r>
          </a:p>
          <a:p>
            <a:pPr marL="0" indent="0">
              <a:buNone/>
            </a:pPr>
            <a:endParaRPr lang="en-US" sz="3600" b="1" dirty="0">
              <a:solidFill>
                <a:srgbClr val="002060"/>
              </a:solidFill>
            </a:endParaRPr>
          </a:p>
          <a:p>
            <a:pPr marL="0" indent="0">
              <a:buNone/>
            </a:pPr>
            <a:r>
              <a:rPr lang="en-US" sz="3600" b="1" dirty="0" smtClean="0">
                <a:solidFill>
                  <a:schemeClr val="accent6">
                    <a:lumMod val="75000"/>
                  </a:schemeClr>
                </a:solidFill>
              </a:rPr>
              <a:t>Organize your writing using the claim, evidence, concepts and justification format.</a:t>
            </a:r>
            <a:endParaRPr lang="en-US" sz="3600" b="1" dirty="0">
              <a:solidFill>
                <a:schemeClr val="accent6">
                  <a:lumMod val="75000"/>
                </a:schemeClr>
              </a:solidFill>
            </a:endParaRPr>
          </a:p>
          <a:p>
            <a:pPr marL="0" indent="0">
              <a:buNone/>
            </a:pPr>
            <a:endParaRPr lang="en-US" dirty="0"/>
          </a:p>
        </p:txBody>
      </p:sp>
    </p:spTree>
    <p:extLst>
      <p:ext uri="{BB962C8B-B14F-4D97-AF65-F5344CB8AC3E}">
        <p14:creationId xmlns:p14="http://schemas.microsoft.com/office/powerpoint/2010/main" val="1868641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Warm Up</a:t>
            </a:r>
            <a:r>
              <a:rPr lang="en-US" dirty="0" smtClean="0"/>
              <a:t>	</a:t>
            </a:r>
            <a:endParaRPr lang="en-US" dirty="0"/>
          </a:p>
        </p:txBody>
      </p:sp>
      <p:sp>
        <p:nvSpPr>
          <p:cNvPr id="3" name="Content Placeholder 2"/>
          <p:cNvSpPr>
            <a:spLocks noGrp="1"/>
          </p:cNvSpPr>
          <p:nvPr>
            <p:ph idx="1"/>
          </p:nvPr>
        </p:nvSpPr>
        <p:spPr>
          <a:xfrm>
            <a:off x="0" y="1193533"/>
            <a:ext cx="12192000" cy="5746282"/>
          </a:xfrm>
        </p:spPr>
        <p:txBody>
          <a:bodyPr>
            <a:noAutofit/>
          </a:bodyPr>
          <a:lstStyle/>
          <a:p>
            <a:pPr marL="514350" indent="-514350">
              <a:buAutoNum type="arabicPeriod"/>
            </a:pPr>
            <a:r>
              <a:rPr lang="en-US" sz="3600" dirty="0" smtClean="0"/>
              <a:t>What is ocean acidification and why is it happening?</a:t>
            </a:r>
          </a:p>
          <a:p>
            <a:pPr marL="0" indent="0">
              <a:buNone/>
            </a:pPr>
            <a:r>
              <a:rPr lang="en-US" sz="3600" b="1" dirty="0" smtClean="0">
                <a:solidFill>
                  <a:srgbClr val="7030A0"/>
                </a:solidFill>
              </a:rPr>
              <a:t>Ocean acidification is when oceans are becoming more acidic because of too much carbon dioxide dissolved in the ocean. </a:t>
            </a:r>
          </a:p>
          <a:p>
            <a:pPr marL="0" indent="0">
              <a:buNone/>
            </a:pPr>
            <a:r>
              <a:rPr lang="en-US" sz="3600" dirty="0" smtClean="0"/>
              <a:t>2. Identify two human actives that contribute to ocean acidification. </a:t>
            </a:r>
          </a:p>
          <a:p>
            <a:pPr marL="0" indent="0">
              <a:buNone/>
            </a:pPr>
            <a:r>
              <a:rPr lang="en-US" sz="3600" b="1" dirty="0" smtClean="0">
                <a:solidFill>
                  <a:srgbClr val="7030A0"/>
                </a:solidFill>
              </a:rPr>
              <a:t>Deforestation and fuel emissions from cars, etc. </a:t>
            </a:r>
            <a:endParaRPr lang="en-US" sz="3600" b="1" dirty="0">
              <a:solidFill>
                <a:srgbClr val="7030A0"/>
              </a:solidFill>
            </a:endParaRPr>
          </a:p>
          <a:p>
            <a:pPr marL="0" indent="0">
              <a:buNone/>
            </a:pPr>
            <a:r>
              <a:rPr lang="en-US" sz="3600" dirty="0" smtClean="0"/>
              <a:t>3. Why are coral reefs important?</a:t>
            </a:r>
          </a:p>
          <a:p>
            <a:pPr marL="0" indent="0">
              <a:buNone/>
            </a:pPr>
            <a:r>
              <a:rPr lang="en-US" sz="3600" b="1" dirty="0" smtClean="0">
                <a:solidFill>
                  <a:srgbClr val="7030A0"/>
                </a:solidFill>
              </a:rPr>
              <a:t>¼ of ocean species depend on the coral reefs for food and shelter. </a:t>
            </a:r>
          </a:p>
        </p:txBody>
      </p:sp>
    </p:spTree>
    <p:extLst>
      <p:ext uri="{BB962C8B-B14F-4D97-AF65-F5344CB8AC3E}">
        <p14:creationId xmlns:p14="http://schemas.microsoft.com/office/powerpoint/2010/main" val="408911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338" y="407504"/>
            <a:ext cx="10429461" cy="1283184"/>
          </a:xfrm>
        </p:spPr>
        <p:txBody>
          <a:bodyPr/>
          <a:lstStyle/>
          <a:p>
            <a:r>
              <a:rPr lang="en-US" b="1" dirty="0" smtClean="0">
                <a:solidFill>
                  <a:srgbClr val="002060"/>
                </a:solidFill>
              </a:rPr>
              <a:t>Important Definitions </a:t>
            </a:r>
            <a:endParaRPr lang="en-US" b="1" dirty="0">
              <a:solidFill>
                <a:srgbClr val="002060"/>
              </a:solidFill>
            </a:endParaRPr>
          </a:p>
        </p:txBody>
      </p:sp>
      <p:sp>
        <p:nvSpPr>
          <p:cNvPr id="3" name="Content Placeholder 2"/>
          <p:cNvSpPr>
            <a:spLocks noGrp="1"/>
          </p:cNvSpPr>
          <p:nvPr>
            <p:ph idx="1"/>
          </p:nvPr>
        </p:nvSpPr>
        <p:spPr>
          <a:xfrm>
            <a:off x="0" y="1480930"/>
            <a:ext cx="11353800" cy="4696033"/>
          </a:xfrm>
        </p:spPr>
        <p:txBody>
          <a:bodyPr>
            <a:normAutofit/>
          </a:bodyPr>
          <a:lstStyle/>
          <a:p>
            <a:pPr marL="0" indent="0">
              <a:buNone/>
            </a:pPr>
            <a:r>
              <a:rPr lang="en-US" sz="4000" b="1" u="sng" dirty="0" smtClean="0">
                <a:solidFill>
                  <a:srgbClr val="7030A0"/>
                </a:solidFill>
              </a:rPr>
              <a:t>Ocean Acidification: </a:t>
            </a:r>
          </a:p>
          <a:p>
            <a:pPr marL="0" indent="0">
              <a:buNone/>
            </a:pPr>
            <a:r>
              <a:rPr lang="en-US" sz="4000" dirty="0" smtClean="0"/>
              <a:t>When carbon dioxide dissolves in the ocean, and makes the ocean more acidic. </a:t>
            </a:r>
            <a:endParaRPr lang="en-US" sz="4000" dirty="0"/>
          </a:p>
        </p:txBody>
      </p:sp>
      <p:pic>
        <p:nvPicPr>
          <p:cNvPr id="4" name="Picture 3"/>
          <p:cNvPicPr>
            <a:picLocks noChangeAspect="1"/>
          </p:cNvPicPr>
          <p:nvPr/>
        </p:nvPicPr>
        <p:blipFill>
          <a:blip r:embed="rId2"/>
          <a:stretch>
            <a:fillRect/>
          </a:stretch>
        </p:blipFill>
        <p:spPr>
          <a:xfrm>
            <a:off x="1987826" y="3473099"/>
            <a:ext cx="7295126" cy="3126483"/>
          </a:xfrm>
          <a:prstGeom prst="rect">
            <a:avLst/>
          </a:prstGeom>
        </p:spPr>
      </p:pic>
    </p:spTree>
    <p:extLst>
      <p:ext uri="{BB962C8B-B14F-4D97-AF65-F5344CB8AC3E}">
        <p14:creationId xmlns:p14="http://schemas.microsoft.com/office/powerpoint/2010/main" val="159013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Important Definitions </a:t>
            </a:r>
            <a:endParaRPr lang="en-US" b="1" dirty="0">
              <a:solidFill>
                <a:srgbClr val="002060"/>
              </a:solidFill>
            </a:endParaRPr>
          </a:p>
        </p:txBody>
      </p:sp>
      <p:sp>
        <p:nvSpPr>
          <p:cNvPr id="3" name="Content Placeholder 2"/>
          <p:cNvSpPr>
            <a:spLocks noGrp="1"/>
          </p:cNvSpPr>
          <p:nvPr>
            <p:ph idx="1"/>
          </p:nvPr>
        </p:nvSpPr>
        <p:spPr>
          <a:xfrm>
            <a:off x="182218" y="1398241"/>
            <a:ext cx="12009782" cy="5330549"/>
          </a:xfrm>
        </p:spPr>
        <p:txBody>
          <a:bodyPr/>
          <a:lstStyle/>
          <a:p>
            <a:pPr marL="0" indent="0">
              <a:buNone/>
            </a:pPr>
            <a:r>
              <a:rPr lang="en-US" sz="4000" b="1" u="sng" dirty="0" smtClean="0">
                <a:solidFill>
                  <a:srgbClr val="7030A0"/>
                </a:solidFill>
              </a:rPr>
              <a:t>pH:</a:t>
            </a:r>
          </a:p>
          <a:p>
            <a:pPr marL="0" indent="0">
              <a:buNone/>
            </a:pPr>
            <a:r>
              <a:rPr lang="en-US" sz="4000" dirty="0" smtClean="0"/>
              <a:t>A Chemical scale that measures how acidic or how alkaline a substance is.  </a:t>
            </a:r>
          </a:p>
          <a:p>
            <a:pPr marL="0" indent="0">
              <a:buNone/>
            </a:pPr>
            <a:endParaRPr lang="en-US" dirty="0"/>
          </a:p>
          <a:p>
            <a:pPr marL="0" indent="0">
              <a:buNone/>
            </a:pPr>
            <a:endParaRPr lang="en-US" dirty="0"/>
          </a:p>
        </p:txBody>
      </p:sp>
      <p:pic>
        <p:nvPicPr>
          <p:cNvPr id="4" name="Picture 3"/>
          <p:cNvPicPr>
            <a:picLocks noChangeAspect="1"/>
          </p:cNvPicPr>
          <p:nvPr/>
        </p:nvPicPr>
        <p:blipFill rotWithShape="1">
          <a:blip r:embed="rId2"/>
          <a:srcRect t="9519" r="1862" b="8728"/>
          <a:stretch/>
        </p:blipFill>
        <p:spPr>
          <a:xfrm>
            <a:off x="1808922" y="3170583"/>
            <a:ext cx="7384601" cy="3581033"/>
          </a:xfrm>
          <a:prstGeom prst="rect">
            <a:avLst/>
          </a:prstGeom>
        </p:spPr>
      </p:pic>
    </p:spTree>
    <p:extLst>
      <p:ext uri="{BB962C8B-B14F-4D97-AF65-F5344CB8AC3E}">
        <p14:creationId xmlns:p14="http://schemas.microsoft.com/office/powerpoint/2010/main" val="2300486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Important Definitions </a:t>
            </a:r>
            <a:endParaRPr lang="en-US" b="1" dirty="0">
              <a:solidFill>
                <a:srgbClr val="002060"/>
              </a:solidFill>
            </a:endParaRPr>
          </a:p>
        </p:txBody>
      </p:sp>
      <p:sp>
        <p:nvSpPr>
          <p:cNvPr id="3" name="Content Placeholder 2"/>
          <p:cNvSpPr>
            <a:spLocks noGrp="1"/>
          </p:cNvSpPr>
          <p:nvPr>
            <p:ph idx="1"/>
          </p:nvPr>
        </p:nvSpPr>
        <p:spPr>
          <a:xfrm>
            <a:off x="0" y="1421296"/>
            <a:ext cx="12192000" cy="5436704"/>
          </a:xfrm>
        </p:spPr>
        <p:txBody>
          <a:bodyPr>
            <a:normAutofit/>
          </a:bodyPr>
          <a:lstStyle/>
          <a:p>
            <a:pPr marL="0" indent="0">
              <a:buNone/>
            </a:pPr>
            <a:r>
              <a:rPr lang="en-US" sz="4000" b="1" u="sng" dirty="0" smtClean="0">
                <a:solidFill>
                  <a:srgbClr val="7030A0"/>
                </a:solidFill>
              </a:rPr>
              <a:t>Coral Reefs:</a:t>
            </a:r>
          </a:p>
          <a:p>
            <a:pPr marL="0" indent="0">
              <a:buNone/>
            </a:pPr>
            <a:r>
              <a:rPr lang="en-US" sz="4000" dirty="0" smtClean="0"/>
              <a:t>A coral is a sea animal attached to the ocean floor with a skeleton made of calcium carbonate. Coral reefs are many coral colonies growing together. </a:t>
            </a:r>
            <a:endParaRPr lang="en-US" sz="4000" dirty="0"/>
          </a:p>
        </p:txBody>
      </p:sp>
      <p:pic>
        <p:nvPicPr>
          <p:cNvPr id="4" name="Picture 3"/>
          <p:cNvPicPr>
            <a:picLocks noChangeAspect="1"/>
          </p:cNvPicPr>
          <p:nvPr/>
        </p:nvPicPr>
        <p:blipFill>
          <a:blip r:embed="rId2"/>
          <a:stretch>
            <a:fillRect/>
          </a:stretch>
        </p:blipFill>
        <p:spPr>
          <a:xfrm>
            <a:off x="2629520" y="3878788"/>
            <a:ext cx="4476958" cy="2979212"/>
          </a:xfrm>
          <a:prstGeom prst="rect">
            <a:avLst/>
          </a:prstGeom>
        </p:spPr>
      </p:pic>
    </p:spTree>
    <p:extLst>
      <p:ext uri="{BB962C8B-B14F-4D97-AF65-F5344CB8AC3E}">
        <p14:creationId xmlns:p14="http://schemas.microsoft.com/office/powerpoint/2010/main" val="3454028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sp>
        <p:nvSpPr>
          <p:cNvPr id="3" name="Content Placeholder 2"/>
          <p:cNvSpPr>
            <a:spLocks noGrp="1"/>
          </p:cNvSpPr>
          <p:nvPr>
            <p:ph idx="1"/>
          </p:nvPr>
        </p:nvSpPr>
        <p:spPr>
          <a:xfrm>
            <a:off x="0" y="1162878"/>
            <a:ext cx="12192000" cy="5695122"/>
          </a:xfrm>
        </p:spPr>
        <p:txBody>
          <a:bodyPr>
            <a:normAutofit/>
          </a:bodyPr>
          <a:lstStyle/>
          <a:p>
            <a:pPr marL="0" indent="0">
              <a:buNone/>
            </a:pPr>
            <a:r>
              <a:rPr lang="en-US" sz="3200" b="1" u="sng" dirty="0" smtClean="0"/>
              <a:t>Main idea:</a:t>
            </a:r>
          </a:p>
          <a:p>
            <a:pPr marL="0" indent="0">
              <a:buNone/>
            </a:pPr>
            <a:r>
              <a:rPr lang="en-US" sz="3200" dirty="0" smtClean="0"/>
              <a:t>To investigate the effects of ocean acidification on coral reefs through a simulation, collect and analyze the data and draw conclusions. </a:t>
            </a:r>
            <a:endParaRPr lang="en-US" sz="3200" dirty="0"/>
          </a:p>
          <a:p>
            <a:pPr marL="0" indent="0">
              <a:buNone/>
            </a:pPr>
            <a:r>
              <a:rPr lang="en-US" sz="3600" b="1" u="sng" dirty="0" smtClean="0"/>
              <a:t>Actionable Steps:</a:t>
            </a:r>
          </a:p>
          <a:p>
            <a:pPr>
              <a:buFont typeface="Wingdings" panose="05000000000000000000" pitchFamily="2" charset="2"/>
              <a:buChar char="q"/>
            </a:pPr>
            <a:r>
              <a:rPr lang="en-US" sz="3600" dirty="0"/>
              <a:t> </a:t>
            </a:r>
            <a:r>
              <a:rPr lang="en-US" sz="3600" dirty="0" smtClean="0"/>
              <a:t>I need to understand what ocean acidification and coral reefs are. </a:t>
            </a:r>
          </a:p>
          <a:p>
            <a:pPr>
              <a:buFont typeface="Wingdings" panose="05000000000000000000" pitchFamily="2" charset="2"/>
              <a:buChar char="q"/>
            </a:pPr>
            <a:r>
              <a:rPr lang="en-US" sz="3600" dirty="0"/>
              <a:t> </a:t>
            </a:r>
            <a:r>
              <a:rPr lang="en-US" sz="3600" dirty="0" smtClean="0"/>
              <a:t>I need to…</a:t>
            </a:r>
          </a:p>
          <a:p>
            <a:pPr>
              <a:buFont typeface="Wingdings" panose="05000000000000000000" pitchFamily="2" charset="2"/>
              <a:buChar char="q"/>
            </a:pPr>
            <a:r>
              <a:rPr lang="en-US" sz="3600" dirty="0"/>
              <a:t> </a:t>
            </a:r>
            <a:r>
              <a:rPr lang="en-US" sz="3600" dirty="0" smtClean="0"/>
              <a:t>I need to…</a:t>
            </a:r>
            <a:endParaRPr lang="en-US" sz="3600" dirty="0"/>
          </a:p>
        </p:txBody>
      </p:sp>
      <p:sp>
        <p:nvSpPr>
          <p:cNvPr id="4" name="TextBox 3"/>
          <p:cNvSpPr txBox="1"/>
          <p:nvPr/>
        </p:nvSpPr>
        <p:spPr>
          <a:xfrm>
            <a:off x="0" y="4446871"/>
            <a:ext cx="10246588" cy="646331"/>
          </a:xfrm>
          <a:prstGeom prst="rect">
            <a:avLst/>
          </a:prstGeom>
          <a:noFill/>
        </p:spPr>
        <p:txBody>
          <a:bodyPr wrap="none" rtlCol="0">
            <a:spAutoFit/>
          </a:bodyPr>
          <a:lstStyle/>
          <a:p>
            <a:pPr marL="285750" indent="-285750">
              <a:buFont typeface="Wingdings" panose="05000000000000000000" pitchFamily="2" charset="2"/>
              <a:buChar char="q"/>
            </a:pPr>
            <a:r>
              <a:rPr lang="en-US" sz="3600" dirty="0" smtClean="0"/>
              <a:t> I need to carry out the simulation and collect data. </a:t>
            </a:r>
            <a:endParaRPr lang="en-US" sz="3600" dirty="0"/>
          </a:p>
        </p:txBody>
      </p:sp>
      <p:sp>
        <p:nvSpPr>
          <p:cNvPr id="5" name="TextBox 4"/>
          <p:cNvSpPr txBox="1"/>
          <p:nvPr/>
        </p:nvSpPr>
        <p:spPr>
          <a:xfrm>
            <a:off x="0" y="5006104"/>
            <a:ext cx="9879371" cy="646331"/>
          </a:xfrm>
          <a:prstGeom prst="rect">
            <a:avLst/>
          </a:prstGeom>
          <a:noFill/>
        </p:spPr>
        <p:txBody>
          <a:bodyPr wrap="none" rtlCol="0">
            <a:spAutoFit/>
          </a:bodyPr>
          <a:lstStyle/>
          <a:p>
            <a:pPr marL="285750" indent="-285750">
              <a:buFont typeface="Wingdings" panose="05000000000000000000" pitchFamily="2" charset="2"/>
              <a:buChar char="q"/>
            </a:pPr>
            <a:r>
              <a:rPr lang="en-US" sz="3600" dirty="0" smtClean="0"/>
              <a:t> I need to analyze the data and draw conclusions. </a:t>
            </a:r>
            <a:endParaRPr lang="en-US" sz="3600" dirty="0"/>
          </a:p>
        </p:txBody>
      </p:sp>
    </p:spTree>
    <p:extLst>
      <p:ext uri="{BB962C8B-B14F-4D97-AF65-F5344CB8AC3E}">
        <p14:creationId xmlns:p14="http://schemas.microsoft.com/office/powerpoint/2010/main" val="1965199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sp>
        <p:nvSpPr>
          <p:cNvPr id="3" name="Content Placeholder 2"/>
          <p:cNvSpPr>
            <a:spLocks noGrp="1"/>
          </p:cNvSpPr>
          <p:nvPr>
            <p:ph idx="1"/>
          </p:nvPr>
        </p:nvSpPr>
        <p:spPr>
          <a:xfrm>
            <a:off x="0" y="1162878"/>
            <a:ext cx="12192000" cy="5695122"/>
          </a:xfrm>
        </p:spPr>
        <p:txBody>
          <a:bodyPr>
            <a:normAutofit/>
          </a:bodyPr>
          <a:lstStyle/>
          <a:p>
            <a:pPr marL="0" indent="0" algn="ctr">
              <a:buNone/>
            </a:pPr>
            <a:r>
              <a:rPr lang="en-US" sz="4000" b="1" dirty="0" smtClean="0">
                <a:solidFill>
                  <a:srgbClr val="002060"/>
                </a:solidFill>
              </a:rPr>
              <a:t>Activity: Examining the effects of ocean acidification </a:t>
            </a:r>
          </a:p>
          <a:p>
            <a:pPr marL="0" indent="0">
              <a:buNone/>
            </a:pPr>
            <a:endParaRPr lang="en-US" sz="4000" b="1" dirty="0">
              <a:solidFill>
                <a:srgbClr val="002060"/>
              </a:solidFill>
            </a:endParaRPr>
          </a:p>
          <a:p>
            <a:r>
              <a:rPr lang="en-US" sz="4000" dirty="0" smtClean="0">
                <a:solidFill>
                  <a:srgbClr val="002060"/>
                </a:solidFill>
              </a:rPr>
              <a:t>In this experiment we will examine how acidic conditions affect coral reefs. </a:t>
            </a:r>
          </a:p>
          <a:p>
            <a:r>
              <a:rPr lang="en-US" sz="4000" dirty="0" smtClean="0">
                <a:solidFill>
                  <a:srgbClr val="002060"/>
                </a:solidFill>
              </a:rPr>
              <a:t>We will use chalk make of calcium carbonate in place of the corals, and acetic acid to mimic the acidic conditions in the ocean. </a:t>
            </a:r>
            <a:endParaRPr lang="en-US" sz="4000" dirty="0">
              <a:solidFill>
                <a:srgbClr val="002060"/>
              </a:solidFill>
            </a:endParaRPr>
          </a:p>
        </p:txBody>
      </p:sp>
    </p:spTree>
    <p:extLst>
      <p:ext uri="{BB962C8B-B14F-4D97-AF65-F5344CB8AC3E}">
        <p14:creationId xmlns:p14="http://schemas.microsoft.com/office/powerpoint/2010/main" val="80809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 </a:t>
            </a:r>
            <a:endParaRPr lang="en-US" sz="3200" dirty="0"/>
          </a:p>
        </p:txBody>
      </p:sp>
      <p:sp>
        <p:nvSpPr>
          <p:cNvPr id="3" name="Content Placeholder 2"/>
          <p:cNvSpPr>
            <a:spLocks noGrp="1"/>
          </p:cNvSpPr>
          <p:nvPr>
            <p:ph idx="1"/>
          </p:nvPr>
        </p:nvSpPr>
        <p:spPr>
          <a:xfrm>
            <a:off x="0" y="1162878"/>
            <a:ext cx="12192000" cy="5695122"/>
          </a:xfrm>
        </p:spPr>
        <p:txBody>
          <a:bodyPr/>
          <a:lstStyle/>
          <a:p>
            <a:pPr marL="0" indent="0">
              <a:buNone/>
            </a:pPr>
            <a:r>
              <a:rPr lang="en-US" sz="4000" b="1" u="sng" dirty="0" smtClean="0"/>
              <a:t>Research question:</a:t>
            </a:r>
          </a:p>
          <a:p>
            <a:pPr marL="0" indent="0">
              <a:buNone/>
            </a:pPr>
            <a:endParaRPr lang="en-US" sz="4000" b="1" u="sng" dirty="0" smtClean="0"/>
          </a:p>
          <a:p>
            <a:pPr marL="0" indent="0">
              <a:buNone/>
            </a:pPr>
            <a:r>
              <a:rPr lang="en-US" sz="4000" b="1" dirty="0" smtClean="0">
                <a:solidFill>
                  <a:srgbClr val="002060"/>
                </a:solidFill>
              </a:rPr>
              <a:t>What would happen to the biodiversity of coral reefs as the concentration of acid in the ocean increases?</a:t>
            </a:r>
          </a:p>
          <a:p>
            <a:pPr marL="0" indent="0">
              <a:buNone/>
            </a:pPr>
            <a:endParaRPr lang="en-US" dirty="0" smtClean="0"/>
          </a:p>
          <a:p>
            <a:pPr marL="0" indent="0">
              <a:buNone/>
            </a:pPr>
            <a:r>
              <a:rPr lang="en-US" dirty="0" smtClean="0"/>
              <a:t>Independent Variable_____________________        </a:t>
            </a:r>
          </a:p>
          <a:p>
            <a:pPr marL="0" indent="0">
              <a:buNone/>
            </a:pPr>
            <a:r>
              <a:rPr lang="en-US" dirty="0" smtClean="0"/>
              <a:t>Dependent Variable ____________________________</a:t>
            </a:r>
          </a:p>
          <a:p>
            <a:pPr marL="0" indent="0">
              <a:buNone/>
            </a:pPr>
            <a:endParaRPr lang="en-US" dirty="0"/>
          </a:p>
          <a:p>
            <a:pPr marL="0" indent="0">
              <a:buNone/>
            </a:pPr>
            <a:r>
              <a:rPr lang="en-US" sz="4000" dirty="0" smtClean="0">
                <a:solidFill>
                  <a:srgbClr val="002060"/>
                </a:solidFill>
              </a:rPr>
              <a:t>Hypothesis – If… then… because…</a:t>
            </a:r>
            <a:endParaRPr lang="en-US" sz="4000" dirty="0">
              <a:solidFill>
                <a:srgbClr val="002060"/>
              </a:solidFill>
            </a:endParaRPr>
          </a:p>
        </p:txBody>
      </p:sp>
      <p:sp>
        <p:nvSpPr>
          <p:cNvPr id="4" name="TextBox 3"/>
          <p:cNvSpPr txBox="1"/>
          <p:nvPr/>
        </p:nvSpPr>
        <p:spPr>
          <a:xfrm>
            <a:off x="3224463" y="4562602"/>
            <a:ext cx="2754472" cy="707886"/>
          </a:xfrm>
          <a:prstGeom prst="rect">
            <a:avLst/>
          </a:prstGeom>
          <a:noFill/>
        </p:spPr>
        <p:txBody>
          <a:bodyPr wrap="none" rtlCol="0">
            <a:spAutoFit/>
          </a:bodyPr>
          <a:lstStyle/>
          <a:p>
            <a:r>
              <a:rPr lang="en-US" sz="4000" b="1" dirty="0" smtClean="0">
                <a:solidFill>
                  <a:srgbClr val="7030A0"/>
                </a:solidFill>
              </a:rPr>
              <a:t>Biodiversity</a:t>
            </a:r>
            <a:r>
              <a:rPr lang="en-US" dirty="0" smtClean="0"/>
              <a:t> </a:t>
            </a:r>
            <a:endParaRPr lang="en-US" dirty="0"/>
          </a:p>
        </p:txBody>
      </p:sp>
      <p:sp>
        <p:nvSpPr>
          <p:cNvPr id="5" name="TextBox 4"/>
          <p:cNvSpPr txBox="1"/>
          <p:nvPr/>
        </p:nvSpPr>
        <p:spPr>
          <a:xfrm>
            <a:off x="3224463" y="4010439"/>
            <a:ext cx="4859087" cy="707886"/>
          </a:xfrm>
          <a:prstGeom prst="rect">
            <a:avLst/>
          </a:prstGeom>
          <a:noFill/>
        </p:spPr>
        <p:txBody>
          <a:bodyPr wrap="none" rtlCol="0">
            <a:spAutoFit/>
          </a:bodyPr>
          <a:lstStyle/>
          <a:p>
            <a:r>
              <a:rPr lang="en-US" sz="4000" b="1" dirty="0" smtClean="0">
                <a:solidFill>
                  <a:srgbClr val="7030A0"/>
                </a:solidFill>
              </a:rPr>
              <a:t>Concentration of acid </a:t>
            </a:r>
            <a:endParaRPr lang="en-US" sz="4000" b="1" dirty="0">
              <a:solidFill>
                <a:srgbClr val="7030A0"/>
              </a:solidFill>
            </a:endParaRPr>
          </a:p>
        </p:txBody>
      </p:sp>
    </p:spTree>
    <p:extLst>
      <p:ext uri="{BB962C8B-B14F-4D97-AF65-F5344CB8AC3E}">
        <p14:creationId xmlns:p14="http://schemas.microsoft.com/office/powerpoint/2010/main" val="229242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12192000" cy="1063486"/>
          </a:xfrm>
        </p:spPr>
        <p:txBody>
          <a:bodyPr>
            <a:normAutofit/>
          </a:bodyPr>
          <a:lstStyle/>
          <a:p>
            <a:r>
              <a:rPr lang="en-US" sz="3200" dirty="0" smtClean="0"/>
              <a:t>LT: I can analyze the effects of ocean acidification on coral reefs by collecting data from a model and drawing conclusions.</a:t>
            </a:r>
            <a:endParaRPr lang="en-US" sz="3200" dirty="0"/>
          </a:p>
        </p:txBody>
      </p:sp>
      <p:sp>
        <p:nvSpPr>
          <p:cNvPr id="3" name="Content Placeholder 2"/>
          <p:cNvSpPr>
            <a:spLocks noGrp="1"/>
          </p:cNvSpPr>
          <p:nvPr>
            <p:ph idx="1"/>
          </p:nvPr>
        </p:nvSpPr>
        <p:spPr>
          <a:xfrm>
            <a:off x="0" y="1162878"/>
            <a:ext cx="12192000" cy="5695122"/>
          </a:xfrm>
        </p:spPr>
        <p:txBody>
          <a:bodyPr/>
          <a:lstStyle/>
          <a:p>
            <a:pPr marL="0" indent="0">
              <a:buNone/>
            </a:pPr>
            <a:r>
              <a:rPr lang="en-US" sz="4000" b="1" dirty="0" smtClean="0"/>
              <a:t>Instructions: </a:t>
            </a:r>
          </a:p>
          <a:p>
            <a:pPr marL="0" indent="0">
              <a:buNone/>
            </a:pPr>
            <a:endParaRPr lang="en-US" dirty="0"/>
          </a:p>
          <a:p>
            <a:pPr marL="742950" indent="-742950">
              <a:buAutoNum type="arabicPeriod"/>
            </a:pPr>
            <a:r>
              <a:rPr lang="en-US" sz="4000" dirty="0" smtClean="0"/>
              <a:t>Work in pairs</a:t>
            </a:r>
          </a:p>
          <a:p>
            <a:pPr marL="742950" indent="-742950">
              <a:buAutoNum type="arabicPeriod"/>
            </a:pPr>
            <a:r>
              <a:rPr lang="en-US" sz="4000" dirty="0" smtClean="0"/>
              <a:t>One person from the pair should collect the materials.</a:t>
            </a:r>
          </a:p>
          <a:p>
            <a:pPr marL="742950" indent="-742950">
              <a:buAutoNum type="arabicPeriod"/>
            </a:pPr>
            <a:r>
              <a:rPr lang="en-US" sz="4000" dirty="0" smtClean="0"/>
              <a:t>Do not start the experiment until you are instructed to. </a:t>
            </a:r>
          </a:p>
          <a:p>
            <a:pPr marL="742950" indent="-742950">
              <a:buAutoNum type="arabicPeriod"/>
            </a:pPr>
            <a:r>
              <a:rPr lang="en-US" sz="4000" dirty="0" smtClean="0"/>
              <a:t>Listen to directions!</a:t>
            </a:r>
          </a:p>
        </p:txBody>
      </p:sp>
    </p:spTree>
    <p:extLst>
      <p:ext uri="{BB962C8B-B14F-4D97-AF65-F5344CB8AC3E}">
        <p14:creationId xmlns:p14="http://schemas.microsoft.com/office/powerpoint/2010/main" val="2080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936</Words>
  <Application>Microsoft Office PowerPoint</Application>
  <PresentationFormat>Widescreen</PresentationFormat>
  <Paragraphs>99</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Ocean Acidification </vt:lpstr>
      <vt:lpstr>Warm Up </vt:lpstr>
      <vt:lpstr>Important Definitions </vt:lpstr>
      <vt:lpstr>Important Definitions </vt:lpstr>
      <vt:lpstr>Important Definitions </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lpstr>LT: I can analyze the effects of ocean acidification on coral reefs by collecting data from a model and drawing conclusions. </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lpstr>LT: I can analyze the effects of ocean acidification on coral reefs by collecting data from a model and drawing conclusions.</vt:lpstr>
    </vt:vector>
  </TitlesOfParts>
  <Company>NYCDoE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Ocean Acidification</dc:title>
  <dc:creator>teacher</dc:creator>
  <cp:lastModifiedBy>O'Dell, Michala</cp:lastModifiedBy>
  <cp:revision>20</cp:revision>
  <dcterms:created xsi:type="dcterms:W3CDTF">2019-05-22T17:09:00Z</dcterms:created>
  <dcterms:modified xsi:type="dcterms:W3CDTF">2020-06-05T14:44:21Z</dcterms:modified>
</cp:coreProperties>
</file>