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9"/>
  </p:notesMasterIdLst>
  <p:handoutMasterIdLst>
    <p:handoutMasterId r:id="rId40"/>
  </p:handoutMasterIdLst>
  <p:sldIdLst>
    <p:sldId id="260" r:id="rId2"/>
    <p:sldId id="287" r:id="rId3"/>
    <p:sldId id="309" r:id="rId4"/>
    <p:sldId id="310" r:id="rId5"/>
    <p:sldId id="261" r:id="rId6"/>
    <p:sldId id="268" r:id="rId7"/>
    <p:sldId id="312" r:id="rId8"/>
    <p:sldId id="311" r:id="rId9"/>
    <p:sldId id="263" r:id="rId10"/>
    <p:sldId id="269" r:id="rId11"/>
    <p:sldId id="313" r:id="rId12"/>
    <p:sldId id="314" r:id="rId13"/>
    <p:sldId id="274" r:id="rId14"/>
    <p:sldId id="295" r:id="rId15"/>
    <p:sldId id="315" r:id="rId16"/>
    <p:sldId id="316" r:id="rId17"/>
    <p:sldId id="280" r:id="rId18"/>
    <p:sldId id="302" r:id="rId19"/>
    <p:sldId id="317" r:id="rId20"/>
    <p:sldId id="318" r:id="rId21"/>
    <p:sldId id="298" r:id="rId22"/>
    <p:sldId id="301" r:id="rId23"/>
    <p:sldId id="319" r:id="rId24"/>
    <p:sldId id="320" r:id="rId25"/>
    <p:sldId id="264" r:id="rId26"/>
    <p:sldId id="321" r:id="rId27"/>
    <p:sldId id="270" r:id="rId28"/>
    <p:sldId id="322" r:id="rId29"/>
    <p:sldId id="326" r:id="rId30"/>
    <p:sldId id="296" r:id="rId31"/>
    <p:sldId id="323" r:id="rId32"/>
    <p:sldId id="324" r:id="rId33"/>
    <p:sldId id="327" r:id="rId34"/>
    <p:sldId id="328" r:id="rId35"/>
    <p:sldId id="329" r:id="rId36"/>
    <p:sldId id="330" r:id="rId37"/>
    <p:sldId id="331" r:id="rId3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4" d="100"/>
          <a:sy n="124" d="100"/>
        </p:scale>
        <p:origin x="122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4143587" y="2"/>
            <a:ext cx="3169920" cy="481727"/>
          </a:xfrm>
          <a:prstGeom prst="rect">
            <a:avLst/>
          </a:prstGeom>
        </p:spPr>
        <p:txBody>
          <a:bodyPr vert="horz" lIns="96653" tIns="48327" rIns="96653" bIns="48327" rtlCol="0"/>
          <a:lstStyle>
            <a:lvl1pPr algn="r">
              <a:defRPr sz="1200"/>
            </a:lvl1pPr>
          </a:lstStyle>
          <a:p>
            <a:fld id="{92CCF759-8542-4E49-A887-F3E806C7C9AB}" type="datetimeFigureOut">
              <a:rPr lang="en-US" smtClean="0"/>
              <a:t>6/23/2020</a:t>
            </a:fld>
            <a:endParaRPr lang="en-US"/>
          </a:p>
        </p:txBody>
      </p:sp>
      <p:sp>
        <p:nvSpPr>
          <p:cNvPr id="4" name="Footer Placeholder 3"/>
          <p:cNvSpPr>
            <a:spLocks noGrp="1"/>
          </p:cNvSpPr>
          <p:nvPr>
            <p:ph type="ftr" sz="quarter" idx="2"/>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5"/>
            <a:ext cx="3169920" cy="481726"/>
          </a:xfrm>
          <a:prstGeom prst="rect">
            <a:avLst/>
          </a:prstGeom>
        </p:spPr>
        <p:txBody>
          <a:bodyPr vert="horz" lIns="96653" tIns="48327" rIns="96653" bIns="48327" rtlCol="0" anchor="b"/>
          <a:lstStyle>
            <a:lvl1pPr algn="r">
              <a:defRPr sz="1200"/>
            </a:lvl1pPr>
          </a:lstStyle>
          <a:p>
            <a:fld id="{E4F81E1C-4C31-428C-AD10-6AD44D5B0FA6}" type="slidenum">
              <a:rPr lang="en-US" smtClean="0"/>
              <a:t>‹#›</a:t>
            </a:fld>
            <a:endParaRPr lang="en-US"/>
          </a:p>
        </p:txBody>
      </p:sp>
    </p:spTree>
    <p:extLst>
      <p:ext uri="{BB962C8B-B14F-4D97-AF65-F5344CB8AC3E}">
        <p14:creationId xmlns:p14="http://schemas.microsoft.com/office/powerpoint/2010/main" val="1049643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2"/>
            <a:ext cx="3169920" cy="481727"/>
          </a:xfrm>
          <a:prstGeom prst="rect">
            <a:avLst/>
          </a:prstGeom>
        </p:spPr>
        <p:txBody>
          <a:bodyPr vert="horz" lIns="96653" tIns="48327" rIns="96653" bIns="48327" rtlCol="0"/>
          <a:lstStyle>
            <a:lvl1pPr algn="r">
              <a:defRPr sz="1200"/>
            </a:lvl1pPr>
          </a:lstStyle>
          <a:p>
            <a:fld id="{2431F2C0-C34D-4ECD-B777-298BA7567035}" type="datetimeFigureOut">
              <a:rPr lang="en-US" smtClean="0"/>
              <a:t>6/23/2020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6"/>
            <a:ext cx="5852160" cy="3780474"/>
          </a:xfrm>
          <a:prstGeom prst="rect">
            <a:avLst/>
          </a:prstGeom>
        </p:spPr>
        <p:txBody>
          <a:bodyPr vert="horz" lIns="96653" tIns="48327" rIns="96653" bIns="48327"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C8BC9DBC-F786-413B-812B-78ACD614D165}" type="slidenum">
              <a:rPr lang="en-US" smtClean="0"/>
              <a:t>‹#›</a:t>
            </a:fld>
            <a:endParaRPr lang="en-US"/>
          </a:p>
        </p:txBody>
      </p:sp>
    </p:spTree>
    <p:extLst>
      <p:ext uri="{BB962C8B-B14F-4D97-AF65-F5344CB8AC3E}">
        <p14:creationId xmlns:p14="http://schemas.microsoft.com/office/powerpoint/2010/main" val="2164095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BC9DBC-F786-413B-812B-78ACD614D165}" type="slidenum">
              <a:rPr lang="en-US" smtClean="0"/>
              <a:t>1</a:t>
            </a:fld>
            <a:endParaRPr lang="en-US"/>
          </a:p>
        </p:txBody>
      </p:sp>
    </p:spTree>
    <p:extLst>
      <p:ext uri="{BB962C8B-B14F-4D97-AF65-F5344CB8AC3E}">
        <p14:creationId xmlns:p14="http://schemas.microsoft.com/office/powerpoint/2010/main" val="720473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BC9DBC-F786-413B-812B-78ACD614D165}" type="slidenum">
              <a:rPr lang="en-US" smtClean="0"/>
              <a:t>11</a:t>
            </a:fld>
            <a:endParaRPr lang="en-US"/>
          </a:p>
        </p:txBody>
      </p:sp>
    </p:spTree>
    <p:extLst>
      <p:ext uri="{BB962C8B-B14F-4D97-AF65-F5344CB8AC3E}">
        <p14:creationId xmlns:p14="http://schemas.microsoft.com/office/powerpoint/2010/main" val="3266432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BC9DBC-F786-413B-812B-78ACD614D165}" type="slidenum">
              <a:rPr lang="en-US" smtClean="0"/>
              <a:t>12</a:t>
            </a:fld>
            <a:endParaRPr lang="en-US"/>
          </a:p>
        </p:txBody>
      </p:sp>
    </p:spTree>
    <p:extLst>
      <p:ext uri="{BB962C8B-B14F-4D97-AF65-F5344CB8AC3E}">
        <p14:creationId xmlns:p14="http://schemas.microsoft.com/office/powerpoint/2010/main" val="958735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Lysosomes </a:t>
            </a:r>
            <a:r>
              <a:rPr lang="en-US" dirty="0" err="1" smtClean="0"/>
              <a:t>Tay</a:t>
            </a:r>
            <a:r>
              <a:rPr lang="en-US" dirty="0" smtClean="0"/>
              <a:t> Sachs</a:t>
            </a:r>
            <a:endParaRPr lang="en-US" dirty="0"/>
          </a:p>
        </p:txBody>
      </p:sp>
      <p:sp>
        <p:nvSpPr>
          <p:cNvPr id="4" name="Slide Number Placeholder 3"/>
          <p:cNvSpPr>
            <a:spLocks noGrp="1"/>
          </p:cNvSpPr>
          <p:nvPr>
            <p:ph type="sldNum" sz="quarter" idx="10"/>
          </p:nvPr>
        </p:nvSpPr>
        <p:spPr/>
        <p:txBody>
          <a:bodyPr/>
          <a:lstStyle/>
          <a:p>
            <a:fld id="{C8BC9DBC-F786-413B-812B-78ACD614D165}" type="slidenum">
              <a:rPr lang="en-US" smtClean="0"/>
              <a:t>21</a:t>
            </a:fld>
            <a:endParaRPr lang="en-US"/>
          </a:p>
        </p:txBody>
      </p:sp>
    </p:spTree>
    <p:extLst>
      <p:ext uri="{BB962C8B-B14F-4D97-AF65-F5344CB8AC3E}">
        <p14:creationId xmlns:p14="http://schemas.microsoft.com/office/powerpoint/2010/main" val="725926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MERRF</a:t>
            </a:r>
            <a:endParaRPr lang="en-US" dirty="0"/>
          </a:p>
        </p:txBody>
      </p:sp>
      <p:sp>
        <p:nvSpPr>
          <p:cNvPr id="4" name="Slide Number Placeholder 3"/>
          <p:cNvSpPr>
            <a:spLocks noGrp="1"/>
          </p:cNvSpPr>
          <p:nvPr>
            <p:ph type="sldNum" sz="quarter" idx="10"/>
          </p:nvPr>
        </p:nvSpPr>
        <p:spPr/>
        <p:txBody>
          <a:bodyPr/>
          <a:lstStyle/>
          <a:p>
            <a:fld id="{C8BC9DBC-F786-413B-812B-78ACD614D165}" type="slidenum">
              <a:rPr lang="en-US" smtClean="0"/>
              <a:t>26</a:t>
            </a:fld>
            <a:endParaRPr lang="en-US"/>
          </a:p>
        </p:txBody>
      </p:sp>
    </p:spTree>
    <p:extLst>
      <p:ext uri="{BB962C8B-B14F-4D97-AF65-F5344CB8AC3E}">
        <p14:creationId xmlns:p14="http://schemas.microsoft.com/office/powerpoint/2010/main" val="3136138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MERRF</a:t>
            </a:r>
            <a:endParaRPr lang="en-US" dirty="0"/>
          </a:p>
        </p:txBody>
      </p:sp>
      <p:sp>
        <p:nvSpPr>
          <p:cNvPr id="4" name="Slide Number Placeholder 3"/>
          <p:cNvSpPr>
            <a:spLocks noGrp="1"/>
          </p:cNvSpPr>
          <p:nvPr>
            <p:ph type="sldNum" sz="quarter" idx="10"/>
          </p:nvPr>
        </p:nvSpPr>
        <p:spPr/>
        <p:txBody>
          <a:bodyPr/>
          <a:lstStyle/>
          <a:p>
            <a:fld id="{C8BC9DBC-F786-413B-812B-78ACD614D165}" type="slidenum">
              <a:rPr lang="en-US" smtClean="0"/>
              <a:t>27</a:t>
            </a:fld>
            <a:endParaRPr lang="en-US"/>
          </a:p>
        </p:txBody>
      </p:sp>
    </p:spTree>
    <p:extLst>
      <p:ext uri="{BB962C8B-B14F-4D97-AF65-F5344CB8AC3E}">
        <p14:creationId xmlns:p14="http://schemas.microsoft.com/office/powerpoint/2010/main" val="647803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MERRF</a:t>
            </a:r>
            <a:endParaRPr lang="en-US" dirty="0"/>
          </a:p>
        </p:txBody>
      </p:sp>
      <p:sp>
        <p:nvSpPr>
          <p:cNvPr id="4" name="Slide Number Placeholder 3"/>
          <p:cNvSpPr>
            <a:spLocks noGrp="1"/>
          </p:cNvSpPr>
          <p:nvPr>
            <p:ph type="sldNum" sz="quarter" idx="10"/>
          </p:nvPr>
        </p:nvSpPr>
        <p:spPr/>
        <p:txBody>
          <a:bodyPr/>
          <a:lstStyle/>
          <a:p>
            <a:fld id="{C8BC9DBC-F786-413B-812B-78ACD614D165}" type="slidenum">
              <a:rPr lang="en-US" smtClean="0"/>
              <a:t>28</a:t>
            </a:fld>
            <a:endParaRPr lang="en-US"/>
          </a:p>
        </p:txBody>
      </p:sp>
    </p:spTree>
    <p:extLst>
      <p:ext uri="{BB962C8B-B14F-4D97-AF65-F5344CB8AC3E}">
        <p14:creationId xmlns:p14="http://schemas.microsoft.com/office/powerpoint/2010/main" val="3848864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Progeria</a:t>
            </a:r>
          </a:p>
          <a:p>
            <a:r>
              <a:rPr lang="en-US" dirty="0" smtClean="0"/>
              <a:t>http://abcnews.go.com/Health/children-living-progeria-inside-world/story?id=14182279</a:t>
            </a:r>
          </a:p>
          <a:p>
            <a:endParaRPr lang="en-US" dirty="0"/>
          </a:p>
        </p:txBody>
      </p:sp>
      <p:sp>
        <p:nvSpPr>
          <p:cNvPr id="4" name="Slide Number Placeholder 3"/>
          <p:cNvSpPr>
            <a:spLocks noGrp="1"/>
          </p:cNvSpPr>
          <p:nvPr>
            <p:ph type="sldNum" sz="quarter" idx="10"/>
          </p:nvPr>
        </p:nvSpPr>
        <p:spPr/>
        <p:txBody>
          <a:bodyPr/>
          <a:lstStyle/>
          <a:p>
            <a:fld id="{C8BC9DBC-F786-413B-812B-78ACD614D165}" type="slidenum">
              <a:rPr lang="en-US" smtClean="0"/>
              <a:t>2</a:t>
            </a:fld>
            <a:endParaRPr lang="en-US"/>
          </a:p>
        </p:txBody>
      </p:sp>
    </p:spTree>
    <p:extLst>
      <p:ext uri="{BB962C8B-B14F-4D97-AF65-F5344CB8AC3E}">
        <p14:creationId xmlns:p14="http://schemas.microsoft.com/office/powerpoint/2010/main" val="2167815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Progeria</a:t>
            </a:r>
          </a:p>
          <a:p>
            <a:r>
              <a:rPr lang="en-US" dirty="0" smtClean="0"/>
              <a:t>http://abcnews.go.com/Health/children-living-progeria-inside-world/story?id=14182279</a:t>
            </a:r>
          </a:p>
          <a:p>
            <a:endParaRPr lang="en-US" dirty="0"/>
          </a:p>
        </p:txBody>
      </p:sp>
      <p:sp>
        <p:nvSpPr>
          <p:cNvPr id="4" name="Slide Number Placeholder 3"/>
          <p:cNvSpPr>
            <a:spLocks noGrp="1"/>
          </p:cNvSpPr>
          <p:nvPr>
            <p:ph type="sldNum" sz="quarter" idx="10"/>
          </p:nvPr>
        </p:nvSpPr>
        <p:spPr/>
        <p:txBody>
          <a:bodyPr/>
          <a:lstStyle/>
          <a:p>
            <a:fld id="{C8BC9DBC-F786-413B-812B-78ACD614D165}" type="slidenum">
              <a:rPr lang="en-US" smtClean="0"/>
              <a:t>3</a:t>
            </a:fld>
            <a:endParaRPr lang="en-US"/>
          </a:p>
        </p:txBody>
      </p:sp>
    </p:spTree>
    <p:extLst>
      <p:ext uri="{BB962C8B-B14F-4D97-AF65-F5344CB8AC3E}">
        <p14:creationId xmlns:p14="http://schemas.microsoft.com/office/powerpoint/2010/main" val="915134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Progeria</a:t>
            </a:r>
          </a:p>
          <a:p>
            <a:r>
              <a:rPr lang="en-US" dirty="0" smtClean="0"/>
              <a:t>http://abcnews.go.com/Health/children-living-progeria-inside-world/story?id=14182279</a:t>
            </a:r>
          </a:p>
          <a:p>
            <a:endParaRPr lang="en-US" dirty="0"/>
          </a:p>
        </p:txBody>
      </p:sp>
      <p:sp>
        <p:nvSpPr>
          <p:cNvPr id="4" name="Slide Number Placeholder 3"/>
          <p:cNvSpPr>
            <a:spLocks noGrp="1"/>
          </p:cNvSpPr>
          <p:nvPr>
            <p:ph type="sldNum" sz="quarter" idx="10"/>
          </p:nvPr>
        </p:nvSpPr>
        <p:spPr/>
        <p:txBody>
          <a:bodyPr/>
          <a:lstStyle/>
          <a:p>
            <a:fld id="{C8BC9DBC-F786-413B-812B-78ACD614D165}" type="slidenum">
              <a:rPr lang="en-US" smtClean="0"/>
              <a:t>4</a:t>
            </a:fld>
            <a:endParaRPr lang="en-US"/>
          </a:p>
        </p:txBody>
      </p:sp>
    </p:spTree>
    <p:extLst>
      <p:ext uri="{BB962C8B-B14F-4D97-AF65-F5344CB8AC3E}">
        <p14:creationId xmlns:p14="http://schemas.microsoft.com/office/powerpoint/2010/main" val="2653710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Lead</a:t>
            </a:r>
            <a:r>
              <a:rPr lang="en-US" baseline="0" dirty="0" smtClean="0"/>
              <a:t> to COPD</a:t>
            </a:r>
            <a:endParaRPr lang="en-US" dirty="0"/>
          </a:p>
        </p:txBody>
      </p:sp>
      <p:sp>
        <p:nvSpPr>
          <p:cNvPr id="4" name="Slide Number Placeholder 3"/>
          <p:cNvSpPr>
            <a:spLocks noGrp="1"/>
          </p:cNvSpPr>
          <p:nvPr>
            <p:ph type="sldNum" sz="quarter" idx="10"/>
          </p:nvPr>
        </p:nvSpPr>
        <p:spPr/>
        <p:txBody>
          <a:bodyPr/>
          <a:lstStyle/>
          <a:p>
            <a:fld id="{C8BC9DBC-F786-413B-812B-78ACD614D165}" type="slidenum">
              <a:rPr lang="en-US" smtClean="0"/>
              <a:t>6</a:t>
            </a:fld>
            <a:endParaRPr lang="en-US"/>
          </a:p>
        </p:txBody>
      </p:sp>
    </p:spTree>
    <p:extLst>
      <p:ext uri="{BB962C8B-B14F-4D97-AF65-F5344CB8AC3E}">
        <p14:creationId xmlns:p14="http://schemas.microsoft.com/office/powerpoint/2010/main" val="1206409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Lead</a:t>
            </a:r>
            <a:r>
              <a:rPr lang="en-US" baseline="0" dirty="0" smtClean="0"/>
              <a:t> to COPD</a:t>
            </a:r>
            <a:endParaRPr lang="en-US" dirty="0"/>
          </a:p>
        </p:txBody>
      </p:sp>
      <p:sp>
        <p:nvSpPr>
          <p:cNvPr id="4" name="Slide Number Placeholder 3"/>
          <p:cNvSpPr>
            <a:spLocks noGrp="1"/>
          </p:cNvSpPr>
          <p:nvPr>
            <p:ph type="sldNum" sz="quarter" idx="10"/>
          </p:nvPr>
        </p:nvSpPr>
        <p:spPr/>
        <p:txBody>
          <a:bodyPr/>
          <a:lstStyle/>
          <a:p>
            <a:fld id="{C8BC9DBC-F786-413B-812B-78ACD614D165}" type="slidenum">
              <a:rPr lang="en-US" smtClean="0"/>
              <a:t>7</a:t>
            </a:fld>
            <a:endParaRPr lang="en-US"/>
          </a:p>
        </p:txBody>
      </p:sp>
    </p:spTree>
    <p:extLst>
      <p:ext uri="{BB962C8B-B14F-4D97-AF65-F5344CB8AC3E}">
        <p14:creationId xmlns:p14="http://schemas.microsoft.com/office/powerpoint/2010/main" val="535400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Lead</a:t>
            </a:r>
            <a:r>
              <a:rPr lang="en-US" baseline="0" dirty="0" smtClean="0"/>
              <a:t> to COPD</a:t>
            </a:r>
            <a:endParaRPr lang="en-US" dirty="0"/>
          </a:p>
        </p:txBody>
      </p:sp>
      <p:sp>
        <p:nvSpPr>
          <p:cNvPr id="4" name="Slide Number Placeholder 3"/>
          <p:cNvSpPr>
            <a:spLocks noGrp="1"/>
          </p:cNvSpPr>
          <p:nvPr>
            <p:ph type="sldNum" sz="quarter" idx="10"/>
          </p:nvPr>
        </p:nvSpPr>
        <p:spPr/>
        <p:txBody>
          <a:bodyPr/>
          <a:lstStyle/>
          <a:p>
            <a:fld id="{C8BC9DBC-F786-413B-812B-78ACD614D165}" type="slidenum">
              <a:rPr lang="en-US" smtClean="0"/>
              <a:t>8</a:t>
            </a:fld>
            <a:endParaRPr lang="en-US"/>
          </a:p>
        </p:txBody>
      </p:sp>
    </p:spTree>
    <p:extLst>
      <p:ext uri="{BB962C8B-B14F-4D97-AF65-F5344CB8AC3E}">
        <p14:creationId xmlns:p14="http://schemas.microsoft.com/office/powerpoint/2010/main" val="706466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1" dirty="0" err="1"/>
              <a:t>asthenozoospermia</a:t>
            </a:r>
            <a:r>
              <a:rPr lang="en-US" b="1" dirty="0"/>
              <a:t> </a:t>
            </a:r>
          </a:p>
          <a:p>
            <a:endParaRPr lang="en-US" dirty="0"/>
          </a:p>
        </p:txBody>
      </p:sp>
      <p:sp>
        <p:nvSpPr>
          <p:cNvPr id="4" name="Slide Number Placeholder 3"/>
          <p:cNvSpPr>
            <a:spLocks noGrp="1"/>
          </p:cNvSpPr>
          <p:nvPr>
            <p:ph type="sldNum" sz="quarter" idx="10"/>
          </p:nvPr>
        </p:nvSpPr>
        <p:spPr/>
        <p:txBody>
          <a:bodyPr/>
          <a:lstStyle/>
          <a:p>
            <a:fld id="{C8BC9DBC-F786-413B-812B-78ACD614D165}" type="slidenum">
              <a:rPr lang="en-US" smtClean="0"/>
              <a:t>9</a:t>
            </a:fld>
            <a:endParaRPr lang="en-US"/>
          </a:p>
        </p:txBody>
      </p:sp>
    </p:spTree>
    <p:extLst>
      <p:ext uri="{BB962C8B-B14F-4D97-AF65-F5344CB8AC3E}">
        <p14:creationId xmlns:p14="http://schemas.microsoft.com/office/powerpoint/2010/main" val="440712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BC9DBC-F786-413B-812B-78ACD614D165}" type="slidenum">
              <a:rPr lang="en-US" smtClean="0"/>
              <a:t>10</a:t>
            </a:fld>
            <a:endParaRPr lang="en-US"/>
          </a:p>
        </p:txBody>
      </p:sp>
    </p:spTree>
    <p:extLst>
      <p:ext uri="{BB962C8B-B14F-4D97-AF65-F5344CB8AC3E}">
        <p14:creationId xmlns:p14="http://schemas.microsoft.com/office/powerpoint/2010/main" val="4045132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B8A9D2-D4F5-4C54-B957-3611F209FE6C}" type="datetimeFigureOut">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33BA7-CF7D-4727-BBC6-D690F98EC3BB}" type="slidenum">
              <a:rPr lang="en-US" smtClean="0"/>
              <a:t>‹#›</a:t>
            </a:fld>
            <a:endParaRPr lang="en-US"/>
          </a:p>
        </p:txBody>
      </p:sp>
    </p:spTree>
    <p:extLst>
      <p:ext uri="{BB962C8B-B14F-4D97-AF65-F5344CB8AC3E}">
        <p14:creationId xmlns:p14="http://schemas.microsoft.com/office/powerpoint/2010/main" val="1631152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B8A9D2-D4F5-4C54-B957-3611F209FE6C}" type="datetimeFigureOut">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33BA7-CF7D-4727-BBC6-D690F98EC3BB}" type="slidenum">
              <a:rPr lang="en-US" smtClean="0"/>
              <a:t>‹#›</a:t>
            </a:fld>
            <a:endParaRPr lang="en-US"/>
          </a:p>
        </p:txBody>
      </p:sp>
    </p:spTree>
    <p:extLst>
      <p:ext uri="{BB962C8B-B14F-4D97-AF65-F5344CB8AC3E}">
        <p14:creationId xmlns:p14="http://schemas.microsoft.com/office/powerpoint/2010/main" val="363184255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B8A9D2-D4F5-4C54-B957-3611F209FE6C}" type="datetimeFigureOut">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33BA7-CF7D-4727-BBC6-D690F98EC3BB}" type="slidenum">
              <a:rPr lang="en-US" smtClean="0"/>
              <a:t>‹#›</a:t>
            </a:fld>
            <a:endParaRPr lang="en-US"/>
          </a:p>
        </p:txBody>
      </p:sp>
    </p:spTree>
    <p:extLst>
      <p:ext uri="{BB962C8B-B14F-4D97-AF65-F5344CB8AC3E}">
        <p14:creationId xmlns:p14="http://schemas.microsoft.com/office/powerpoint/2010/main" val="17056564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B8A9D2-D4F5-4C54-B957-3611F209FE6C}" type="datetimeFigureOut">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33BA7-CF7D-4727-BBC6-D690F98EC3BB}" type="slidenum">
              <a:rPr lang="en-US" smtClean="0"/>
              <a:t>‹#›</a:t>
            </a:fld>
            <a:endParaRPr lang="en-US"/>
          </a:p>
        </p:txBody>
      </p:sp>
    </p:spTree>
    <p:extLst>
      <p:ext uri="{BB962C8B-B14F-4D97-AF65-F5344CB8AC3E}">
        <p14:creationId xmlns:p14="http://schemas.microsoft.com/office/powerpoint/2010/main" val="9510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4B8A9D2-D4F5-4C54-B957-3611F209FE6C}" type="datetimeFigureOut">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33BA7-CF7D-4727-BBC6-D690F98EC3BB}" type="slidenum">
              <a:rPr lang="en-US" smtClean="0"/>
              <a:t>‹#›</a:t>
            </a:fld>
            <a:endParaRPr lang="en-US"/>
          </a:p>
        </p:txBody>
      </p:sp>
    </p:spTree>
    <p:extLst>
      <p:ext uri="{BB962C8B-B14F-4D97-AF65-F5344CB8AC3E}">
        <p14:creationId xmlns:p14="http://schemas.microsoft.com/office/powerpoint/2010/main" val="3572175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B8A9D2-D4F5-4C54-B957-3611F209FE6C}" type="datetimeFigureOut">
              <a:rPr lang="en-US" smtClean="0"/>
              <a:t>6/23/2020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33BA7-CF7D-4727-BBC6-D690F98EC3BB}" type="slidenum">
              <a:rPr lang="en-US" smtClean="0"/>
              <a:t>‹#›</a:t>
            </a:fld>
            <a:endParaRPr lang="en-US"/>
          </a:p>
        </p:txBody>
      </p:sp>
    </p:spTree>
    <p:extLst>
      <p:ext uri="{BB962C8B-B14F-4D97-AF65-F5344CB8AC3E}">
        <p14:creationId xmlns:p14="http://schemas.microsoft.com/office/powerpoint/2010/main" val="14262300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B8A9D2-D4F5-4C54-B957-3611F209FE6C}" type="datetimeFigureOut">
              <a:rPr lang="en-US" smtClean="0"/>
              <a:t>6/23/2020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D33BA7-CF7D-4727-BBC6-D690F98EC3BB}" type="slidenum">
              <a:rPr lang="en-US" smtClean="0"/>
              <a:t>‹#›</a:t>
            </a:fld>
            <a:endParaRPr lang="en-US"/>
          </a:p>
        </p:txBody>
      </p:sp>
    </p:spTree>
    <p:extLst>
      <p:ext uri="{BB962C8B-B14F-4D97-AF65-F5344CB8AC3E}">
        <p14:creationId xmlns:p14="http://schemas.microsoft.com/office/powerpoint/2010/main" val="27423358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B8A9D2-D4F5-4C54-B957-3611F209FE6C}" type="datetimeFigureOut">
              <a:rPr lang="en-US" smtClean="0"/>
              <a:t>6/23/2020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D33BA7-CF7D-4727-BBC6-D690F98EC3BB}" type="slidenum">
              <a:rPr lang="en-US" smtClean="0"/>
              <a:t>‹#›</a:t>
            </a:fld>
            <a:endParaRPr lang="en-US"/>
          </a:p>
        </p:txBody>
      </p:sp>
    </p:spTree>
    <p:extLst>
      <p:ext uri="{BB962C8B-B14F-4D97-AF65-F5344CB8AC3E}">
        <p14:creationId xmlns:p14="http://schemas.microsoft.com/office/powerpoint/2010/main" val="42465130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B8A9D2-D4F5-4C54-B957-3611F209FE6C}" type="datetimeFigureOut">
              <a:rPr lang="en-US" smtClean="0"/>
              <a:t>6/23/2020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D33BA7-CF7D-4727-BBC6-D690F98EC3BB}" type="slidenum">
              <a:rPr lang="en-US" smtClean="0"/>
              <a:t>‹#›</a:t>
            </a:fld>
            <a:endParaRPr lang="en-US"/>
          </a:p>
        </p:txBody>
      </p:sp>
    </p:spTree>
    <p:extLst>
      <p:ext uri="{BB962C8B-B14F-4D97-AF65-F5344CB8AC3E}">
        <p14:creationId xmlns:p14="http://schemas.microsoft.com/office/powerpoint/2010/main" val="3368318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24B8A9D2-D4F5-4C54-B957-3611F209FE6C}" type="datetimeFigureOut">
              <a:rPr lang="en-US" smtClean="0"/>
              <a:t>6/23/2020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33BA7-CF7D-4727-BBC6-D690F98EC3BB}" type="slidenum">
              <a:rPr lang="en-US" smtClean="0"/>
              <a:t>‹#›</a:t>
            </a:fld>
            <a:endParaRPr lang="en-US"/>
          </a:p>
        </p:txBody>
      </p:sp>
    </p:spTree>
    <p:extLst>
      <p:ext uri="{BB962C8B-B14F-4D97-AF65-F5344CB8AC3E}">
        <p14:creationId xmlns:p14="http://schemas.microsoft.com/office/powerpoint/2010/main" val="350488260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24B8A9D2-D4F5-4C54-B957-3611F209FE6C}" type="datetimeFigureOut">
              <a:rPr lang="en-US" smtClean="0"/>
              <a:t>6/23/2020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33BA7-CF7D-4727-BBC6-D690F98EC3BB}" type="slidenum">
              <a:rPr lang="en-US" smtClean="0"/>
              <a:t>‹#›</a:t>
            </a:fld>
            <a:endParaRPr lang="en-US"/>
          </a:p>
        </p:txBody>
      </p:sp>
    </p:spTree>
    <p:extLst>
      <p:ext uri="{BB962C8B-B14F-4D97-AF65-F5344CB8AC3E}">
        <p14:creationId xmlns:p14="http://schemas.microsoft.com/office/powerpoint/2010/main" val="39566811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4B8A9D2-D4F5-4C54-B957-3611F209FE6C}" type="datetimeFigureOut">
              <a:rPr lang="en-US" smtClean="0"/>
              <a:t>6/23/2020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D33BA7-CF7D-4727-BBC6-D690F98EC3BB}" type="slidenum">
              <a:rPr lang="en-US" smtClean="0"/>
              <a:t>‹#›</a:t>
            </a:fld>
            <a:endParaRPr lang="en-US"/>
          </a:p>
        </p:txBody>
      </p:sp>
    </p:spTree>
    <p:extLst>
      <p:ext uri="{BB962C8B-B14F-4D97-AF65-F5344CB8AC3E}">
        <p14:creationId xmlns:p14="http://schemas.microsoft.com/office/powerpoint/2010/main" val="36601022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6.jpeg"/><Relationship Id="rId7"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10" Type="http://schemas.openxmlformats.org/officeDocument/2006/relationships/image" Target="../media/image32.png"/><Relationship Id="rId4" Type="http://schemas.openxmlformats.org/officeDocument/2006/relationships/image" Target="../media/image27.jpeg"/><Relationship Id="rId9" Type="http://schemas.openxmlformats.org/officeDocument/2006/relationships/image" Target="../media/image31.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82563"/>
            <a:ext cx="7886700" cy="1325563"/>
          </a:xfrm>
        </p:spPr>
        <p:txBody>
          <a:bodyPr>
            <a:normAutofit/>
          </a:bodyPr>
          <a:lstStyle/>
          <a:p>
            <a:r>
              <a:rPr lang="en-US" sz="4000" dirty="0" smtClean="0">
                <a:latin typeface="+mn-lt"/>
              </a:rPr>
              <a:t>Patient #1: Jackie </a:t>
            </a:r>
            <a:endParaRPr lang="en-US" sz="4000" dirty="0">
              <a:latin typeface="+mn-lt"/>
            </a:endParaRPr>
          </a:p>
        </p:txBody>
      </p:sp>
      <p:sp>
        <p:nvSpPr>
          <p:cNvPr id="5" name="Content Placeholder 4"/>
          <p:cNvSpPr>
            <a:spLocks noGrp="1"/>
          </p:cNvSpPr>
          <p:nvPr>
            <p:ph sz="half" idx="1"/>
          </p:nvPr>
        </p:nvSpPr>
        <p:spPr>
          <a:xfrm>
            <a:off x="152400" y="697705"/>
            <a:ext cx="8305800" cy="4525963"/>
          </a:xfrm>
        </p:spPr>
        <p:txBody>
          <a:bodyPr>
            <a:noAutofit/>
          </a:bodyPr>
          <a:lstStyle/>
          <a:p>
            <a:pPr marL="0" indent="0">
              <a:spcBef>
                <a:spcPts val="0"/>
              </a:spcBef>
              <a:buNone/>
            </a:pPr>
            <a:r>
              <a:rPr lang="en-US" sz="2400" dirty="0" smtClean="0">
                <a:solidFill>
                  <a:srgbClr val="7030A0"/>
                </a:solidFill>
              </a:rPr>
              <a:t>Jackie was a healthy baby when she was first born, but after 4 months, she had gained little weight. Her parents suspected something was seriously wrong. Her head became disproportionally large for her face. She experienced hair loss, and her skin became thin and wrinkled. Jackie’s doctors told them that the condition was progeria which occurs when the genetic material doesn’t have proper protection.</a:t>
            </a:r>
          </a:p>
          <a:p>
            <a:pPr marL="0" indent="0">
              <a:spcBef>
                <a:spcPts val="0"/>
              </a:spcBef>
              <a:buNone/>
            </a:pPr>
            <a:r>
              <a:rPr lang="en-US" sz="2400" dirty="0" smtClean="0">
                <a:solidFill>
                  <a:srgbClr val="7030A0"/>
                </a:solidFill>
              </a:rPr>
              <a:t>This disease is incredibly rare. It</a:t>
            </a:r>
          </a:p>
          <a:p>
            <a:pPr marL="0" indent="0">
              <a:spcBef>
                <a:spcPts val="0"/>
              </a:spcBef>
              <a:buNone/>
            </a:pPr>
            <a:r>
              <a:rPr lang="en-US" sz="2400" dirty="0" smtClean="0">
                <a:solidFill>
                  <a:srgbClr val="7030A0"/>
                </a:solidFill>
              </a:rPr>
              <a:t>affects </a:t>
            </a:r>
            <a:r>
              <a:rPr lang="en-US" sz="2400" dirty="0">
                <a:solidFill>
                  <a:srgbClr val="7030A0"/>
                </a:solidFill>
              </a:rPr>
              <a:t>only one in </a:t>
            </a:r>
            <a:r>
              <a:rPr lang="en-US" sz="2400" dirty="0" smtClean="0">
                <a:solidFill>
                  <a:srgbClr val="7030A0"/>
                </a:solidFill>
              </a:rPr>
              <a:t>every 4-8 </a:t>
            </a:r>
          </a:p>
          <a:p>
            <a:pPr marL="0" indent="0">
              <a:spcBef>
                <a:spcPts val="0"/>
              </a:spcBef>
              <a:buNone/>
            </a:pPr>
            <a:r>
              <a:rPr lang="en-US" sz="2400" dirty="0" smtClean="0">
                <a:solidFill>
                  <a:srgbClr val="7030A0"/>
                </a:solidFill>
              </a:rPr>
              <a:t>million </a:t>
            </a:r>
            <a:r>
              <a:rPr lang="en-US" sz="2400" dirty="0">
                <a:solidFill>
                  <a:srgbClr val="7030A0"/>
                </a:solidFill>
              </a:rPr>
              <a:t>births. It is </a:t>
            </a:r>
            <a:r>
              <a:rPr lang="en-US" sz="2400" dirty="0" smtClean="0">
                <a:solidFill>
                  <a:srgbClr val="7030A0"/>
                </a:solidFill>
              </a:rPr>
              <a:t>caused by </a:t>
            </a:r>
            <a:r>
              <a:rPr lang="en-US" sz="2400" dirty="0">
                <a:solidFill>
                  <a:srgbClr val="7030A0"/>
                </a:solidFill>
              </a:rPr>
              <a:t>a </a:t>
            </a:r>
            <a:endParaRPr lang="en-US" sz="2400" dirty="0" smtClean="0">
              <a:solidFill>
                <a:srgbClr val="7030A0"/>
              </a:solidFill>
            </a:endParaRPr>
          </a:p>
          <a:p>
            <a:pPr marL="0" indent="0">
              <a:spcBef>
                <a:spcPts val="0"/>
              </a:spcBef>
              <a:buNone/>
            </a:pPr>
            <a:r>
              <a:rPr lang="en-US" sz="2400" dirty="0" smtClean="0">
                <a:solidFill>
                  <a:srgbClr val="7030A0"/>
                </a:solidFill>
              </a:rPr>
              <a:t>mutation </a:t>
            </a:r>
            <a:r>
              <a:rPr lang="en-US" sz="2400" dirty="0">
                <a:solidFill>
                  <a:srgbClr val="7030A0"/>
                </a:solidFill>
              </a:rPr>
              <a:t>in a gene </a:t>
            </a:r>
            <a:r>
              <a:rPr lang="en-US" sz="2400" dirty="0" smtClean="0">
                <a:solidFill>
                  <a:srgbClr val="7030A0"/>
                </a:solidFill>
              </a:rPr>
              <a:t>called LMNA</a:t>
            </a:r>
            <a:r>
              <a:rPr lang="en-US" sz="2400" dirty="0">
                <a:solidFill>
                  <a:srgbClr val="7030A0"/>
                </a:solidFill>
              </a:rPr>
              <a:t>, </a:t>
            </a:r>
            <a:endParaRPr lang="en-US" sz="2400" dirty="0" smtClean="0">
              <a:solidFill>
                <a:srgbClr val="7030A0"/>
              </a:solidFill>
            </a:endParaRPr>
          </a:p>
          <a:p>
            <a:pPr marL="0" indent="0">
              <a:spcBef>
                <a:spcPts val="0"/>
              </a:spcBef>
              <a:buNone/>
            </a:pPr>
            <a:r>
              <a:rPr lang="en-US" sz="2400" dirty="0" smtClean="0">
                <a:solidFill>
                  <a:srgbClr val="7030A0"/>
                </a:solidFill>
              </a:rPr>
              <a:t>but </a:t>
            </a:r>
            <a:r>
              <a:rPr lang="en-US" sz="2400" dirty="0">
                <a:solidFill>
                  <a:srgbClr val="7030A0"/>
                </a:solidFill>
              </a:rPr>
              <a:t>is not hereditary</a:t>
            </a:r>
            <a:r>
              <a:rPr lang="en-US" sz="2400" dirty="0" smtClean="0">
                <a:solidFill>
                  <a:srgbClr val="7030A0"/>
                </a:solidFill>
              </a:rPr>
              <a:t>. This disease </a:t>
            </a:r>
          </a:p>
          <a:p>
            <a:pPr marL="0" indent="0">
              <a:spcBef>
                <a:spcPts val="0"/>
              </a:spcBef>
              <a:buNone/>
            </a:pPr>
            <a:r>
              <a:rPr lang="en-US" sz="2400" dirty="0" smtClean="0">
                <a:solidFill>
                  <a:srgbClr val="7030A0"/>
                </a:solidFill>
              </a:rPr>
              <a:t>causes premature aging. People </a:t>
            </a:r>
          </a:p>
          <a:p>
            <a:pPr marL="0" indent="0">
              <a:spcBef>
                <a:spcPts val="0"/>
              </a:spcBef>
              <a:buNone/>
            </a:pPr>
            <a:r>
              <a:rPr lang="en-US" sz="2400" dirty="0" smtClean="0">
                <a:solidFill>
                  <a:srgbClr val="7030A0"/>
                </a:solidFill>
              </a:rPr>
              <a:t>with progeria have an average life </a:t>
            </a:r>
          </a:p>
          <a:p>
            <a:pPr marL="0" indent="0">
              <a:spcBef>
                <a:spcPts val="0"/>
              </a:spcBef>
              <a:buNone/>
            </a:pPr>
            <a:r>
              <a:rPr lang="en-US" sz="2400" dirty="0" smtClean="0">
                <a:solidFill>
                  <a:srgbClr val="7030A0"/>
                </a:solidFill>
              </a:rPr>
              <a:t>expectancy of 14 years and usually </a:t>
            </a:r>
          </a:p>
          <a:p>
            <a:pPr marL="0" indent="0">
              <a:spcBef>
                <a:spcPts val="0"/>
              </a:spcBef>
              <a:buNone/>
            </a:pPr>
            <a:r>
              <a:rPr lang="en-US" sz="2400" dirty="0" smtClean="0">
                <a:solidFill>
                  <a:srgbClr val="7030A0"/>
                </a:solidFill>
              </a:rPr>
              <a:t>die from heart disease related to </a:t>
            </a:r>
          </a:p>
          <a:p>
            <a:pPr marL="0" indent="0">
              <a:spcBef>
                <a:spcPts val="0"/>
              </a:spcBef>
              <a:buNone/>
            </a:pPr>
            <a:r>
              <a:rPr lang="en-US" sz="2400" dirty="0" smtClean="0">
                <a:solidFill>
                  <a:srgbClr val="7030A0"/>
                </a:solidFill>
              </a:rPr>
              <a:t>their “aging” body.  </a:t>
            </a:r>
            <a:endParaRPr lang="en-US" sz="2400" dirty="0">
              <a:solidFill>
                <a:srgbClr val="7030A0"/>
              </a:solidFill>
            </a:endParaRPr>
          </a:p>
        </p:txBody>
      </p:sp>
      <p:pic>
        <p:nvPicPr>
          <p:cNvPr id="1026" name="Picture 2" descr="Hutchinson-Gilford Progeria Syndrom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3124200"/>
            <a:ext cx="4114800" cy="3319165"/>
          </a:xfrm>
          <a:prstGeom prst="rect">
            <a:avLst/>
          </a:prstGeom>
          <a:noFill/>
          <a:extLst>
            <a:ext uri="{909E8E84-426E-40DD-AFC4-6F175D3DCCD1}">
              <a14:hiddenFill xmlns:a14="http://schemas.microsoft.com/office/drawing/2010/main">
                <a:solidFill>
                  <a:srgbClr val="FFFFFF"/>
                </a:solidFill>
              </a14:hiddenFill>
            </a:ext>
          </a:extLst>
        </p:spPr>
      </p:pic>
      <p:sp>
        <p:nvSpPr>
          <p:cNvPr id="3" name="Frame 2"/>
          <p:cNvSpPr/>
          <p:nvPr/>
        </p:nvSpPr>
        <p:spPr>
          <a:xfrm>
            <a:off x="0" y="0"/>
            <a:ext cx="9144000" cy="6858000"/>
          </a:xfrm>
          <a:prstGeom prst="frame">
            <a:avLst>
              <a:gd name="adj1" fmla="val 29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238763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09850" y="2506662"/>
            <a:ext cx="7524750" cy="4351338"/>
          </a:xfrm>
        </p:spPr>
        <p:txBody>
          <a:bodyPr>
            <a:normAutofit/>
          </a:bodyPr>
          <a:lstStyle/>
          <a:p>
            <a:pPr marL="0" indent="0">
              <a:buNone/>
            </a:pPr>
            <a:r>
              <a:rPr lang="en-US" sz="9600" dirty="0" smtClean="0">
                <a:solidFill>
                  <a:srgbClr val="7030A0"/>
                </a:solidFill>
              </a:rPr>
              <a:t>Flagella</a:t>
            </a:r>
            <a:endParaRPr lang="en-US" sz="9600" dirty="0">
              <a:solidFill>
                <a:srgbClr val="7030A0"/>
              </a:solidFill>
            </a:endParaRPr>
          </a:p>
        </p:txBody>
      </p:sp>
      <p:sp>
        <p:nvSpPr>
          <p:cNvPr id="4" name="Frame 3"/>
          <p:cNvSpPr/>
          <p:nvPr/>
        </p:nvSpPr>
        <p:spPr>
          <a:xfrm>
            <a:off x="0" y="0"/>
            <a:ext cx="9144000" cy="6858000"/>
          </a:xfrm>
          <a:prstGeom prst="frame">
            <a:avLst>
              <a:gd name="adj1" fmla="val 293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1352149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endParaRPr lang="en-US"/>
          </a:p>
        </p:txBody>
      </p:sp>
      <p:sp>
        <p:nvSpPr>
          <p:cNvPr id="3" name="Content Placeholder 2"/>
          <p:cNvSpPr>
            <a:spLocks noGrp="1"/>
          </p:cNvSpPr>
          <p:nvPr>
            <p:ph sz="half" idx="2"/>
          </p:nvPr>
        </p:nvSpPr>
        <p:spPr/>
        <p:txBody>
          <a:bodyPr/>
          <a:lstStyle/>
          <a:p>
            <a:endParaRPr lang="en-US"/>
          </a:p>
        </p:txBody>
      </p:sp>
      <p:pic>
        <p:nvPicPr>
          <p:cNvPr id="2052" name="Picture 4" descr="Sperm cells (magnified 1,000 ti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375" y="674399"/>
            <a:ext cx="8270950" cy="54864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V="1">
            <a:off x="5181600" y="2895600"/>
            <a:ext cx="304800" cy="2209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Frame 8"/>
          <p:cNvSpPr/>
          <p:nvPr/>
        </p:nvSpPr>
        <p:spPr>
          <a:xfrm>
            <a:off x="0" y="0"/>
            <a:ext cx="9144000" cy="6858000"/>
          </a:xfrm>
          <a:prstGeom prst="frame">
            <a:avLst>
              <a:gd name="adj1" fmla="val 2938"/>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22703738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52400"/>
            <a:ext cx="8915400" cy="4351338"/>
          </a:xfrm>
        </p:spPr>
        <p:txBody>
          <a:bodyPr>
            <a:normAutofit/>
          </a:bodyPr>
          <a:lstStyle/>
          <a:p>
            <a:pPr marL="0" indent="0">
              <a:buNone/>
            </a:pPr>
            <a:r>
              <a:rPr lang="en-US" sz="4200" dirty="0" smtClean="0"/>
              <a:t>Long, whip-like filamentous </a:t>
            </a:r>
            <a:r>
              <a:rPr lang="en-US" sz="4200" dirty="0"/>
              <a:t>protein structures found in bacteria, archaea, and eukaryotes, though they are most commonly found in bacteria. They are typically used to propel a </a:t>
            </a:r>
            <a:r>
              <a:rPr lang="en-US" sz="4200" dirty="0" smtClean="0"/>
              <a:t>cell through liquid.</a:t>
            </a:r>
            <a:r>
              <a:rPr lang="en-US" sz="4200" dirty="0"/>
              <a:t> </a:t>
            </a:r>
            <a:endParaRPr lang="en-US" sz="4200" dirty="0">
              <a:solidFill>
                <a:srgbClr val="7030A0"/>
              </a:solidFill>
            </a:endParaRPr>
          </a:p>
        </p:txBody>
      </p:sp>
      <p:pic>
        <p:nvPicPr>
          <p:cNvPr id="14338" name="Picture 2" descr="Image result for bacteria archaea and eukary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733800"/>
            <a:ext cx="6172200" cy="307971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9144000" cy="6858000"/>
          </a:xfrm>
          <a:prstGeom prst="frame">
            <a:avLst>
              <a:gd name="adj1" fmla="val 293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363913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9" y="685800"/>
            <a:ext cx="8839200" cy="5416868"/>
          </a:xfrm>
          <a:prstGeom prst="rect">
            <a:avLst/>
          </a:prstGeom>
        </p:spPr>
        <p:txBody>
          <a:bodyPr wrap="square">
            <a:spAutoFit/>
          </a:bodyPr>
          <a:lstStyle/>
          <a:p>
            <a:pPr marL="228600" marR="0">
              <a:spcBef>
                <a:spcPts val="0"/>
              </a:spcBef>
              <a:spcAft>
                <a:spcPts val="0"/>
              </a:spcAft>
            </a:pPr>
            <a:r>
              <a:rPr lang="en-US" sz="2300" dirty="0" smtClean="0">
                <a:solidFill>
                  <a:srgbClr val="7030A0"/>
                </a:solidFill>
                <a:ea typeface="Times New Roman" panose="02020603050405020304" pitchFamily="18" charset="0"/>
              </a:rPr>
              <a:t>Trevor </a:t>
            </a:r>
            <a:r>
              <a:rPr lang="en-US" sz="2300" dirty="0">
                <a:solidFill>
                  <a:srgbClr val="7030A0"/>
                </a:solidFill>
                <a:ea typeface="Times New Roman" panose="02020603050405020304" pitchFamily="18" charset="0"/>
              </a:rPr>
              <a:t>is a </a:t>
            </a:r>
            <a:r>
              <a:rPr lang="en-US" sz="2300" dirty="0" smtClean="0">
                <a:solidFill>
                  <a:srgbClr val="7030A0"/>
                </a:solidFill>
                <a:ea typeface="Times New Roman" panose="02020603050405020304" pitchFamily="18" charset="0"/>
              </a:rPr>
              <a:t>20-year </a:t>
            </a:r>
            <a:r>
              <a:rPr lang="en-US" sz="2300" dirty="0">
                <a:solidFill>
                  <a:srgbClr val="7030A0"/>
                </a:solidFill>
                <a:ea typeface="Times New Roman" panose="02020603050405020304" pitchFamily="18" charset="0"/>
              </a:rPr>
              <a:t>old male who has suffered from repeated episodes of </a:t>
            </a:r>
            <a:r>
              <a:rPr lang="en-US" sz="2300" dirty="0" smtClean="0">
                <a:solidFill>
                  <a:srgbClr val="7030A0"/>
                </a:solidFill>
                <a:ea typeface="Times New Roman" panose="02020603050405020304" pitchFamily="18" charset="0"/>
              </a:rPr>
              <a:t>hemolytic </a:t>
            </a:r>
            <a:r>
              <a:rPr lang="en-US" sz="2300" dirty="0">
                <a:solidFill>
                  <a:srgbClr val="7030A0"/>
                </a:solidFill>
                <a:ea typeface="Times New Roman" panose="02020603050405020304" pitchFamily="18" charset="0"/>
              </a:rPr>
              <a:t>anemia</a:t>
            </a:r>
            <a:r>
              <a:rPr lang="en-US" sz="2300" dirty="0" smtClean="0">
                <a:solidFill>
                  <a:srgbClr val="7030A0"/>
                </a:solidFill>
                <a:ea typeface="Times New Roman" panose="02020603050405020304" pitchFamily="18" charset="0"/>
              </a:rPr>
              <a:t>. </a:t>
            </a:r>
            <a:r>
              <a:rPr lang="en-US" sz="2300" dirty="0">
                <a:solidFill>
                  <a:srgbClr val="7030A0"/>
                </a:solidFill>
                <a:ea typeface="Times New Roman" panose="02020603050405020304" pitchFamily="18" charset="0"/>
              </a:rPr>
              <a:t>During these </a:t>
            </a:r>
            <a:r>
              <a:rPr lang="en-US" sz="2300" dirty="0" smtClean="0">
                <a:solidFill>
                  <a:srgbClr val="7030A0"/>
                </a:solidFill>
                <a:ea typeface="Times New Roman" panose="02020603050405020304" pitchFamily="18" charset="0"/>
              </a:rPr>
              <a:t>episodes, Trevor’s </a:t>
            </a:r>
            <a:r>
              <a:rPr lang="en-US" sz="2300" dirty="0">
                <a:solidFill>
                  <a:srgbClr val="7030A0"/>
                </a:solidFill>
                <a:ea typeface="Times New Roman" panose="02020603050405020304" pitchFamily="18" charset="0"/>
              </a:rPr>
              <a:t>red blood cell counts drop off dramatically due to rupturing of large numbers of cells and the inability of his bone marrow to replace the ruptured cells fast enough</a:t>
            </a:r>
            <a:r>
              <a:rPr lang="en-US" sz="2300" dirty="0" smtClean="0">
                <a:solidFill>
                  <a:srgbClr val="7030A0"/>
                </a:solidFill>
                <a:ea typeface="Times New Roman" panose="02020603050405020304" pitchFamily="18" charset="0"/>
              </a:rPr>
              <a:t>. </a:t>
            </a:r>
            <a:r>
              <a:rPr lang="en-US" sz="2300" dirty="0">
                <a:solidFill>
                  <a:srgbClr val="7030A0"/>
                </a:solidFill>
                <a:ea typeface="Times New Roman" panose="02020603050405020304" pitchFamily="18" charset="0"/>
              </a:rPr>
              <a:t>When </a:t>
            </a:r>
            <a:r>
              <a:rPr lang="en-US" sz="2300" dirty="0" smtClean="0">
                <a:solidFill>
                  <a:srgbClr val="7030A0"/>
                </a:solidFill>
                <a:ea typeface="Times New Roman" panose="02020603050405020304" pitchFamily="18" charset="0"/>
              </a:rPr>
              <a:t>Trevor </a:t>
            </a:r>
            <a:r>
              <a:rPr lang="en-US" sz="2300" dirty="0">
                <a:solidFill>
                  <a:srgbClr val="7030A0"/>
                </a:solidFill>
                <a:ea typeface="Times New Roman" panose="02020603050405020304" pitchFamily="18" charset="0"/>
              </a:rPr>
              <a:t>comes into </a:t>
            </a:r>
            <a:r>
              <a:rPr lang="en-US" sz="2300" dirty="0" smtClean="0">
                <a:solidFill>
                  <a:srgbClr val="7030A0"/>
                </a:solidFill>
                <a:ea typeface="Times New Roman" panose="02020603050405020304" pitchFamily="18" charset="0"/>
              </a:rPr>
              <a:t>a </a:t>
            </a:r>
            <a:r>
              <a:rPr lang="en-US" sz="2300" dirty="0">
                <a:solidFill>
                  <a:srgbClr val="7030A0"/>
                </a:solidFill>
                <a:ea typeface="Times New Roman" panose="02020603050405020304" pitchFamily="18" charset="0"/>
              </a:rPr>
              <a:t>clinic for treatment, </a:t>
            </a:r>
            <a:r>
              <a:rPr lang="en-US" sz="2300" dirty="0" smtClean="0">
                <a:solidFill>
                  <a:srgbClr val="7030A0"/>
                </a:solidFill>
                <a:ea typeface="Times New Roman" panose="02020603050405020304" pitchFamily="18" charset="0"/>
              </a:rPr>
              <a:t>he is diagnosed initially with </a:t>
            </a:r>
            <a:r>
              <a:rPr lang="en-US" sz="2300" dirty="0">
                <a:solidFill>
                  <a:srgbClr val="7030A0"/>
                </a:solidFill>
                <a:ea typeface="Times New Roman" panose="02020603050405020304" pitchFamily="18" charset="0"/>
              </a:rPr>
              <a:t>a hereditary </a:t>
            </a:r>
            <a:r>
              <a:rPr lang="en-US" sz="2300" dirty="0" smtClean="0">
                <a:solidFill>
                  <a:srgbClr val="7030A0"/>
                </a:solidFill>
                <a:ea typeface="Times New Roman" panose="02020603050405020304" pitchFamily="18" charset="0"/>
              </a:rPr>
              <a:t>deficiency </a:t>
            </a:r>
            <a:r>
              <a:rPr lang="en-US" sz="2300" dirty="0">
                <a:solidFill>
                  <a:srgbClr val="7030A0"/>
                </a:solidFill>
                <a:ea typeface="Times New Roman" panose="02020603050405020304" pitchFamily="18" charset="0"/>
              </a:rPr>
              <a:t>in the enzyme glucose-6-phosphate dehydrogenase, but biochemical tests rule this out.  An examination of his blood reveals that many of his red blood cells </a:t>
            </a:r>
            <a:r>
              <a:rPr lang="en-US" sz="2300" dirty="0" smtClean="0">
                <a:solidFill>
                  <a:srgbClr val="7030A0"/>
                </a:solidFill>
                <a:ea typeface="Times New Roman" panose="02020603050405020304" pitchFamily="18" charset="0"/>
              </a:rPr>
              <a:t>have an elliptical </a:t>
            </a:r>
            <a:r>
              <a:rPr lang="en-US" sz="2300" dirty="0">
                <a:solidFill>
                  <a:srgbClr val="7030A0"/>
                </a:solidFill>
                <a:ea typeface="Times New Roman" panose="02020603050405020304" pitchFamily="18" charset="0"/>
              </a:rPr>
              <a:t>shape </a:t>
            </a:r>
            <a:r>
              <a:rPr lang="en-US" sz="2300" dirty="0" smtClean="0">
                <a:solidFill>
                  <a:srgbClr val="7030A0"/>
                </a:solidFill>
                <a:ea typeface="Times New Roman" panose="02020603050405020304" pitchFamily="18" charset="0"/>
              </a:rPr>
              <a:t>which leads to the</a:t>
            </a:r>
          </a:p>
          <a:p>
            <a:pPr marL="228600" marR="0">
              <a:spcBef>
                <a:spcPts val="0"/>
              </a:spcBef>
              <a:spcAft>
                <a:spcPts val="0"/>
              </a:spcAft>
            </a:pPr>
            <a:r>
              <a:rPr lang="en-US" sz="2300" dirty="0" smtClean="0">
                <a:solidFill>
                  <a:srgbClr val="7030A0"/>
                </a:solidFill>
                <a:ea typeface="Times New Roman" panose="02020603050405020304" pitchFamily="18" charset="0"/>
              </a:rPr>
              <a:t>diagnosis of </a:t>
            </a:r>
            <a:r>
              <a:rPr lang="en-US" sz="2300" b="1" dirty="0">
                <a:solidFill>
                  <a:srgbClr val="7030A0"/>
                </a:solidFill>
                <a:ea typeface="Times New Roman" panose="02020603050405020304" pitchFamily="18" charset="0"/>
              </a:rPr>
              <a:t>hereditary </a:t>
            </a:r>
            <a:r>
              <a:rPr lang="en-US" sz="2300" b="1" dirty="0" smtClean="0">
                <a:solidFill>
                  <a:srgbClr val="7030A0"/>
                </a:solidFill>
                <a:ea typeface="Times New Roman" panose="02020603050405020304" pitchFamily="18" charset="0"/>
              </a:rPr>
              <a:t>elliptocytosis</a:t>
            </a:r>
            <a:r>
              <a:rPr lang="en-US" sz="2300" dirty="0">
                <a:solidFill>
                  <a:srgbClr val="7030A0"/>
                </a:solidFill>
                <a:ea typeface="Times New Roman" panose="02020603050405020304" pitchFamily="18" charset="0"/>
              </a:rPr>
              <a:t>.  In this disorder, </a:t>
            </a:r>
            <a:endParaRPr lang="en-US" sz="2300" dirty="0" smtClean="0">
              <a:solidFill>
                <a:srgbClr val="7030A0"/>
              </a:solidFill>
              <a:ea typeface="Times New Roman" panose="02020603050405020304" pitchFamily="18" charset="0"/>
            </a:endParaRPr>
          </a:p>
          <a:p>
            <a:pPr marL="228600" marR="0">
              <a:spcBef>
                <a:spcPts val="0"/>
              </a:spcBef>
              <a:spcAft>
                <a:spcPts val="0"/>
              </a:spcAft>
            </a:pPr>
            <a:r>
              <a:rPr lang="en-US" sz="2300" dirty="0" smtClean="0">
                <a:solidFill>
                  <a:srgbClr val="7030A0"/>
                </a:solidFill>
                <a:ea typeface="Times New Roman" panose="02020603050405020304" pitchFamily="18" charset="0"/>
              </a:rPr>
              <a:t>structures </a:t>
            </a:r>
            <a:r>
              <a:rPr lang="en-US" sz="2300" dirty="0">
                <a:solidFill>
                  <a:srgbClr val="7030A0"/>
                </a:solidFill>
                <a:ea typeface="Times New Roman" panose="02020603050405020304" pitchFamily="18" charset="0"/>
              </a:rPr>
              <a:t>within the </a:t>
            </a:r>
            <a:r>
              <a:rPr lang="en-US" sz="2300" dirty="0" smtClean="0">
                <a:solidFill>
                  <a:srgbClr val="7030A0"/>
                </a:solidFill>
                <a:ea typeface="Times New Roman" panose="02020603050405020304" pitchFamily="18" charset="0"/>
              </a:rPr>
              <a:t>red blood cells </a:t>
            </a:r>
          </a:p>
          <a:p>
            <a:pPr marL="228600" marR="0">
              <a:spcBef>
                <a:spcPts val="0"/>
              </a:spcBef>
              <a:spcAft>
                <a:spcPts val="0"/>
              </a:spcAft>
            </a:pPr>
            <a:r>
              <a:rPr lang="en-US" sz="2300" dirty="0" smtClean="0">
                <a:solidFill>
                  <a:srgbClr val="7030A0"/>
                </a:solidFill>
                <a:ea typeface="Times New Roman" panose="02020603050405020304" pitchFamily="18" charset="0"/>
              </a:rPr>
              <a:t>alter </a:t>
            </a:r>
            <a:r>
              <a:rPr lang="en-US" sz="2300" dirty="0">
                <a:solidFill>
                  <a:srgbClr val="7030A0"/>
                </a:solidFill>
                <a:ea typeface="Times New Roman" panose="02020603050405020304" pitchFamily="18" charset="0"/>
              </a:rPr>
              <a:t>the shape of the cell </a:t>
            </a:r>
            <a:r>
              <a:rPr lang="en-US" sz="2300" dirty="0" smtClean="0">
                <a:solidFill>
                  <a:srgbClr val="7030A0"/>
                </a:solidFill>
                <a:ea typeface="Times New Roman" panose="02020603050405020304" pitchFamily="18" charset="0"/>
              </a:rPr>
              <a:t>from </a:t>
            </a:r>
            <a:r>
              <a:rPr lang="en-US" sz="2300" dirty="0">
                <a:solidFill>
                  <a:srgbClr val="7030A0"/>
                </a:solidFill>
                <a:ea typeface="Times New Roman" panose="02020603050405020304" pitchFamily="18" charset="0"/>
              </a:rPr>
              <a:t>the </a:t>
            </a:r>
            <a:endParaRPr lang="en-US" sz="2300" dirty="0" smtClean="0">
              <a:solidFill>
                <a:srgbClr val="7030A0"/>
              </a:solidFill>
              <a:ea typeface="Times New Roman" panose="02020603050405020304" pitchFamily="18" charset="0"/>
            </a:endParaRPr>
          </a:p>
          <a:p>
            <a:pPr marL="228600" marR="0">
              <a:spcBef>
                <a:spcPts val="0"/>
              </a:spcBef>
              <a:spcAft>
                <a:spcPts val="0"/>
              </a:spcAft>
            </a:pPr>
            <a:r>
              <a:rPr lang="en-US" sz="2300" dirty="0" smtClean="0">
                <a:solidFill>
                  <a:srgbClr val="7030A0"/>
                </a:solidFill>
                <a:ea typeface="Times New Roman" panose="02020603050405020304" pitchFamily="18" charset="0"/>
              </a:rPr>
              <a:t>normal </a:t>
            </a:r>
            <a:r>
              <a:rPr lang="en-US" sz="2300" dirty="0">
                <a:solidFill>
                  <a:srgbClr val="7030A0"/>
                </a:solidFill>
                <a:ea typeface="Times New Roman" panose="02020603050405020304" pitchFamily="18" charset="0"/>
              </a:rPr>
              <a:t>biconcave, disc </a:t>
            </a:r>
            <a:r>
              <a:rPr lang="en-US" sz="2300" dirty="0" smtClean="0">
                <a:solidFill>
                  <a:srgbClr val="7030A0"/>
                </a:solidFill>
                <a:ea typeface="Times New Roman" panose="02020603050405020304" pitchFamily="18" charset="0"/>
              </a:rPr>
              <a:t>shape </a:t>
            </a:r>
            <a:r>
              <a:rPr lang="en-US" sz="2300" dirty="0">
                <a:solidFill>
                  <a:srgbClr val="7030A0"/>
                </a:solidFill>
                <a:ea typeface="Times New Roman" panose="02020603050405020304" pitchFamily="18" charset="0"/>
              </a:rPr>
              <a:t>to an </a:t>
            </a:r>
            <a:endParaRPr lang="en-US" sz="2300" dirty="0" smtClean="0">
              <a:solidFill>
                <a:srgbClr val="7030A0"/>
              </a:solidFill>
              <a:ea typeface="Times New Roman" panose="02020603050405020304" pitchFamily="18" charset="0"/>
            </a:endParaRPr>
          </a:p>
          <a:p>
            <a:pPr marL="228600" marR="0">
              <a:spcBef>
                <a:spcPts val="0"/>
              </a:spcBef>
              <a:spcAft>
                <a:spcPts val="0"/>
              </a:spcAft>
            </a:pPr>
            <a:r>
              <a:rPr lang="en-US" sz="2300" dirty="0" smtClean="0">
                <a:solidFill>
                  <a:srgbClr val="7030A0"/>
                </a:solidFill>
                <a:ea typeface="Times New Roman" panose="02020603050405020304" pitchFamily="18" charset="0"/>
              </a:rPr>
              <a:t>elliptical </a:t>
            </a:r>
            <a:r>
              <a:rPr lang="en-US" sz="2300" dirty="0">
                <a:solidFill>
                  <a:srgbClr val="7030A0"/>
                </a:solidFill>
                <a:ea typeface="Times New Roman" panose="02020603050405020304" pitchFamily="18" charset="0"/>
              </a:rPr>
              <a:t>shape, </a:t>
            </a:r>
            <a:r>
              <a:rPr lang="en-US" sz="2300" dirty="0" smtClean="0">
                <a:solidFill>
                  <a:srgbClr val="7030A0"/>
                </a:solidFill>
                <a:ea typeface="Times New Roman" panose="02020603050405020304" pitchFamily="18" charset="0"/>
              </a:rPr>
              <a:t>causing </a:t>
            </a:r>
            <a:r>
              <a:rPr lang="en-US" sz="2300" dirty="0">
                <a:solidFill>
                  <a:srgbClr val="7030A0"/>
                </a:solidFill>
                <a:ea typeface="Times New Roman" panose="02020603050405020304" pitchFamily="18" charset="0"/>
              </a:rPr>
              <a:t>premature </a:t>
            </a:r>
            <a:endParaRPr lang="en-US" sz="2300" dirty="0" smtClean="0">
              <a:solidFill>
                <a:srgbClr val="7030A0"/>
              </a:solidFill>
              <a:ea typeface="Times New Roman" panose="02020603050405020304" pitchFamily="18" charset="0"/>
            </a:endParaRPr>
          </a:p>
          <a:p>
            <a:pPr marL="228600" marR="0">
              <a:spcBef>
                <a:spcPts val="0"/>
              </a:spcBef>
              <a:spcAft>
                <a:spcPts val="0"/>
              </a:spcAft>
            </a:pPr>
            <a:r>
              <a:rPr lang="en-US" sz="2300" dirty="0" smtClean="0">
                <a:solidFill>
                  <a:srgbClr val="7030A0"/>
                </a:solidFill>
                <a:ea typeface="Times New Roman" panose="02020603050405020304" pitchFamily="18" charset="0"/>
              </a:rPr>
              <a:t>damage </a:t>
            </a:r>
            <a:r>
              <a:rPr lang="en-US" sz="2300" dirty="0">
                <a:solidFill>
                  <a:srgbClr val="7030A0"/>
                </a:solidFill>
                <a:ea typeface="Times New Roman" panose="02020603050405020304" pitchFamily="18" charset="0"/>
              </a:rPr>
              <a:t>and rupture of the cells</a:t>
            </a:r>
            <a:r>
              <a:rPr lang="en-US" sz="2400" dirty="0">
                <a:solidFill>
                  <a:srgbClr val="7030A0"/>
                </a:solidFill>
                <a:ea typeface="Times New Roman" panose="02020603050405020304" pitchFamily="18" charset="0"/>
              </a:rPr>
              <a:t>.</a:t>
            </a:r>
          </a:p>
        </p:txBody>
      </p:sp>
      <p:sp>
        <p:nvSpPr>
          <p:cNvPr id="2" name="TextBox 1"/>
          <p:cNvSpPr txBox="1"/>
          <p:nvPr/>
        </p:nvSpPr>
        <p:spPr>
          <a:xfrm>
            <a:off x="175619" y="130314"/>
            <a:ext cx="3862981" cy="707886"/>
          </a:xfrm>
          <a:prstGeom prst="rect">
            <a:avLst/>
          </a:prstGeom>
          <a:noFill/>
        </p:spPr>
        <p:txBody>
          <a:bodyPr wrap="none" rtlCol="0">
            <a:spAutoFit/>
          </a:bodyPr>
          <a:lstStyle/>
          <a:p>
            <a:r>
              <a:rPr lang="en-US" sz="4000" dirty="0" smtClean="0"/>
              <a:t>Patient #4: Trevor</a:t>
            </a:r>
            <a:endParaRPr lang="en-US" sz="4000" dirty="0"/>
          </a:p>
        </p:txBody>
      </p:sp>
      <p:pic>
        <p:nvPicPr>
          <p:cNvPr id="1026" name="Picture 2" descr="Image result for hereditary elliptocyto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657600"/>
            <a:ext cx="3657600" cy="2726575"/>
          </a:xfrm>
          <a:prstGeom prst="rect">
            <a:avLst/>
          </a:prstGeom>
          <a:noFill/>
          <a:extLst>
            <a:ext uri="{909E8E84-426E-40DD-AFC4-6F175D3DCCD1}">
              <a14:hiddenFill xmlns:a14="http://schemas.microsoft.com/office/drawing/2010/main">
                <a:solidFill>
                  <a:srgbClr val="FFFFFF"/>
                </a:solidFill>
              </a14:hiddenFill>
            </a:ext>
          </a:extLst>
        </p:spPr>
      </p:pic>
      <p:sp>
        <p:nvSpPr>
          <p:cNvPr id="6" name="Frame 5"/>
          <p:cNvSpPr/>
          <p:nvPr/>
        </p:nvSpPr>
        <p:spPr>
          <a:xfrm>
            <a:off x="0" y="0"/>
            <a:ext cx="9144000" cy="6858000"/>
          </a:xfrm>
          <a:prstGeom prst="frame">
            <a:avLst>
              <a:gd name="adj1" fmla="val 29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059810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71600" y="2582862"/>
            <a:ext cx="7905750" cy="4351338"/>
          </a:xfrm>
        </p:spPr>
        <p:txBody>
          <a:bodyPr>
            <a:normAutofit/>
          </a:bodyPr>
          <a:lstStyle/>
          <a:p>
            <a:pPr marL="0" indent="0">
              <a:buNone/>
            </a:pPr>
            <a:r>
              <a:rPr lang="en-US" sz="9600" dirty="0" smtClean="0">
                <a:solidFill>
                  <a:srgbClr val="7030A0"/>
                </a:solidFill>
              </a:rPr>
              <a:t>Cytoskeleton</a:t>
            </a:r>
            <a:endParaRPr lang="en-US" sz="9600" dirty="0">
              <a:solidFill>
                <a:srgbClr val="7030A0"/>
              </a:solidFill>
            </a:endParaRPr>
          </a:p>
        </p:txBody>
      </p:sp>
      <p:sp>
        <p:nvSpPr>
          <p:cNvPr id="4" name="Frame 3"/>
          <p:cNvSpPr/>
          <p:nvPr/>
        </p:nvSpPr>
        <p:spPr>
          <a:xfrm>
            <a:off x="0" y="0"/>
            <a:ext cx="9144000" cy="6858000"/>
          </a:xfrm>
          <a:prstGeom prst="frame">
            <a:avLst>
              <a:gd name="adj1" fmla="val 293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21071505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endParaRPr lang="en-US"/>
          </a:p>
        </p:txBody>
      </p:sp>
      <p:pic>
        <p:nvPicPr>
          <p:cNvPr id="19458" name="Picture 2" descr="Image result for cytoskele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25" y="685800"/>
            <a:ext cx="8952850" cy="5653088"/>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p:cNvCxnSpPr/>
          <p:nvPr/>
        </p:nvCxnSpPr>
        <p:spPr>
          <a:xfrm>
            <a:off x="4076700" y="468745"/>
            <a:ext cx="990600" cy="1447800"/>
          </a:xfrm>
          <a:prstGeom prst="straightConnector1">
            <a:avLst/>
          </a:prstGeom>
          <a:ln w="63500">
            <a:tailEnd type="triangle"/>
          </a:ln>
        </p:spPr>
        <p:style>
          <a:lnRef idx="1">
            <a:schemeClr val="dk1"/>
          </a:lnRef>
          <a:fillRef idx="0">
            <a:schemeClr val="dk1"/>
          </a:fillRef>
          <a:effectRef idx="0">
            <a:schemeClr val="dk1"/>
          </a:effectRef>
          <a:fontRef idx="minor">
            <a:schemeClr val="tx1"/>
          </a:fontRef>
        </p:style>
      </p:cxnSp>
      <p:sp>
        <p:nvSpPr>
          <p:cNvPr id="5" name="Frame 4"/>
          <p:cNvSpPr/>
          <p:nvPr/>
        </p:nvSpPr>
        <p:spPr>
          <a:xfrm>
            <a:off x="0" y="0"/>
            <a:ext cx="9144000" cy="6858000"/>
          </a:xfrm>
          <a:prstGeom prst="frame">
            <a:avLst>
              <a:gd name="adj1" fmla="val 2938"/>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4014778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228600"/>
            <a:ext cx="8610600" cy="4351338"/>
          </a:xfrm>
        </p:spPr>
        <p:txBody>
          <a:bodyPr>
            <a:normAutofit/>
          </a:bodyPr>
          <a:lstStyle/>
          <a:p>
            <a:pPr marL="0" indent="0">
              <a:buNone/>
            </a:pPr>
            <a:r>
              <a:rPr lang="en-US" sz="4200" dirty="0"/>
              <a:t>P</a:t>
            </a:r>
            <a:r>
              <a:rPr lang="en-US" sz="4200" dirty="0" smtClean="0"/>
              <a:t>rovides </a:t>
            </a:r>
            <a:r>
              <a:rPr lang="en-US" sz="4200" dirty="0"/>
              <a:t>support in a cell. It is a network of protein fibers supporting cell shape and anchoring organelles within the </a:t>
            </a:r>
            <a:r>
              <a:rPr lang="en-US" sz="4200" dirty="0" smtClean="0"/>
              <a:t>cell.  </a:t>
            </a:r>
            <a:endParaRPr lang="en-US" sz="4200" dirty="0">
              <a:solidFill>
                <a:srgbClr val="7030A0"/>
              </a:solidFill>
            </a:endParaRPr>
          </a:p>
        </p:txBody>
      </p:sp>
      <p:sp>
        <p:nvSpPr>
          <p:cNvPr id="4" name="Frame 3"/>
          <p:cNvSpPr/>
          <p:nvPr/>
        </p:nvSpPr>
        <p:spPr>
          <a:xfrm>
            <a:off x="0" y="0"/>
            <a:ext cx="9144000" cy="6858000"/>
          </a:xfrm>
          <a:prstGeom prst="frame">
            <a:avLst>
              <a:gd name="adj1" fmla="val 293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43799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152400"/>
            <a:ext cx="7886700" cy="1325563"/>
          </a:xfrm>
        </p:spPr>
        <p:txBody>
          <a:bodyPr>
            <a:normAutofit/>
          </a:bodyPr>
          <a:lstStyle/>
          <a:p>
            <a:r>
              <a:rPr lang="en-US" sz="4000" dirty="0" smtClean="0">
                <a:latin typeface="+mn-lt"/>
              </a:rPr>
              <a:t>Patient #5: Rosanna</a:t>
            </a:r>
            <a:endParaRPr lang="en-US" sz="4000" dirty="0">
              <a:latin typeface="+mn-lt"/>
            </a:endParaRPr>
          </a:p>
        </p:txBody>
      </p:sp>
      <p:sp>
        <p:nvSpPr>
          <p:cNvPr id="3" name="Content Placeholder 2"/>
          <p:cNvSpPr>
            <a:spLocks noGrp="1"/>
          </p:cNvSpPr>
          <p:nvPr>
            <p:ph sz="half" idx="1"/>
          </p:nvPr>
        </p:nvSpPr>
        <p:spPr>
          <a:xfrm>
            <a:off x="228600" y="685800"/>
            <a:ext cx="8686800" cy="6248400"/>
          </a:xfrm>
        </p:spPr>
        <p:txBody>
          <a:bodyPr>
            <a:normAutofit/>
          </a:bodyPr>
          <a:lstStyle/>
          <a:p>
            <a:pPr marL="0" indent="0">
              <a:spcBef>
                <a:spcPts val="0"/>
              </a:spcBef>
              <a:buNone/>
            </a:pPr>
            <a:r>
              <a:rPr lang="en-US" sz="2700" dirty="0" smtClean="0">
                <a:solidFill>
                  <a:srgbClr val="7030A0"/>
                </a:solidFill>
              </a:rPr>
              <a:t>Rosanna </a:t>
            </a:r>
            <a:r>
              <a:rPr lang="en-US" sz="2700" dirty="0">
                <a:solidFill>
                  <a:srgbClr val="7030A0"/>
                </a:solidFill>
              </a:rPr>
              <a:t>is a </a:t>
            </a:r>
            <a:r>
              <a:rPr lang="en-US" sz="2700" dirty="0" smtClean="0">
                <a:solidFill>
                  <a:srgbClr val="7030A0"/>
                </a:solidFill>
              </a:rPr>
              <a:t>39-year </a:t>
            </a:r>
            <a:r>
              <a:rPr lang="en-US" sz="2700" dirty="0">
                <a:solidFill>
                  <a:srgbClr val="7030A0"/>
                </a:solidFill>
              </a:rPr>
              <a:t>old woman who comes </a:t>
            </a:r>
            <a:r>
              <a:rPr lang="en-US" sz="2700" dirty="0" smtClean="0">
                <a:solidFill>
                  <a:srgbClr val="7030A0"/>
                </a:solidFill>
              </a:rPr>
              <a:t>to visit an urban New York City clinic.  Despite rarely working out, </a:t>
            </a:r>
            <a:r>
              <a:rPr lang="en-US" sz="2700" dirty="0">
                <a:solidFill>
                  <a:srgbClr val="7030A0"/>
                </a:solidFill>
              </a:rPr>
              <a:t>she </a:t>
            </a:r>
            <a:r>
              <a:rPr lang="en-US" sz="2700" dirty="0" smtClean="0">
                <a:solidFill>
                  <a:srgbClr val="7030A0"/>
                </a:solidFill>
              </a:rPr>
              <a:t>has a  very muscular build, </a:t>
            </a:r>
            <a:r>
              <a:rPr lang="en-US" sz="2700" dirty="0">
                <a:solidFill>
                  <a:srgbClr val="7030A0"/>
                </a:solidFill>
              </a:rPr>
              <a:t>suggesting a hypertrophy (enlargement) of her </a:t>
            </a:r>
            <a:r>
              <a:rPr lang="en-US" sz="2700" dirty="0" smtClean="0">
                <a:solidFill>
                  <a:srgbClr val="7030A0"/>
                </a:solidFill>
              </a:rPr>
              <a:t>muscles. She </a:t>
            </a:r>
            <a:r>
              <a:rPr lang="en-US" sz="2700" dirty="0">
                <a:solidFill>
                  <a:srgbClr val="7030A0"/>
                </a:solidFill>
              </a:rPr>
              <a:t>has suffered </a:t>
            </a:r>
            <a:r>
              <a:rPr lang="en-US" sz="2700" dirty="0" smtClean="0">
                <a:solidFill>
                  <a:srgbClr val="7030A0"/>
                </a:solidFill>
              </a:rPr>
              <a:t>from bouts of </a:t>
            </a:r>
            <a:r>
              <a:rPr lang="en-US" sz="2700" dirty="0">
                <a:solidFill>
                  <a:srgbClr val="7030A0"/>
                </a:solidFill>
              </a:rPr>
              <a:t>extreme muscle stiffness, especially in her legs, and often brought on by cold </a:t>
            </a:r>
            <a:r>
              <a:rPr lang="en-US" sz="2700" dirty="0" smtClean="0">
                <a:solidFill>
                  <a:srgbClr val="7030A0"/>
                </a:solidFill>
              </a:rPr>
              <a:t>weather throughout her life. Her </a:t>
            </a:r>
            <a:r>
              <a:rPr lang="en-US" sz="2700" dirty="0">
                <a:solidFill>
                  <a:srgbClr val="7030A0"/>
                </a:solidFill>
              </a:rPr>
              <a:t>father and paternal grandmother also had these symptoms. </a:t>
            </a:r>
            <a:r>
              <a:rPr lang="en-US" sz="2700" dirty="0" smtClean="0">
                <a:solidFill>
                  <a:srgbClr val="7030A0"/>
                </a:solidFill>
              </a:rPr>
              <a:t>After </a:t>
            </a:r>
            <a:r>
              <a:rPr lang="en-US" sz="2700" dirty="0">
                <a:solidFill>
                  <a:srgbClr val="7030A0"/>
                </a:solidFill>
              </a:rPr>
              <a:t>genetic screening and biochemical </a:t>
            </a:r>
            <a:r>
              <a:rPr lang="en-US" sz="2700" dirty="0" smtClean="0">
                <a:solidFill>
                  <a:srgbClr val="7030A0"/>
                </a:solidFill>
              </a:rPr>
              <a:t>tests, the doctors determine that she is </a:t>
            </a:r>
            <a:r>
              <a:rPr lang="en-US" sz="2700" dirty="0">
                <a:solidFill>
                  <a:srgbClr val="7030A0"/>
                </a:solidFill>
              </a:rPr>
              <a:t>suffering from </a:t>
            </a:r>
            <a:r>
              <a:rPr lang="en-US" sz="2700" b="1" dirty="0" err="1">
                <a:solidFill>
                  <a:srgbClr val="7030A0"/>
                </a:solidFill>
              </a:rPr>
              <a:t>myotonia</a:t>
            </a:r>
            <a:r>
              <a:rPr lang="en-US" sz="2700" b="1" dirty="0">
                <a:solidFill>
                  <a:srgbClr val="7030A0"/>
                </a:solidFill>
              </a:rPr>
              <a:t> </a:t>
            </a:r>
            <a:r>
              <a:rPr lang="en-US" sz="2700" b="1" dirty="0" err="1">
                <a:solidFill>
                  <a:srgbClr val="7030A0"/>
                </a:solidFill>
              </a:rPr>
              <a:t>congenita</a:t>
            </a:r>
            <a:r>
              <a:rPr lang="en-US" sz="2700" dirty="0">
                <a:solidFill>
                  <a:srgbClr val="7030A0"/>
                </a:solidFill>
              </a:rPr>
              <a:t>, a </a:t>
            </a:r>
            <a:endParaRPr lang="en-US" sz="2700" dirty="0" smtClean="0">
              <a:solidFill>
                <a:srgbClr val="7030A0"/>
              </a:solidFill>
            </a:endParaRPr>
          </a:p>
          <a:p>
            <a:pPr marL="0" indent="0">
              <a:spcBef>
                <a:spcPts val="0"/>
              </a:spcBef>
              <a:buNone/>
            </a:pPr>
            <a:r>
              <a:rPr lang="en-US" sz="2700" dirty="0" smtClean="0">
                <a:solidFill>
                  <a:srgbClr val="7030A0"/>
                </a:solidFill>
              </a:rPr>
              <a:t>“</a:t>
            </a:r>
            <a:r>
              <a:rPr lang="en-US" sz="2700" dirty="0" err="1">
                <a:solidFill>
                  <a:srgbClr val="7030A0"/>
                </a:solidFill>
              </a:rPr>
              <a:t>channelopathy</a:t>
            </a:r>
            <a:r>
              <a:rPr lang="en-US" sz="2700" dirty="0">
                <a:solidFill>
                  <a:srgbClr val="7030A0"/>
                </a:solidFill>
              </a:rPr>
              <a:t>” involving a </a:t>
            </a:r>
            <a:endParaRPr lang="en-US" sz="2700" dirty="0" smtClean="0">
              <a:solidFill>
                <a:srgbClr val="7030A0"/>
              </a:solidFill>
            </a:endParaRPr>
          </a:p>
          <a:p>
            <a:pPr marL="0" indent="0">
              <a:spcBef>
                <a:spcPts val="0"/>
              </a:spcBef>
              <a:buNone/>
            </a:pPr>
            <a:r>
              <a:rPr lang="en-US" sz="2700" dirty="0" smtClean="0">
                <a:solidFill>
                  <a:srgbClr val="7030A0"/>
                </a:solidFill>
              </a:rPr>
              <a:t>malfunction </a:t>
            </a:r>
            <a:r>
              <a:rPr lang="en-US" sz="2700" dirty="0">
                <a:solidFill>
                  <a:srgbClr val="7030A0"/>
                </a:solidFill>
              </a:rPr>
              <a:t>of chloride </a:t>
            </a:r>
            <a:endParaRPr lang="en-US" sz="2700" dirty="0" smtClean="0">
              <a:solidFill>
                <a:srgbClr val="7030A0"/>
              </a:solidFill>
            </a:endParaRPr>
          </a:p>
          <a:p>
            <a:pPr marL="0" indent="0">
              <a:spcBef>
                <a:spcPts val="0"/>
              </a:spcBef>
              <a:buNone/>
            </a:pPr>
            <a:r>
              <a:rPr lang="en-US" sz="2700" dirty="0">
                <a:solidFill>
                  <a:srgbClr val="7030A0"/>
                </a:solidFill>
              </a:rPr>
              <a:t>c</a:t>
            </a:r>
            <a:r>
              <a:rPr lang="en-US" sz="2700" dirty="0" smtClean="0">
                <a:solidFill>
                  <a:srgbClr val="7030A0"/>
                </a:solidFill>
              </a:rPr>
              <a:t>hannels, </a:t>
            </a:r>
            <a:r>
              <a:rPr lang="en-US" sz="2700" dirty="0">
                <a:solidFill>
                  <a:srgbClr val="7030A0"/>
                </a:solidFill>
              </a:rPr>
              <a:t>which regulate the </a:t>
            </a:r>
            <a:endParaRPr lang="en-US" sz="2700" dirty="0" smtClean="0">
              <a:solidFill>
                <a:srgbClr val="7030A0"/>
              </a:solidFill>
            </a:endParaRPr>
          </a:p>
          <a:p>
            <a:pPr marL="0" indent="0">
              <a:spcBef>
                <a:spcPts val="0"/>
              </a:spcBef>
              <a:buNone/>
            </a:pPr>
            <a:r>
              <a:rPr lang="en-US" sz="2700" dirty="0" smtClean="0">
                <a:solidFill>
                  <a:srgbClr val="7030A0"/>
                </a:solidFill>
              </a:rPr>
              <a:t>movement </a:t>
            </a:r>
            <a:r>
              <a:rPr lang="en-US" sz="2700" dirty="0">
                <a:solidFill>
                  <a:srgbClr val="7030A0"/>
                </a:solidFill>
              </a:rPr>
              <a:t>of chloride ions </a:t>
            </a:r>
            <a:endParaRPr lang="en-US" sz="2700" dirty="0" smtClean="0">
              <a:solidFill>
                <a:srgbClr val="7030A0"/>
              </a:solidFill>
            </a:endParaRPr>
          </a:p>
          <a:p>
            <a:pPr marL="0" indent="0">
              <a:spcBef>
                <a:spcPts val="0"/>
              </a:spcBef>
              <a:buNone/>
            </a:pPr>
            <a:r>
              <a:rPr lang="en-US" sz="2700" dirty="0" smtClean="0">
                <a:solidFill>
                  <a:srgbClr val="7030A0"/>
                </a:solidFill>
              </a:rPr>
              <a:t>between </a:t>
            </a:r>
            <a:r>
              <a:rPr lang="en-US" sz="2700" dirty="0">
                <a:solidFill>
                  <a:srgbClr val="7030A0"/>
                </a:solidFill>
              </a:rPr>
              <a:t>the outside and </a:t>
            </a:r>
            <a:endParaRPr lang="en-US" sz="2700" dirty="0" smtClean="0">
              <a:solidFill>
                <a:srgbClr val="7030A0"/>
              </a:solidFill>
            </a:endParaRPr>
          </a:p>
          <a:p>
            <a:pPr marL="0" indent="0">
              <a:spcBef>
                <a:spcPts val="0"/>
              </a:spcBef>
              <a:buNone/>
            </a:pPr>
            <a:r>
              <a:rPr lang="en-US" sz="2700" dirty="0" smtClean="0">
                <a:solidFill>
                  <a:srgbClr val="7030A0"/>
                </a:solidFill>
              </a:rPr>
              <a:t>inside </a:t>
            </a:r>
            <a:r>
              <a:rPr lang="en-US" sz="2700" dirty="0">
                <a:solidFill>
                  <a:srgbClr val="7030A0"/>
                </a:solidFill>
              </a:rPr>
              <a:t>of the cell.</a:t>
            </a:r>
          </a:p>
          <a:p>
            <a:endParaRPr lang="en-US" dirty="0"/>
          </a:p>
        </p:txBody>
      </p:sp>
      <p:pic>
        <p:nvPicPr>
          <p:cNvPr id="12290" name="Picture 2" descr="Image result for myotonia congeni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114800"/>
            <a:ext cx="4238625" cy="2501882"/>
          </a:xfrm>
          <a:prstGeom prst="rect">
            <a:avLst/>
          </a:prstGeom>
          <a:noFill/>
          <a:extLst>
            <a:ext uri="{909E8E84-426E-40DD-AFC4-6F175D3DCCD1}">
              <a14:hiddenFill xmlns:a14="http://schemas.microsoft.com/office/drawing/2010/main">
                <a:solidFill>
                  <a:srgbClr val="FFFFFF"/>
                </a:solidFill>
              </a14:hiddenFill>
            </a:ext>
          </a:extLst>
        </p:spPr>
      </p:pic>
      <p:sp>
        <p:nvSpPr>
          <p:cNvPr id="5" name="Frame 4"/>
          <p:cNvSpPr/>
          <p:nvPr/>
        </p:nvSpPr>
        <p:spPr>
          <a:xfrm>
            <a:off x="0" y="0"/>
            <a:ext cx="9144000" cy="6858000"/>
          </a:xfrm>
          <a:prstGeom prst="frame">
            <a:avLst>
              <a:gd name="adj1" fmla="val 29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378835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752600"/>
            <a:ext cx="7524750" cy="4351338"/>
          </a:xfrm>
        </p:spPr>
        <p:txBody>
          <a:bodyPr>
            <a:normAutofit/>
          </a:bodyPr>
          <a:lstStyle/>
          <a:p>
            <a:pPr marL="0" indent="0" algn="ctr">
              <a:buNone/>
            </a:pPr>
            <a:r>
              <a:rPr lang="en-US" sz="9600" dirty="0" smtClean="0">
                <a:solidFill>
                  <a:srgbClr val="7030A0"/>
                </a:solidFill>
              </a:rPr>
              <a:t>Plasma</a:t>
            </a:r>
          </a:p>
          <a:p>
            <a:pPr marL="0" indent="0" algn="ctr">
              <a:buNone/>
            </a:pPr>
            <a:r>
              <a:rPr lang="en-US" sz="9600" dirty="0" smtClean="0">
                <a:solidFill>
                  <a:srgbClr val="7030A0"/>
                </a:solidFill>
              </a:rPr>
              <a:t>Membrane</a:t>
            </a:r>
            <a:endParaRPr lang="en-US" sz="9600" dirty="0">
              <a:solidFill>
                <a:srgbClr val="7030A0"/>
              </a:solidFill>
            </a:endParaRPr>
          </a:p>
        </p:txBody>
      </p:sp>
      <p:sp>
        <p:nvSpPr>
          <p:cNvPr id="4" name="Frame 3"/>
          <p:cNvSpPr/>
          <p:nvPr/>
        </p:nvSpPr>
        <p:spPr>
          <a:xfrm>
            <a:off x="0" y="0"/>
            <a:ext cx="9144000" cy="6858000"/>
          </a:xfrm>
          <a:prstGeom prst="frame">
            <a:avLst>
              <a:gd name="adj1" fmla="val 293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24707154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endParaRPr lang="en-US"/>
          </a:p>
        </p:txBody>
      </p:sp>
      <p:pic>
        <p:nvPicPr>
          <p:cNvPr id="9218" name="Picture 2" descr="https://ka-perseus-images.s3.amazonaws.com/79eb41ad7ba2ec947fc23530952e6c0f429698a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762000"/>
            <a:ext cx="8991600" cy="4961952"/>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9144000" cy="6858000"/>
          </a:xfrm>
          <a:prstGeom prst="frame">
            <a:avLst>
              <a:gd name="adj1" fmla="val 2938"/>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9460153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736" y="2590800"/>
            <a:ext cx="8953500" cy="1325563"/>
          </a:xfrm>
        </p:spPr>
        <p:txBody>
          <a:bodyPr>
            <a:noAutofit/>
          </a:bodyPr>
          <a:lstStyle/>
          <a:p>
            <a:r>
              <a:rPr lang="en-US" sz="9600" dirty="0" smtClean="0">
                <a:solidFill>
                  <a:srgbClr val="7030A0"/>
                </a:solidFill>
              </a:rPr>
              <a:t>Nuclear Envelope</a:t>
            </a:r>
            <a:endParaRPr lang="en-US" sz="9600" dirty="0">
              <a:solidFill>
                <a:srgbClr val="7030A0"/>
              </a:solidFill>
            </a:endParaRPr>
          </a:p>
        </p:txBody>
      </p:sp>
      <p:sp>
        <p:nvSpPr>
          <p:cNvPr id="3" name="Frame 2"/>
          <p:cNvSpPr/>
          <p:nvPr/>
        </p:nvSpPr>
        <p:spPr>
          <a:xfrm>
            <a:off x="0" y="0"/>
            <a:ext cx="9144000" cy="6858000"/>
          </a:xfrm>
          <a:prstGeom prst="frame">
            <a:avLst>
              <a:gd name="adj1" fmla="val 293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3172842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304800"/>
            <a:ext cx="8763000" cy="4351338"/>
          </a:xfrm>
        </p:spPr>
        <p:txBody>
          <a:bodyPr>
            <a:normAutofit/>
          </a:bodyPr>
          <a:lstStyle/>
          <a:p>
            <a:pPr marL="0" indent="0">
              <a:buNone/>
            </a:pPr>
            <a:r>
              <a:rPr lang="en-US" sz="4200" dirty="0"/>
              <a:t>T</a:t>
            </a:r>
            <a:r>
              <a:rPr lang="en-US" sz="4200" dirty="0" smtClean="0"/>
              <a:t>he </a:t>
            </a:r>
            <a:r>
              <a:rPr lang="en-US" sz="4200" dirty="0"/>
              <a:t>border between the interior and exterior of a </a:t>
            </a:r>
            <a:r>
              <a:rPr lang="en-US" sz="4200" dirty="0" smtClean="0"/>
              <a:t>cell. </a:t>
            </a:r>
            <a:r>
              <a:rPr lang="en-US" sz="4200" dirty="0"/>
              <a:t>I</a:t>
            </a:r>
            <a:r>
              <a:rPr lang="en-US" sz="4200" dirty="0" smtClean="0"/>
              <a:t>t </a:t>
            </a:r>
            <a:r>
              <a:rPr lang="en-US" sz="4200" dirty="0"/>
              <a:t>controls passage of various molecules—including sugars, amino acids, ions, and water—into and out of the cell.</a:t>
            </a:r>
            <a:endParaRPr lang="en-US" sz="4200" dirty="0">
              <a:solidFill>
                <a:srgbClr val="7030A0"/>
              </a:solidFill>
            </a:endParaRPr>
          </a:p>
        </p:txBody>
      </p:sp>
      <p:pic>
        <p:nvPicPr>
          <p:cNvPr id="1126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200400"/>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9144000" cy="6858000"/>
          </a:xfrm>
          <a:prstGeom prst="frame">
            <a:avLst>
              <a:gd name="adj1" fmla="val 293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289709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2563"/>
            <a:ext cx="7886700" cy="1325563"/>
          </a:xfrm>
        </p:spPr>
        <p:txBody>
          <a:bodyPr/>
          <a:lstStyle/>
          <a:p>
            <a:r>
              <a:rPr lang="en-US" dirty="0" smtClean="0">
                <a:latin typeface="+mn-lt"/>
              </a:rPr>
              <a:t>Patient #</a:t>
            </a:r>
            <a:r>
              <a:rPr lang="en-US" dirty="0">
                <a:latin typeface="+mn-lt"/>
              </a:rPr>
              <a:t>6</a:t>
            </a:r>
            <a:r>
              <a:rPr lang="en-US" dirty="0" smtClean="0">
                <a:latin typeface="+mn-lt"/>
              </a:rPr>
              <a:t>: Harvey</a:t>
            </a:r>
            <a:endParaRPr lang="en-US" dirty="0">
              <a:latin typeface="+mn-lt"/>
            </a:endParaRPr>
          </a:p>
        </p:txBody>
      </p:sp>
      <p:sp>
        <p:nvSpPr>
          <p:cNvPr id="3" name="Content Placeholder 2"/>
          <p:cNvSpPr>
            <a:spLocks noGrp="1"/>
          </p:cNvSpPr>
          <p:nvPr>
            <p:ph sz="half" idx="1"/>
          </p:nvPr>
        </p:nvSpPr>
        <p:spPr>
          <a:xfrm>
            <a:off x="228600" y="685800"/>
            <a:ext cx="8763000" cy="6163056"/>
          </a:xfrm>
        </p:spPr>
        <p:txBody>
          <a:bodyPr>
            <a:normAutofit fontScale="55000" lnSpcReduction="20000"/>
          </a:bodyPr>
          <a:lstStyle/>
          <a:p>
            <a:pPr marL="0" indent="0">
              <a:spcBef>
                <a:spcPts val="0"/>
              </a:spcBef>
              <a:buNone/>
            </a:pPr>
            <a:r>
              <a:rPr lang="en-US" sz="4400" dirty="0" smtClean="0">
                <a:solidFill>
                  <a:srgbClr val="7030A0"/>
                </a:solidFill>
              </a:rPr>
              <a:t>Harvey </a:t>
            </a:r>
            <a:r>
              <a:rPr lang="en-US" sz="4400" dirty="0">
                <a:solidFill>
                  <a:srgbClr val="7030A0"/>
                </a:solidFill>
              </a:rPr>
              <a:t>was a </a:t>
            </a:r>
            <a:r>
              <a:rPr lang="en-US" sz="4400" dirty="0" smtClean="0">
                <a:solidFill>
                  <a:srgbClr val="7030A0"/>
                </a:solidFill>
              </a:rPr>
              <a:t>perfectly happy baby with normal development until about six months of age. He had learned to roll over and sit up for a few seconds, but then was suddenly unable to do either of these things. He stopped turning </a:t>
            </a:r>
            <a:r>
              <a:rPr lang="en-US" sz="4400" dirty="0">
                <a:solidFill>
                  <a:srgbClr val="7030A0"/>
                </a:solidFill>
              </a:rPr>
              <a:t>and </a:t>
            </a:r>
            <a:r>
              <a:rPr lang="en-US" sz="4400" dirty="0" smtClean="0">
                <a:solidFill>
                  <a:srgbClr val="7030A0"/>
                </a:solidFill>
              </a:rPr>
              <a:t>smiling </a:t>
            </a:r>
            <a:r>
              <a:rPr lang="en-US" sz="4400" dirty="0">
                <a:solidFill>
                  <a:srgbClr val="7030A0"/>
                </a:solidFill>
              </a:rPr>
              <a:t>at his mother's </a:t>
            </a:r>
            <a:r>
              <a:rPr lang="en-US" sz="4400" dirty="0" smtClean="0">
                <a:solidFill>
                  <a:srgbClr val="7030A0"/>
                </a:solidFill>
              </a:rPr>
              <a:t>voice </a:t>
            </a:r>
            <a:r>
              <a:rPr lang="en-US" sz="4400" dirty="0">
                <a:solidFill>
                  <a:srgbClr val="7030A0"/>
                </a:solidFill>
              </a:rPr>
              <a:t>as he had </a:t>
            </a:r>
            <a:r>
              <a:rPr lang="en-US" sz="4400" dirty="0" smtClean="0">
                <a:solidFill>
                  <a:srgbClr val="7030A0"/>
                </a:solidFill>
              </a:rPr>
              <a:t>before, </a:t>
            </a:r>
            <a:r>
              <a:rPr lang="en-US" sz="4400" dirty="0">
                <a:solidFill>
                  <a:srgbClr val="7030A0"/>
                </a:solidFill>
              </a:rPr>
              <a:t>and he did not seem as interested in his </a:t>
            </a:r>
            <a:r>
              <a:rPr lang="en-US" sz="4400" dirty="0" smtClean="0">
                <a:solidFill>
                  <a:srgbClr val="7030A0"/>
                </a:solidFill>
              </a:rPr>
              <a:t>toys </a:t>
            </a:r>
            <a:r>
              <a:rPr lang="en-US" sz="4400" dirty="0">
                <a:solidFill>
                  <a:srgbClr val="7030A0"/>
                </a:solidFill>
              </a:rPr>
              <a:t>as he once was. </a:t>
            </a:r>
            <a:r>
              <a:rPr lang="en-US" sz="4400" dirty="0" smtClean="0">
                <a:solidFill>
                  <a:srgbClr val="7030A0"/>
                </a:solidFill>
              </a:rPr>
              <a:t>Harvey’s parents </a:t>
            </a:r>
            <a:r>
              <a:rPr lang="en-US" sz="4400" dirty="0">
                <a:solidFill>
                  <a:srgbClr val="7030A0"/>
                </a:solidFill>
              </a:rPr>
              <a:t>took him to the </a:t>
            </a:r>
            <a:r>
              <a:rPr lang="en-US" sz="4400" dirty="0" smtClean="0">
                <a:solidFill>
                  <a:srgbClr val="7030A0"/>
                </a:solidFill>
              </a:rPr>
              <a:t>doctor because they were concerned about these changes. </a:t>
            </a:r>
            <a:r>
              <a:rPr lang="en-US" sz="4400" dirty="0">
                <a:solidFill>
                  <a:srgbClr val="7030A0"/>
                </a:solidFill>
              </a:rPr>
              <a:t>It took exams by several specialists to diagnose </a:t>
            </a:r>
            <a:r>
              <a:rPr lang="en-US" sz="4400" dirty="0" smtClean="0">
                <a:solidFill>
                  <a:srgbClr val="7030A0"/>
                </a:solidFill>
              </a:rPr>
              <a:t>Harvey's </a:t>
            </a:r>
            <a:r>
              <a:rPr lang="en-US" sz="4400" dirty="0" err="1">
                <a:solidFill>
                  <a:srgbClr val="7030A0"/>
                </a:solidFill>
              </a:rPr>
              <a:t>Tay</a:t>
            </a:r>
            <a:r>
              <a:rPr lang="en-US" sz="4400" dirty="0">
                <a:solidFill>
                  <a:srgbClr val="7030A0"/>
                </a:solidFill>
              </a:rPr>
              <a:t>-Sachs </a:t>
            </a:r>
            <a:r>
              <a:rPr lang="en-US" sz="4400" dirty="0" smtClean="0">
                <a:solidFill>
                  <a:srgbClr val="7030A0"/>
                </a:solidFill>
              </a:rPr>
              <a:t>disease. This disease has become very rare (fewer than ten cases appear each year) in large part due to screening programs in population groups known to have this inherited illness.  Harvey's </a:t>
            </a:r>
            <a:r>
              <a:rPr lang="en-US" sz="4400" dirty="0">
                <a:solidFill>
                  <a:srgbClr val="7030A0"/>
                </a:solidFill>
              </a:rPr>
              <a:t>parents were not among those ethnic </a:t>
            </a:r>
            <a:r>
              <a:rPr lang="en-US" sz="4400" dirty="0" smtClean="0">
                <a:solidFill>
                  <a:srgbClr val="7030A0"/>
                </a:solidFill>
              </a:rPr>
              <a:t>groups most as risk.  Also, they </a:t>
            </a:r>
            <a:r>
              <a:rPr lang="en-US" sz="4400" dirty="0">
                <a:solidFill>
                  <a:srgbClr val="7030A0"/>
                </a:solidFill>
              </a:rPr>
              <a:t>had no idea that they both were carriers of the gene that causes this very rare </a:t>
            </a:r>
            <a:r>
              <a:rPr lang="en-US" sz="4400" dirty="0" smtClean="0">
                <a:solidFill>
                  <a:srgbClr val="7030A0"/>
                </a:solidFill>
              </a:rPr>
              <a:t>illness. A </a:t>
            </a:r>
            <a:r>
              <a:rPr lang="en-US" sz="4400" dirty="0">
                <a:solidFill>
                  <a:srgbClr val="7030A0"/>
                </a:solidFill>
              </a:rPr>
              <a:t>neurologist </a:t>
            </a:r>
            <a:r>
              <a:rPr lang="en-US" sz="4400" dirty="0" smtClean="0">
                <a:solidFill>
                  <a:srgbClr val="7030A0"/>
                </a:solidFill>
              </a:rPr>
              <a:t>verified </a:t>
            </a:r>
            <a:r>
              <a:rPr lang="en-US" sz="4400" dirty="0">
                <a:solidFill>
                  <a:srgbClr val="7030A0"/>
                </a:solidFill>
              </a:rPr>
              <a:t>her </a:t>
            </a:r>
            <a:r>
              <a:rPr lang="en-US" sz="4400" dirty="0" smtClean="0">
                <a:solidFill>
                  <a:srgbClr val="7030A0"/>
                </a:solidFill>
              </a:rPr>
              <a:t>hypothesis </a:t>
            </a:r>
            <a:r>
              <a:rPr lang="en-US" sz="4400" dirty="0">
                <a:solidFill>
                  <a:srgbClr val="7030A0"/>
                </a:solidFill>
              </a:rPr>
              <a:t>of </a:t>
            </a:r>
            <a:r>
              <a:rPr lang="en-US" sz="4400" dirty="0" err="1">
                <a:solidFill>
                  <a:srgbClr val="7030A0"/>
                </a:solidFill>
              </a:rPr>
              <a:t>Tay</a:t>
            </a:r>
            <a:r>
              <a:rPr lang="en-US" sz="4400" dirty="0">
                <a:solidFill>
                  <a:srgbClr val="7030A0"/>
                </a:solidFill>
              </a:rPr>
              <a:t>-Sachs by looking into </a:t>
            </a:r>
            <a:r>
              <a:rPr lang="en-US" sz="4400" dirty="0" smtClean="0">
                <a:solidFill>
                  <a:srgbClr val="7030A0"/>
                </a:solidFill>
              </a:rPr>
              <a:t>Harvey's </a:t>
            </a:r>
            <a:r>
              <a:rPr lang="en-US" sz="4400" dirty="0">
                <a:solidFill>
                  <a:srgbClr val="7030A0"/>
                </a:solidFill>
              </a:rPr>
              <a:t>eyes, where she saw the telltale cherry red spot indicating the illness. </a:t>
            </a:r>
            <a:r>
              <a:rPr lang="en-US" sz="4400" dirty="0" smtClean="0">
                <a:solidFill>
                  <a:srgbClr val="7030A0"/>
                </a:solidFill>
              </a:rPr>
              <a:t>There was a build </a:t>
            </a:r>
            <a:r>
              <a:rPr lang="en-US" sz="4400" dirty="0">
                <a:solidFill>
                  <a:srgbClr val="7030A0"/>
                </a:solidFill>
              </a:rPr>
              <a:t>up fatty material on his nerve </a:t>
            </a:r>
            <a:r>
              <a:rPr lang="en-US" sz="4400" dirty="0" smtClean="0">
                <a:solidFill>
                  <a:srgbClr val="7030A0"/>
                </a:solidFill>
              </a:rPr>
              <a:t>cells that his cells couldn’t break down. His </a:t>
            </a:r>
            <a:r>
              <a:rPr lang="en-US" sz="4400" dirty="0">
                <a:solidFill>
                  <a:srgbClr val="7030A0"/>
                </a:solidFill>
              </a:rPr>
              <a:t>nervous system would </a:t>
            </a:r>
            <a:r>
              <a:rPr lang="en-US" sz="4400" dirty="0" smtClean="0">
                <a:solidFill>
                  <a:srgbClr val="7030A0"/>
                </a:solidFill>
              </a:rPr>
              <a:t>continue</a:t>
            </a:r>
          </a:p>
          <a:p>
            <a:pPr marL="0" indent="0">
              <a:spcBef>
                <a:spcPts val="0"/>
              </a:spcBef>
              <a:buNone/>
            </a:pPr>
            <a:r>
              <a:rPr lang="en-US" sz="4400" dirty="0" smtClean="0">
                <a:solidFill>
                  <a:srgbClr val="7030A0"/>
                </a:solidFill>
              </a:rPr>
              <a:t>to </a:t>
            </a:r>
            <a:r>
              <a:rPr lang="en-US" sz="4400" dirty="0">
                <a:solidFill>
                  <a:srgbClr val="7030A0"/>
                </a:solidFill>
              </a:rPr>
              <a:t>fail, and he would be </a:t>
            </a:r>
            <a:endParaRPr lang="en-US" sz="4400" dirty="0" smtClean="0">
              <a:solidFill>
                <a:srgbClr val="7030A0"/>
              </a:solidFill>
            </a:endParaRPr>
          </a:p>
          <a:p>
            <a:pPr marL="0" indent="0">
              <a:spcBef>
                <a:spcPts val="0"/>
              </a:spcBef>
              <a:buNone/>
            </a:pPr>
            <a:r>
              <a:rPr lang="en-US" sz="4400" dirty="0" smtClean="0">
                <a:solidFill>
                  <a:srgbClr val="7030A0"/>
                </a:solidFill>
              </a:rPr>
              <a:t>paralyzed </a:t>
            </a:r>
            <a:r>
              <a:rPr lang="en-US" sz="4400" dirty="0">
                <a:solidFill>
                  <a:srgbClr val="7030A0"/>
                </a:solidFill>
              </a:rPr>
              <a:t>and unable to see or </a:t>
            </a:r>
            <a:endParaRPr lang="en-US" sz="4400" dirty="0" smtClean="0">
              <a:solidFill>
                <a:srgbClr val="7030A0"/>
              </a:solidFill>
            </a:endParaRPr>
          </a:p>
          <a:p>
            <a:pPr marL="0" indent="0">
              <a:spcBef>
                <a:spcPts val="0"/>
              </a:spcBef>
              <a:buNone/>
            </a:pPr>
            <a:r>
              <a:rPr lang="en-US" sz="4400" dirty="0" smtClean="0">
                <a:solidFill>
                  <a:srgbClr val="7030A0"/>
                </a:solidFill>
              </a:rPr>
              <a:t>hear </a:t>
            </a:r>
            <a:r>
              <a:rPr lang="en-US" sz="4400" dirty="0">
                <a:solidFill>
                  <a:srgbClr val="7030A0"/>
                </a:solidFill>
              </a:rPr>
              <a:t>by the time he </a:t>
            </a:r>
            <a:r>
              <a:rPr lang="en-US" sz="4400" dirty="0" smtClean="0">
                <a:solidFill>
                  <a:srgbClr val="7030A0"/>
                </a:solidFill>
              </a:rPr>
              <a:t>died</a:t>
            </a:r>
          </a:p>
          <a:p>
            <a:pPr marL="0" indent="0">
              <a:spcBef>
                <a:spcPts val="0"/>
              </a:spcBef>
              <a:buNone/>
            </a:pPr>
            <a:r>
              <a:rPr lang="en-US" sz="4400" dirty="0" smtClean="0">
                <a:solidFill>
                  <a:srgbClr val="7030A0"/>
                </a:solidFill>
              </a:rPr>
              <a:t>before </a:t>
            </a:r>
            <a:r>
              <a:rPr lang="en-US" sz="4400" dirty="0">
                <a:solidFill>
                  <a:srgbClr val="7030A0"/>
                </a:solidFill>
              </a:rPr>
              <a:t>the age of four.</a:t>
            </a:r>
          </a:p>
          <a:p>
            <a:endParaRPr lang="en-US" b="1" dirty="0"/>
          </a:p>
        </p:txBody>
      </p:sp>
      <p:pic>
        <p:nvPicPr>
          <p:cNvPr id="10242" name="Picture 2" descr="https://userscontent2.emaze.com/images/73d3e404-2a1a-4822-a37a-1f12a08b76b9/6239acf0-cea5-4867-9217-63598f2dc12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6967" y="5082857"/>
            <a:ext cx="4015033" cy="1622743"/>
          </a:xfrm>
          <a:prstGeom prst="rect">
            <a:avLst/>
          </a:prstGeom>
          <a:noFill/>
          <a:extLst>
            <a:ext uri="{909E8E84-426E-40DD-AFC4-6F175D3DCCD1}">
              <a14:hiddenFill xmlns:a14="http://schemas.microsoft.com/office/drawing/2010/main">
                <a:solidFill>
                  <a:srgbClr val="FFFFFF"/>
                </a:solidFill>
              </a14:hiddenFill>
            </a:ext>
          </a:extLst>
        </p:spPr>
      </p:pic>
      <p:sp>
        <p:nvSpPr>
          <p:cNvPr id="5" name="Frame 4"/>
          <p:cNvSpPr/>
          <p:nvPr/>
        </p:nvSpPr>
        <p:spPr>
          <a:xfrm>
            <a:off x="0" y="0"/>
            <a:ext cx="9144000" cy="6858000"/>
          </a:xfrm>
          <a:prstGeom prst="frame">
            <a:avLst>
              <a:gd name="adj1" fmla="val 29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541648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00200" y="2659062"/>
            <a:ext cx="6686550" cy="4351338"/>
          </a:xfrm>
        </p:spPr>
        <p:txBody>
          <a:bodyPr>
            <a:normAutofit/>
          </a:bodyPr>
          <a:lstStyle/>
          <a:p>
            <a:pPr marL="0" indent="0">
              <a:buNone/>
            </a:pPr>
            <a:r>
              <a:rPr lang="en-US" sz="9600" dirty="0" smtClean="0">
                <a:solidFill>
                  <a:srgbClr val="7030A0"/>
                </a:solidFill>
              </a:rPr>
              <a:t>Lysosomes</a:t>
            </a:r>
            <a:endParaRPr lang="en-US" sz="9600" dirty="0">
              <a:solidFill>
                <a:srgbClr val="7030A0"/>
              </a:solidFill>
            </a:endParaRPr>
          </a:p>
        </p:txBody>
      </p:sp>
      <p:sp>
        <p:nvSpPr>
          <p:cNvPr id="4" name="Frame 3"/>
          <p:cNvSpPr/>
          <p:nvPr/>
        </p:nvSpPr>
        <p:spPr>
          <a:xfrm>
            <a:off x="0" y="0"/>
            <a:ext cx="9144000" cy="6858000"/>
          </a:xfrm>
          <a:prstGeom prst="frame">
            <a:avLst>
              <a:gd name="adj1" fmla="val 293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18686236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endParaRPr lang="en-US"/>
          </a:p>
        </p:txBody>
      </p:sp>
      <p:pic>
        <p:nvPicPr>
          <p:cNvPr id="7170" name="Picture 2" descr="Image result for lysos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7841673" cy="6317673"/>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9144000" cy="6858000"/>
          </a:xfrm>
          <a:prstGeom prst="frame">
            <a:avLst>
              <a:gd name="adj1" fmla="val 2938"/>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34761363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381000"/>
            <a:ext cx="8534400" cy="4351338"/>
          </a:xfrm>
        </p:spPr>
        <p:txBody>
          <a:bodyPr>
            <a:normAutofit/>
          </a:bodyPr>
          <a:lstStyle/>
          <a:p>
            <a:pPr marL="0" indent="0">
              <a:buNone/>
            </a:pPr>
            <a:r>
              <a:rPr lang="en-US" sz="4200" dirty="0" smtClean="0"/>
              <a:t>A vesicle </a:t>
            </a:r>
            <a:r>
              <a:rPr lang="en-US" sz="4200" dirty="0"/>
              <a:t>that </a:t>
            </a:r>
            <a:r>
              <a:rPr lang="en-US" sz="4200" dirty="0" smtClean="0"/>
              <a:t>contains </a:t>
            </a:r>
            <a:r>
              <a:rPr lang="en-US" sz="4200" dirty="0"/>
              <a:t>hydrolytic enzymes that can break down many kinds of biomolecules. </a:t>
            </a:r>
            <a:endParaRPr lang="en-US" sz="4200" dirty="0">
              <a:solidFill>
                <a:srgbClr val="7030A0"/>
              </a:solidFill>
            </a:endParaRPr>
          </a:p>
        </p:txBody>
      </p:sp>
      <p:pic>
        <p:nvPicPr>
          <p:cNvPr id="8194" name="Picture 2" descr="Image result for hydroly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743200"/>
            <a:ext cx="9359515" cy="28956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9144000" cy="6858000"/>
          </a:xfrm>
          <a:prstGeom prst="frame">
            <a:avLst>
              <a:gd name="adj1" fmla="val 293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817434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8438"/>
            <a:ext cx="8229600" cy="639762"/>
          </a:xfrm>
        </p:spPr>
        <p:txBody>
          <a:bodyPr>
            <a:noAutofit/>
          </a:bodyPr>
          <a:lstStyle/>
          <a:p>
            <a:r>
              <a:rPr lang="en-US" sz="4000" dirty="0" smtClean="0"/>
              <a:t>Patient #7: Kathy</a:t>
            </a:r>
            <a:endParaRPr lang="en-US" sz="4000" dirty="0"/>
          </a:p>
        </p:txBody>
      </p:sp>
      <p:sp>
        <p:nvSpPr>
          <p:cNvPr id="3" name="Content Placeholder 2"/>
          <p:cNvSpPr>
            <a:spLocks noGrp="1"/>
          </p:cNvSpPr>
          <p:nvPr>
            <p:ph sz="half" idx="1"/>
          </p:nvPr>
        </p:nvSpPr>
        <p:spPr>
          <a:xfrm>
            <a:off x="152400" y="708819"/>
            <a:ext cx="8686800" cy="5257800"/>
          </a:xfrm>
        </p:spPr>
        <p:txBody>
          <a:bodyPr>
            <a:noAutofit/>
          </a:bodyPr>
          <a:lstStyle/>
          <a:p>
            <a:pPr marL="0" indent="0">
              <a:spcBef>
                <a:spcPts val="0"/>
              </a:spcBef>
              <a:buNone/>
            </a:pPr>
            <a:r>
              <a:rPr lang="en-US" dirty="0" smtClean="0">
                <a:solidFill>
                  <a:srgbClr val="7030A0"/>
                </a:solidFill>
              </a:rPr>
              <a:t>Kathy </a:t>
            </a:r>
            <a:r>
              <a:rPr lang="en-US" dirty="0">
                <a:solidFill>
                  <a:srgbClr val="7030A0"/>
                </a:solidFill>
              </a:rPr>
              <a:t>is a </a:t>
            </a:r>
            <a:r>
              <a:rPr lang="en-US" dirty="0" smtClean="0">
                <a:solidFill>
                  <a:srgbClr val="7030A0"/>
                </a:solidFill>
              </a:rPr>
              <a:t>fifteen-year-old soccer player at a nearby high school. </a:t>
            </a:r>
            <a:r>
              <a:rPr lang="en-US" dirty="0">
                <a:solidFill>
                  <a:srgbClr val="7030A0"/>
                </a:solidFill>
              </a:rPr>
              <a:t>She arrived in the ER at </a:t>
            </a:r>
            <a:r>
              <a:rPr lang="en-US" dirty="0" smtClean="0">
                <a:solidFill>
                  <a:srgbClr val="7030A0"/>
                </a:solidFill>
              </a:rPr>
              <a:t>6:07 p.m.  She was experiencing extreme </a:t>
            </a:r>
            <a:r>
              <a:rPr lang="en-US" dirty="0">
                <a:solidFill>
                  <a:srgbClr val="7030A0"/>
                </a:solidFill>
              </a:rPr>
              <a:t>muscle weakness and loss of muscle coordination, particularly in her arms and legs! She told the </a:t>
            </a:r>
            <a:r>
              <a:rPr lang="en-US" dirty="0" smtClean="0">
                <a:solidFill>
                  <a:srgbClr val="7030A0"/>
                </a:solidFill>
              </a:rPr>
              <a:t>doctors </a:t>
            </a:r>
            <a:r>
              <a:rPr lang="en-US" dirty="0">
                <a:solidFill>
                  <a:srgbClr val="7030A0"/>
                </a:solidFill>
              </a:rPr>
              <a:t>that for the past few days, she had been </a:t>
            </a:r>
            <a:r>
              <a:rPr lang="en-US" dirty="0" smtClean="0">
                <a:solidFill>
                  <a:srgbClr val="7030A0"/>
                </a:solidFill>
              </a:rPr>
              <a:t>extra tired </a:t>
            </a:r>
            <a:r>
              <a:rPr lang="en-US" dirty="0">
                <a:solidFill>
                  <a:srgbClr val="7030A0"/>
                </a:solidFill>
              </a:rPr>
              <a:t>with little energy to do anything. </a:t>
            </a:r>
            <a:r>
              <a:rPr lang="en-US" dirty="0" smtClean="0">
                <a:solidFill>
                  <a:srgbClr val="7030A0"/>
                </a:solidFill>
              </a:rPr>
              <a:t>The doctors decided to do some blood work which showed </a:t>
            </a:r>
            <a:r>
              <a:rPr lang="en-US" dirty="0">
                <a:solidFill>
                  <a:srgbClr val="7030A0"/>
                </a:solidFill>
              </a:rPr>
              <a:t>one particular abnormality. </a:t>
            </a:r>
            <a:r>
              <a:rPr lang="en-US" dirty="0" smtClean="0">
                <a:solidFill>
                  <a:srgbClr val="7030A0"/>
                </a:solidFill>
              </a:rPr>
              <a:t>Kathy’s </a:t>
            </a:r>
            <a:r>
              <a:rPr lang="en-US" dirty="0">
                <a:solidFill>
                  <a:srgbClr val="7030A0"/>
                </a:solidFill>
              </a:rPr>
              <a:t>glucose levels were rather high although she was an athlete </a:t>
            </a:r>
            <a:r>
              <a:rPr lang="en-US" dirty="0" smtClean="0">
                <a:solidFill>
                  <a:srgbClr val="7030A0"/>
                </a:solidFill>
              </a:rPr>
              <a:t>and </a:t>
            </a:r>
            <a:r>
              <a:rPr lang="en-US" dirty="0">
                <a:solidFill>
                  <a:srgbClr val="7030A0"/>
                </a:solidFill>
              </a:rPr>
              <a:t>did mention she </a:t>
            </a:r>
            <a:r>
              <a:rPr lang="en-US" dirty="0" smtClean="0">
                <a:solidFill>
                  <a:srgbClr val="7030A0"/>
                </a:solidFill>
              </a:rPr>
              <a:t>usually ate carbohydrates </a:t>
            </a:r>
            <a:r>
              <a:rPr lang="en-US" dirty="0">
                <a:solidFill>
                  <a:srgbClr val="7030A0"/>
                </a:solidFill>
              </a:rPr>
              <a:t>the </a:t>
            </a:r>
            <a:r>
              <a:rPr lang="en-US" dirty="0" smtClean="0">
                <a:solidFill>
                  <a:srgbClr val="7030A0"/>
                </a:solidFill>
              </a:rPr>
              <a:t>night before </a:t>
            </a:r>
            <a:r>
              <a:rPr lang="en-US" dirty="0">
                <a:solidFill>
                  <a:srgbClr val="7030A0"/>
                </a:solidFill>
              </a:rPr>
              <a:t>a </a:t>
            </a:r>
            <a:r>
              <a:rPr lang="en-US" dirty="0" smtClean="0">
                <a:solidFill>
                  <a:srgbClr val="7030A0"/>
                </a:solidFill>
              </a:rPr>
              <a:t>game. However</a:t>
            </a:r>
            <a:r>
              <a:rPr lang="en-US" dirty="0">
                <a:solidFill>
                  <a:srgbClr val="7030A0"/>
                </a:solidFill>
              </a:rPr>
              <a:t>, this </a:t>
            </a:r>
            <a:r>
              <a:rPr lang="en-US" dirty="0" smtClean="0">
                <a:solidFill>
                  <a:srgbClr val="7030A0"/>
                </a:solidFill>
              </a:rPr>
              <a:t>explanation </a:t>
            </a:r>
            <a:r>
              <a:rPr lang="en-US" dirty="0">
                <a:solidFill>
                  <a:srgbClr val="7030A0"/>
                </a:solidFill>
              </a:rPr>
              <a:t>could be </a:t>
            </a:r>
            <a:r>
              <a:rPr lang="en-US" dirty="0" smtClean="0">
                <a:solidFill>
                  <a:srgbClr val="7030A0"/>
                </a:solidFill>
              </a:rPr>
              <a:t>dismissed since </a:t>
            </a:r>
            <a:r>
              <a:rPr lang="en-US" dirty="0">
                <a:solidFill>
                  <a:srgbClr val="7030A0"/>
                </a:solidFill>
              </a:rPr>
              <a:t>she did not have a </a:t>
            </a:r>
            <a:r>
              <a:rPr lang="en-US" dirty="0" smtClean="0">
                <a:solidFill>
                  <a:srgbClr val="7030A0"/>
                </a:solidFill>
              </a:rPr>
              <a:t>game </a:t>
            </a:r>
            <a:r>
              <a:rPr lang="en-US" dirty="0">
                <a:solidFill>
                  <a:srgbClr val="7030A0"/>
                </a:solidFill>
              </a:rPr>
              <a:t>in the </a:t>
            </a:r>
            <a:r>
              <a:rPr lang="en-US" dirty="0" smtClean="0">
                <a:solidFill>
                  <a:srgbClr val="7030A0"/>
                </a:solidFill>
              </a:rPr>
              <a:t>past </a:t>
            </a:r>
            <a:r>
              <a:rPr lang="en-US" dirty="0">
                <a:solidFill>
                  <a:srgbClr val="7030A0"/>
                </a:solidFill>
              </a:rPr>
              <a:t>week. </a:t>
            </a:r>
            <a:r>
              <a:rPr lang="en-US" dirty="0" smtClean="0">
                <a:solidFill>
                  <a:srgbClr val="7030A0"/>
                </a:solidFill>
              </a:rPr>
              <a:t>The </a:t>
            </a:r>
            <a:r>
              <a:rPr lang="en-US" dirty="0">
                <a:solidFill>
                  <a:srgbClr val="7030A0"/>
                </a:solidFill>
              </a:rPr>
              <a:t>doctors </a:t>
            </a:r>
            <a:r>
              <a:rPr lang="en-US" dirty="0" smtClean="0">
                <a:solidFill>
                  <a:srgbClr val="7030A0"/>
                </a:solidFill>
              </a:rPr>
              <a:t>agreed </a:t>
            </a:r>
            <a:r>
              <a:rPr lang="en-US" dirty="0">
                <a:solidFill>
                  <a:srgbClr val="7030A0"/>
                </a:solidFill>
              </a:rPr>
              <a:t>that </a:t>
            </a:r>
            <a:endParaRPr lang="en-US" dirty="0" smtClean="0">
              <a:solidFill>
                <a:srgbClr val="7030A0"/>
              </a:solidFill>
            </a:endParaRPr>
          </a:p>
          <a:p>
            <a:pPr marL="0" indent="0">
              <a:spcBef>
                <a:spcPts val="0"/>
              </a:spcBef>
              <a:buNone/>
            </a:pPr>
            <a:r>
              <a:rPr lang="en-US" dirty="0" smtClean="0">
                <a:solidFill>
                  <a:srgbClr val="7030A0"/>
                </a:solidFill>
              </a:rPr>
              <a:t>something </a:t>
            </a:r>
            <a:r>
              <a:rPr lang="en-US" dirty="0">
                <a:solidFill>
                  <a:srgbClr val="7030A0"/>
                </a:solidFill>
              </a:rPr>
              <a:t>else must </a:t>
            </a:r>
            <a:r>
              <a:rPr lang="en-US" dirty="0" smtClean="0">
                <a:solidFill>
                  <a:srgbClr val="7030A0"/>
                </a:solidFill>
              </a:rPr>
              <a:t>be </a:t>
            </a:r>
            <a:r>
              <a:rPr lang="en-US" dirty="0">
                <a:solidFill>
                  <a:srgbClr val="7030A0"/>
                </a:solidFill>
              </a:rPr>
              <a:t>going on </a:t>
            </a:r>
            <a:r>
              <a:rPr lang="en-US" dirty="0" smtClean="0">
                <a:solidFill>
                  <a:srgbClr val="7030A0"/>
                </a:solidFill>
              </a:rPr>
              <a:t>to cause </a:t>
            </a:r>
            <a:r>
              <a:rPr lang="en-US" dirty="0">
                <a:solidFill>
                  <a:srgbClr val="7030A0"/>
                </a:solidFill>
              </a:rPr>
              <a:t>such </a:t>
            </a:r>
            <a:r>
              <a:rPr lang="en-US" dirty="0" smtClean="0">
                <a:solidFill>
                  <a:srgbClr val="7030A0"/>
                </a:solidFill>
              </a:rPr>
              <a:t>high </a:t>
            </a:r>
          </a:p>
          <a:p>
            <a:pPr marL="0" indent="0">
              <a:spcBef>
                <a:spcPts val="0"/>
              </a:spcBef>
              <a:buNone/>
            </a:pPr>
            <a:r>
              <a:rPr lang="en-US" dirty="0" smtClean="0">
                <a:solidFill>
                  <a:srgbClr val="7030A0"/>
                </a:solidFill>
              </a:rPr>
              <a:t>glucose </a:t>
            </a:r>
            <a:r>
              <a:rPr lang="en-US" dirty="0">
                <a:solidFill>
                  <a:srgbClr val="7030A0"/>
                </a:solidFill>
              </a:rPr>
              <a:t>levels </a:t>
            </a:r>
            <a:r>
              <a:rPr lang="en-US" dirty="0" smtClean="0">
                <a:solidFill>
                  <a:srgbClr val="7030A0"/>
                </a:solidFill>
              </a:rPr>
              <a:t>(</a:t>
            </a:r>
            <a:r>
              <a:rPr lang="en-US" dirty="0">
                <a:solidFill>
                  <a:srgbClr val="7030A0"/>
                </a:solidFill>
              </a:rPr>
              <a:t>i.e. something was not </a:t>
            </a:r>
            <a:r>
              <a:rPr lang="en-US" dirty="0" smtClean="0">
                <a:solidFill>
                  <a:srgbClr val="7030A0"/>
                </a:solidFill>
              </a:rPr>
              <a:t>breaking </a:t>
            </a:r>
            <a:r>
              <a:rPr lang="en-US" dirty="0">
                <a:solidFill>
                  <a:srgbClr val="7030A0"/>
                </a:solidFill>
              </a:rPr>
              <a:t>down these </a:t>
            </a:r>
            <a:endParaRPr lang="en-US" dirty="0" smtClean="0">
              <a:solidFill>
                <a:srgbClr val="7030A0"/>
              </a:solidFill>
            </a:endParaRPr>
          </a:p>
          <a:p>
            <a:pPr marL="0" indent="0">
              <a:spcBef>
                <a:spcPts val="0"/>
              </a:spcBef>
              <a:buNone/>
            </a:pPr>
            <a:r>
              <a:rPr lang="en-US" dirty="0" smtClean="0">
                <a:solidFill>
                  <a:srgbClr val="7030A0"/>
                </a:solidFill>
              </a:rPr>
              <a:t>sugar </a:t>
            </a:r>
            <a:r>
              <a:rPr lang="en-US" dirty="0">
                <a:solidFill>
                  <a:srgbClr val="7030A0"/>
                </a:solidFill>
              </a:rPr>
              <a:t>molecules). T</a:t>
            </a:r>
            <a:r>
              <a:rPr lang="en-US" dirty="0" smtClean="0">
                <a:solidFill>
                  <a:srgbClr val="7030A0"/>
                </a:solidFill>
              </a:rPr>
              <a:t>he </a:t>
            </a:r>
            <a:r>
              <a:rPr lang="en-US" dirty="0">
                <a:solidFill>
                  <a:srgbClr val="7030A0"/>
                </a:solidFill>
              </a:rPr>
              <a:t>doctors </a:t>
            </a:r>
            <a:r>
              <a:rPr lang="en-US" dirty="0" smtClean="0">
                <a:solidFill>
                  <a:srgbClr val="7030A0"/>
                </a:solidFill>
              </a:rPr>
              <a:t>ordered for </a:t>
            </a:r>
            <a:r>
              <a:rPr lang="en-US" dirty="0">
                <a:solidFill>
                  <a:srgbClr val="7030A0"/>
                </a:solidFill>
              </a:rPr>
              <a:t>a muscle </a:t>
            </a:r>
            <a:endParaRPr lang="en-US" dirty="0" smtClean="0">
              <a:solidFill>
                <a:srgbClr val="7030A0"/>
              </a:solidFill>
            </a:endParaRPr>
          </a:p>
          <a:p>
            <a:pPr marL="0" indent="0">
              <a:spcBef>
                <a:spcPts val="0"/>
              </a:spcBef>
              <a:buNone/>
            </a:pPr>
            <a:r>
              <a:rPr lang="en-US" dirty="0" smtClean="0">
                <a:solidFill>
                  <a:srgbClr val="7030A0"/>
                </a:solidFill>
              </a:rPr>
              <a:t>biopsy to </a:t>
            </a:r>
            <a:r>
              <a:rPr lang="en-US" dirty="0">
                <a:solidFill>
                  <a:srgbClr val="7030A0"/>
                </a:solidFill>
              </a:rPr>
              <a:t>be performed. </a:t>
            </a:r>
            <a:r>
              <a:rPr lang="en-US" dirty="0" smtClean="0">
                <a:solidFill>
                  <a:srgbClr val="7030A0"/>
                </a:solidFill>
              </a:rPr>
              <a:t>The doctors viewed </a:t>
            </a:r>
            <a:r>
              <a:rPr lang="en-US" dirty="0">
                <a:solidFill>
                  <a:srgbClr val="7030A0"/>
                </a:solidFill>
              </a:rPr>
              <a:t>the </a:t>
            </a:r>
            <a:endParaRPr lang="en-US" dirty="0" smtClean="0">
              <a:solidFill>
                <a:srgbClr val="7030A0"/>
              </a:solidFill>
            </a:endParaRPr>
          </a:p>
          <a:p>
            <a:pPr marL="0" indent="0">
              <a:spcBef>
                <a:spcPts val="0"/>
              </a:spcBef>
              <a:buNone/>
            </a:pPr>
            <a:r>
              <a:rPr lang="en-US" dirty="0" smtClean="0">
                <a:solidFill>
                  <a:srgbClr val="7030A0"/>
                </a:solidFill>
              </a:rPr>
              <a:t>tissue sample under </a:t>
            </a:r>
            <a:r>
              <a:rPr lang="en-US" dirty="0">
                <a:solidFill>
                  <a:srgbClr val="7030A0"/>
                </a:solidFill>
              </a:rPr>
              <a:t>the microscope, </a:t>
            </a:r>
            <a:r>
              <a:rPr lang="en-US" dirty="0" smtClean="0">
                <a:solidFill>
                  <a:srgbClr val="7030A0"/>
                </a:solidFill>
              </a:rPr>
              <a:t>and </a:t>
            </a:r>
            <a:r>
              <a:rPr lang="en-US" dirty="0">
                <a:solidFill>
                  <a:srgbClr val="7030A0"/>
                </a:solidFill>
              </a:rPr>
              <a:t>saw that </a:t>
            </a:r>
            <a:endParaRPr lang="en-US" dirty="0" smtClean="0">
              <a:solidFill>
                <a:srgbClr val="7030A0"/>
              </a:solidFill>
            </a:endParaRPr>
          </a:p>
          <a:p>
            <a:pPr marL="0" indent="0">
              <a:spcBef>
                <a:spcPts val="0"/>
              </a:spcBef>
              <a:buNone/>
            </a:pPr>
            <a:r>
              <a:rPr lang="en-US" dirty="0" smtClean="0">
                <a:solidFill>
                  <a:srgbClr val="7030A0"/>
                </a:solidFill>
              </a:rPr>
              <a:t>the muscle </a:t>
            </a:r>
            <a:r>
              <a:rPr lang="en-US" dirty="0">
                <a:solidFill>
                  <a:srgbClr val="7030A0"/>
                </a:solidFill>
              </a:rPr>
              <a:t>fibers were </a:t>
            </a:r>
            <a:r>
              <a:rPr lang="en-US" dirty="0" smtClean="0">
                <a:solidFill>
                  <a:srgbClr val="7030A0"/>
                </a:solidFill>
              </a:rPr>
              <a:t>ragged </a:t>
            </a:r>
            <a:r>
              <a:rPr lang="en-US" dirty="0">
                <a:solidFill>
                  <a:srgbClr val="7030A0"/>
                </a:solidFill>
              </a:rPr>
              <a:t>red </a:t>
            </a:r>
            <a:r>
              <a:rPr lang="en-US" dirty="0" smtClean="0">
                <a:solidFill>
                  <a:srgbClr val="7030A0"/>
                </a:solidFill>
              </a:rPr>
              <a:t>which </a:t>
            </a:r>
            <a:r>
              <a:rPr lang="en-US" dirty="0">
                <a:solidFill>
                  <a:srgbClr val="7030A0"/>
                </a:solidFill>
              </a:rPr>
              <a:t>contained </a:t>
            </a:r>
            <a:endParaRPr lang="en-US" dirty="0" smtClean="0">
              <a:solidFill>
                <a:srgbClr val="7030A0"/>
              </a:solidFill>
            </a:endParaRPr>
          </a:p>
          <a:p>
            <a:pPr marL="0" indent="0">
              <a:spcBef>
                <a:spcPts val="0"/>
              </a:spcBef>
              <a:buNone/>
            </a:pPr>
            <a:r>
              <a:rPr lang="en-US" dirty="0" smtClean="0">
                <a:solidFill>
                  <a:srgbClr val="7030A0"/>
                </a:solidFill>
              </a:rPr>
              <a:t>mild </a:t>
            </a:r>
            <a:r>
              <a:rPr lang="en-US" dirty="0">
                <a:solidFill>
                  <a:srgbClr val="7030A0"/>
                </a:solidFill>
              </a:rPr>
              <a:t>accumulations </a:t>
            </a:r>
            <a:r>
              <a:rPr lang="en-US" dirty="0" smtClean="0">
                <a:solidFill>
                  <a:srgbClr val="7030A0"/>
                </a:solidFill>
              </a:rPr>
              <a:t>of </a:t>
            </a:r>
            <a:r>
              <a:rPr lang="en-US" dirty="0">
                <a:solidFill>
                  <a:srgbClr val="7030A0"/>
                </a:solidFill>
              </a:rPr>
              <a:t>glycogen </a:t>
            </a:r>
            <a:r>
              <a:rPr lang="en-US" dirty="0" smtClean="0">
                <a:solidFill>
                  <a:srgbClr val="7030A0"/>
                </a:solidFill>
              </a:rPr>
              <a:t>and </a:t>
            </a:r>
            <a:r>
              <a:rPr lang="en-US" dirty="0">
                <a:solidFill>
                  <a:srgbClr val="7030A0"/>
                </a:solidFill>
              </a:rPr>
              <a:t>decreased </a:t>
            </a:r>
            <a:endParaRPr lang="en-US" dirty="0" smtClean="0">
              <a:solidFill>
                <a:srgbClr val="7030A0"/>
              </a:solidFill>
            </a:endParaRPr>
          </a:p>
          <a:p>
            <a:pPr marL="0" indent="0">
              <a:spcBef>
                <a:spcPts val="0"/>
              </a:spcBef>
              <a:buNone/>
            </a:pPr>
            <a:r>
              <a:rPr lang="en-US" dirty="0" smtClean="0">
                <a:solidFill>
                  <a:srgbClr val="7030A0"/>
                </a:solidFill>
              </a:rPr>
              <a:t>activity </a:t>
            </a:r>
            <a:r>
              <a:rPr lang="en-US" dirty="0">
                <a:solidFill>
                  <a:srgbClr val="7030A0"/>
                </a:solidFill>
              </a:rPr>
              <a:t>for the </a:t>
            </a:r>
            <a:r>
              <a:rPr lang="en-US" dirty="0" smtClean="0">
                <a:solidFill>
                  <a:srgbClr val="7030A0"/>
                </a:solidFill>
              </a:rPr>
              <a:t>enzyme cytochrome </a:t>
            </a:r>
            <a:r>
              <a:rPr lang="en-US" dirty="0">
                <a:solidFill>
                  <a:srgbClr val="7030A0"/>
                </a:solidFill>
              </a:rPr>
              <a:t>c </a:t>
            </a:r>
            <a:r>
              <a:rPr lang="en-US" dirty="0" smtClean="0">
                <a:solidFill>
                  <a:srgbClr val="7030A0"/>
                </a:solidFill>
              </a:rPr>
              <a:t>oxidase.</a:t>
            </a:r>
            <a:endParaRPr lang="en-US" dirty="0">
              <a:solidFill>
                <a:srgbClr val="7030A0"/>
              </a:solidFill>
            </a:endParaRPr>
          </a:p>
        </p:txBody>
      </p:sp>
      <p:pic>
        <p:nvPicPr>
          <p:cNvPr id="6146" name="Picture 2" descr="Leg Muscles Anatomy Anatomy Of The Leg Tendon Anterior Leg Muscle Anatomy Hd Wallpaper Pic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260" y="3200400"/>
            <a:ext cx="2787940" cy="3581472"/>
          </a:xfrm>
          <a:prstGeom prst="rect">
            <a:avLst/>
          </a:prstGeom>
          <a:noFill/>
          <a:extLst>
            <a:ext uri="{909E8E84-426E-40DD-AFC4-6F175D3DCCD1}">
              <a14:hiddenFill xmlns:a14="http://schemas.microsoft.com/office/drawing/2010/main">
                <a:solidFill>
                  <a:srgbClr val="FFFFFF"/>
                </a:solidFill>
              </a14:hiddenFill>
            </a:ext>
          </a:extLst>
        </p:spPr>
      </p:pic>
      <p:sp>
        <p:nvSpPr>
          <p:cNvPr id="5" name="Frame 4"/>
          <p:cNvSpPr/>
          <p:nvPr/>
        </p:nvSpPr>
        <p:spPr>
          <a:xfrm>
            <a:off x="0" y="0"/>
            <a:ext cx="9144000" cy="6858000"/>
          </a:xfrm>
          <a:prstGeom prst="frame">
            <a:avLst>
              <a:gd name="adj1" fmla="val 29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722208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85850" y="2430462"/>
            <a:ext cx="8362950" cy="4351338"/>
          </a:xfrm>
        </p:spPr>
        <p:txBody>
          <a:bodyPr>
            <a:normAutofit/>
          </a:bodyPr>
          <a:lstStyle/>
          <a:p>
            <a:pPr marL="0" indent="0">
              <a:buNone/>
            </a:pPr>
            <a:r>
              <a:rPr lang="en-US" sz="9600" dirty="0" smtClean="0">
                <a:solidFill>
                  <a:srgbClr val="7030A0"/>
                </a:solidFill>
              </a:rPr>
              <a:t>Mitochondria</a:t>
            </a:r>
            <a:endParaRPr lang="en-US" sz="9600" dirty="0">
              <a:solidFill>
                <a:srgbClr val="7030A0"/>
              </a:solidFill>
            </a:endParaRPr>
          </a:p>
        </p:txBody>
      </p:sp>
      <p:sp>
        <p:nvSpPr>
          <p:cNvPr id="4" name="Frame 3"/>
          <p:cNvSpPr/>
          <p:nvPr/>
        </p:nvSpPr>
        <p:spPr>
          <a:xfrm>
            <a:off x="0" y="0"/>
            <a:ext cx="9144000" cy="6858000"/>
          </a:xfrm>
          <a:prstGeom prst="frame">
            <a:avLst>
              <a:gd name="adj1" fmla="val 293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19327409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endParaRPr lang="en-US"/>
          </a:p>
        </p:txBody>
      </p:sp>
      <p:pic>
        <p:nvPicPr>
          <p:cNvPr id="4098" name="Picture 2" descr="Image result for mitochond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89" y="76200"/>
            <a:ext cx="9172011" cy="6937376"/>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9144000" cy="6858000"/>
          </a:xfrm>
          <a:prstGeom prst="frame">
            <a:avLst>
              <a:gd name="adj1" fmla="val 2938"/>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24589773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228600"/>
            <a:ext cx="8362950" cy="4351338"/>
          </a:xfrm>
        </p:spPr>
        <p:txBody>
          <a:bodyPr>
            <a:normAutofit/>
          </a:bodyPr>
          <a:lstStyle/>
          <a:p>
            <a:pPr marL="0" indent="0">
              <a:buNone/>
            </a:pPr>
            <a:r>
              <a:rPr lang="en-US" sz="4200" dirty="0"/>
              <a:t>R</a:t>
            </a:r>
            <a:r>
              <a:rPr lang="en-US" sz="4200" dirty="0" smtClean="0"/>
              <a:t>od-shaped </a:t>
            </a:r>
            <a:r>
              <a:rPr lang="en-US" sz="4200" dirty="0"/>
              <a:t>organelles that can be considered the power generators of the cell, converting oxygen and </a:t>
            </a:r>
            <a:r>
              <a:rPr lang="en-US" sz="4200" dirty="0" smtClean="0"/>
              <a:t>nutrients into </a:t>
            </a:r>
            <a:r>
              <a:rPr lang="en-US" sz="4200" dirty="0"/>
              <a:t>adenosine triphosphate (</a:t>
            </a:r>
            <a:r>
              <a:rPr lang="en-US" sz="4200" b="1" dirty="0"/>
              <a:t>ATP</a:t>
            </a:r>
            <a:r>
              <a:rPr lang="en-US" sz="4200" dirty="0"/>
              <a:t>)</a:t>
            </a:r>
            <a:endParaRPr lang="en-US" sz="4200" dirty="0">
              <a:solidFill>
                <a:srgbClr val="7030A0"/>
              </a:solidFill>
            </a:endParaRPr>
          </a:p>
        </p:txBody>
      </p:sp>
      <p:pic>
        <p:nvPicPr>
          <p:cNvPr id="5122" name="Picture 2" descr="Image result for at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2763" y="3156208"/>
            <a:ext cx="5227638" cy="3701791"/>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9144000" cy="6858000"/>
          </a:xfrm>
          <a:prstGeom prst="frame">
            <a:avLst>
              <a:gd name="adj1" fmla="val 293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060690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685800"/>
            <a:ext cx="8686800" cy="6226314"/>
          </a:xfrm>
        </p:spPr>
        <p:txBody>
          <a:bodyPr>
            <a:normAutofit/>
          </a:bodyPr>
          <a:lstStyle/>
          <a:p>
            <a:pPr marL="0" indent="0">
              <a:spcBef>
                <a:spcPts val="0"/>
              </a:spcBef>
              <a:buNone/>
            </a:pPr>
            <a:r>
              <a:rPr lang="en-US" sz="2500" dirty="0" smtClean="0">
                <a:solidFill>
                  <a:srgbClr val="7030A0"/>
                </a:solidFill>
              </a:rPr>
              <a:t>Lucy and Jim have been married for 5 years and have decided they would like to try to have a child. However, a rare genetic disorder runs in both or their families, so they decide to go to a genetic counselor to determine the chances that their future child will be affected. The disease </a:t>
            </a:r>
            <a:r>
              <a:rPr lang="en-US" sz="2500" dirty="0" err="1" smtClean="0">
                <a:solidFill>
                  <a:srgbClr val="7030A0"/>
                </a:solidFill>
              </a:rPr>
              <a:t>achondrogenesis</a:t>
            </a:r>
            <a:r>
              <a:rPr lang="en-US" sz="2500" dirty="0" smtClean="0">
                <a:solidFill>
                  <a:srgbClr val="7030A0"/>
                </a:solidFill>
              </a:rPr>
              <a:t> 1a affects the ability of proteins necessary for bone and cartilage development to be modified and packaged properly after </a:t>
            </a:r>
          </a:p>
          <a:p>
            <a:pPr marL="0" indent="0">
              <a:spcBef>
                <a:spcPts val="0"/>
              </a:spcBef>
              <a:buNone/>
            </a:pPr>
            <a:r>
              <a:rPr lang="en-US" sz="2500" dirty="0" smtClean="0">
                <a:solidFill>
                  <a:srgbClr val="7030A0"/>
                </a:solidFill>
              </a:rPr>
              <a:t>leaving the endoplasmic reticulum. The </a:t>
            </a:r>
          </a:p>
          <a:p>
            <a:pPr marL="0" indent="0">
              <a:spcBef>
                <a:spcPts val="0"/>
              </a:spcBef>
              <a:buNone/>
            </a:pPr>
            <a:r>
              <a:rPr lang="en-US" sz="2500" dirty="0" smtClean="0">
                <a:solidFill>
                  <a:srgbClr val="7030A0"/>
                </a:solidFill>
              </a:rPr>
              <a:t>results are devastating. Individuals with this </a:t>
            </a:r>
          </a:p>
          <a:p>
            <a:pPr marL="0" indent="0">
              <a:spcBef>
                <a:spcPts val="0"/>
              </a:spcBef>
              <a:buNone/>
            </a:pPr>
            <a:r>
              <a:rPr lang="en-US" sz="2500" dirty="0" smtClean="0">
                <a:solidFill>
                  <a:srgbClr val="7030A0"/>
                </a:solidFill>
              </a:rPr>
              <a:t>disorder are often stillborn or die soon after</a:t>
            </a:r>
          </a:p>
          <a:p>
            <a:pPr marL="0" indent="0">
              <a:spcBef>
                <a:spcPts val="0"/>
              </a:spcBef>
              <a:buNone/>
            </a:pPr>
            <a:r>
              <a:rPr lang="en-US" sz="2500" dirty="0" smtClean="0">
                <a:solidFill>
                  <a:srgbClr val="7030A0"/>
                </a:solidFill>
              </a:rPr>
              <a:t>birth from respiratory failure. Fortunately, </a:t>
            </a:r>
          </a:p>
          <a:p>
            <a:pPr marL="0" indent="0">
              <a:spcBef>
                <a:spcPts val="0"/>
              </a:spcBef>
              <a:buNone/>
            </a:pPr>
            <a:r>
              <a:rPr lang="en-US" sz="2500" dirty="0" smtClean="0">
                <a:solidFill>
                  <a:srgbClr val="7030A0"/>
                </a:solidFill>
              </a:rPr>
              <a:t>after doing a genetic screening, the genetic </a:t>
            </a:r>
          </a:p>
          <a:p>
            <a:pPr marL="0" indent="0">
              <a:spcBef>
                <a:spcPts val="0"/>
              </a:spcBef>
              <a:buNone/>
            </a:pPr>
            <a:r>
              <a:rPr lang="en-US" sz="2500" dirty="0" smtClean="0">
                <a:solidFill>
                  <a:srgbClr val="7030A0"/>
                </a:solidFill>
              </a:rPr>
              <a:t>counselor determined that while Jim is a </a:t>
            </a:r>
          </a:p>
          <a:p>
            <a:pPr marL="0" indent="0">
              <a:spcBef>
                <a:spcPts val="0"/>
              </a:spcBef>
              <a:buNone/>
            </a:pPr>
            <a:r>
              <a:rPr lang="en-US" sz="2500" dirty="0" smtClean="0">
                <a:solidFill>
                  <a:srgbClr val="7030A0"/>
                </a:solidFill>
              </a:rPr>
              <a:t>carrier for this autosomal recessive disorder, </a:t>
            </a:r>
          </a:p>
          <a:p>
            <a:pPr marL="0" indent="0">
              <a:spcBef>
                <a:spcPts val="0"/>
              </a:spcBef>
              <a:buNone/>
            </a:pPr>
            <a:r>
              <a:rPr lang="en-US" sz="2500" dirty="0" smtClean="0">
                <a:solidFill>
                  <a:srgbClr val="7030A0"/>
                </a:solidFill>
              </a:rPr>
              <a:t>Lucy is not. Therefore, if they do have a child,</a:t>
            </a:r>
          </a:p>
          <a:p>
            <a:pPr marL="0" indent="0">
              <a:spcBef>
                <a:spcPts val="0"/>
              </a:spcBef>
              <a:buNone/>
            </a:pPr>
            <a:r>
              <a:rPr lang="en-US" sz="2500" dirty="0" smtClean="0">
                <a:solidFill>
                  <a:srgbClr val="7030A0"/>
                </a:solidFill>
              </a:rPr>
              <a:t>it is unlikely that their child will be affected.    </a:t>
            </a:r>
            <a:endParaRPr lang="en-US" sz="2500" dirty="0">
              <a:solidFill>
                <a:srgbClr val="7030A0"/>
              </a:solidFill>
            </a:endParaRPr>
          </a:p>
        </p:txBody>
      </p:sp>
      <p:sp>
        <p:nvSpPr>
          <p:cNvPr id="2" name="TextBox 1"/>
          <p:cNvSpPr txBox="1"/>
          <p:nvPr/>
        </p:nvSpPr>
        <p:spPr>
          <a:xfrm>
            <a:off x="152400" y="76200"/>
            <a:ext cx="5181547" cy="707886"/>
          </a:xfrm>
          <a:prstGeom prst="rect">
            <a:avLst/>
          </a:prstGeom>
          <a:noFill/>
        </p:spPr>
        <p:txBody>
          <a:bodyPr wrap="none" rtlCol="0">
            <a:spAutoFit/>
          </a:bodyPr>
          <a:lstStyle/>
          <a:p>
            <a:r>
              <a:rPr lang="en-US" sz="4000" dirty="0" smtClean="0"/>
              <a:t>Patient #8: Lucy and Jim</a:t>
            </a:r>
            <a:endParaRPr lang="en-US" sz="4000" dirty="0"/>
          </a:p>
        </p:txBody>
      </p:sp>
      <p:sp>
        <p:nvSpPr>
          <p:cNvPr id="4" name="AutoShape 2" descr="Image result for indigestion xr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indigestion xray"/>
          <p:cNvSpPr>
            <a:spLocks noChangeAspect="1" noChangeArrowheads="1"/>
          </p:cNvSpPr>
          <p:nvPr/>
        </p:nvSpPr>
        <p:spPr bwMode="auto">
          <a:xfrm>
            <a:off x="6226277" y="5239550"/>
            <a:ext cx="711987" cy="71198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Image result for autosomal recessiv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2819400"/>
            <a:ext cx="2594864" cy="3755169"/>
          </a:xfrm>
          <a:prstGeom prst="rect">
            <a:avLst/>
          </a:prstGeom>
          <a:noFill/>
          <a:extLst>
            <a:ext uri="{909E8E84-426E-40DD-AFC4-6F175D3DCCD1}">
              <a14:hiddenFill xmlns:a14="http://schemas.microsoft.com/office/drawing/2010/main">
                <a:solidFill>
                  <a:srgbClr val="FFFFFF"/>
                </a:solidFill>
              </a14:hiddenFill>
            </a:ext>
          </a:extLst>
        </p:spPr>
      </p:pic>
      <p:sp>
        <p:nvSpPr>
          <p:cNvPr id="8" name="Frame 7"/>
          <p:cNvSpPr/>
          <p:nvPr/>
        </p:nvSpPr>
        <p:spPr>
          <a:xfrm>
            <a:off x="0" y="0"/>
            <a:ext cx="9144000" cy="6858000"/>
          </a:xfrm>
          <a:prstGeom prst="frame">
            <a:avLst>
              <a:gd name="adj1" fmla="val 29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80679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age result for nuclear envelo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90600"/>
            <a:ext cx="8477438" cy="441590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838200"/>
            <a:ext cx="90678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ame 4"/>
          <p:cNvSpPr/>
          <p:nvPr/>
        </p:nvSpPr>
        <p:spPr>
          <a:xfrm>
            <a:off x="0" y="0"/>
            <a:ext cx="9144000" cy="6858000"/>
          </a:xfrm>
          <a:prstGeom prst="frame">
            <a:avLst>
              <a:gd name="adj1" fmla="val 2938"/>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28541101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81200" y="1676400"/>
            <a:ext cx="5334000" cy="4351338"/>
          </a:xfrm>
        </p:spPr>
        <p:txBody>
          <a:bodyPr/>
          <a:lstStyle/>
          <a:p>
            <a:pPr marL="0" indent="0" algn="ctr">
              <a:buNone/>
            </a:pPr>
            <a:r>
              <a:rPr lang="en-US" sz="9600" dirty="0" smtClean="0">
                <a:solidFill>
                  <a:srgbClr val="7030A0"/>
                </a:solidFill>
              </a:rPr>
              <a:t>Golgi</a:t>
            </a:r>
          </a:p>
          <a:p>
            <a:pPr marL="0" indent="0" algn="ctr">
              <a:buNone/>
            </a:pPr>
            <a:r>
              <a:rPr lang="en-US" sz="9600" dirty="0" smtClean="0">
                <a:solidFill>
                  <a:srgbClr val="7030A0"/>
                </a:solidFill>
              </a:rPr>
              <a:t>Apparatus</a:t>
            </a:r>
            <a:endParaRPr lang="en-US" sz="9600" dirty="0">
              <a:solidFill>
                <a:srgbClr val="7030A0"/>
              </a:solidFill>
            </a:endParaRPr>
          </a:p>
          <a:p>
            <a:pPr algn="ctr"/>
            <a:endParaRPr lang="en-US" dirty="0"/>
          </a:p>
        </p:txBody>
      </p:sp>
      <p:sp>
        <p:nvSpPr>
          <p:cNvPr id="4" name="Frame 3"/>
          <p:cNvSpPr/>
          <p:nvPr/>
        </p:nvSpPr>
        <p:spPr>
          <a:xfrm>
            <a:off x="0" y="0"/>
            <a:ext cx="9144000" cy="6858000"/>
          </a:xfrm>
          <a:prstGeom prst="frame">
            <a:avLst>
              <a:gd name="adj1" fmla="val 293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9959871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85800"/>
            <a:ext cx="8763000" cy="5165560"/>
          </a:xfrm>
          <a:prstGeom prst="rect">
            <a:avLst/>
          </a:prstGeom>
          <a:noFill/>
          <a:extLst>
            <a:ext uri="{909E8E84-426E-40DD-AFC4-6F175D3DCCD1}">
              <a14:hiddenFill xmlns:a14="http://schemas.microsoft.com/office/drawing/2010/main">
                <a:solidFill>
                  <a:srgbClr val="FFFFFF"/>
                </a:solidFill>
              </a14:hiddenFill>
            </a:ext>
          </a:extLst>
        </p:spPr>
      </p:pic>
      <p:sp>
        <p:nvSpPr>
          <p:cNvPr id="3" name="Frame 2"/>
          <p:cNvSpPr/>
          <p:nvPr/>
        </p:nvSpPr>
        <p:spPr>
          <a:xfrm>
            <a:off x="0" y="0"/>
            <a:ext cx="9144000" cy="6858000"/>
          </a:xfrm>
          <a:prstGeom prst="frame">
            <a:avLst>
              <a:gd name="adj1" fmla="val 2938"/>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37875295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28600"/>
            <a:ext cx="8382000" cy="4351338"/>
          </a:xfrm>
        </p:spPr>
        <p:txBody>
          <a:bodyPr>
            <a:noAutofit/>
          </a:bodyPr>
          <a:lstStyle/>
          <a:p>
            <a:pPr marL="0" indent="0">
              <a:buNone/>
            </a:pPr>
            <a:r>
              <a:rPr lang="en-US" sz="4200" dirty="0"/>
              <a:t>G</a:t>
            </a:r>
            <a:r>
              <a:rPr lang="en-US" sz="4200" dirty="0" smtClean="0"/>
              <a:t>athers </a:t>
            </a:r>
            <a:r>
              <a:rPr lang="en-US" sz="4200" dirty="0"/>
              <a:t>simple molecules and combines them to make molecules that are more complex. It then takes those big molecules, packages them in vesicles, and either stores them for later use or sends them out of the cell. It is also the </a:t>
            </a:r>
            <a:endParaRPr lang="en-US" sz="4200" dirty="0" smtClean="0"/>
          </a:p>
          <a:p>
            <a:pPr marL="0" indent="0">
              <a:buNone/>
            </a:pPr>
            <a:r>
              <a:rPr lang="en-US" sz="4200" dirty="0" smtClean="0"/>
              <a:t>organelle </a:t>
            </a:r>
            <a:r>
              <a:rPr lang="en-US" sz="4200" dirty="0"/>
              <a:t>that builds </a:t>
            </a:r>
            <a:endParaRPr lang="en-US" sz="4200" dirty="0" smtClean="0"/>
          </a:p>
          <a:p>
            <a:pPr marL="0" indent="0">
              <a:buNone/>
            </a:pPr>
            <a:r>
              <a:rPr lang="en-US" sz="4200" dirty="0" smtClean="0"/>
              <a:t>lysosomes.</a:t>
            </a:r>
            <a:r>
              <a:rPr lang="en-US" sz="4200" dirty="0"/>
              <a:t> </a:t>
            </a:r>
          </a:p>
        </p:txBody>
      </p:sp>
      <p:pic>
        <p:nvPicPr>
          <p:cNvPr id="2050" name="Picture 2" descr="Image result for package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3657600"/>
            <a:ext cx="3632200" cy="272415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9144000" cy="6858000"/>
          </a:xfrm>
          <a:prstGeom prst="frame">
            <a:avLst>
              <a:gd name="adj1" fmla="val 293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632239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399" y="494901"/>
            <a:ext cx="8686800" cy="6316663"/>
          </a:xfrm>
        </p:spPr>
        <p:txBody>
          <a:bodyPr>
            <a:normAutofit/>
          </a:bodyPr>
          <a:lstStyle/>
          <a:p>
            <a:pPr marL="0" indent="0">
              <a:spcBef>
                <a:spcPts val="0"/>
              </a:spcBef>
              <a:buNone/>
            </a:pPr>
            <a:r>
              <a:rPr lang="en-US" sz="2500" dirty="0" smtClean="0">
                <a:solidFill>
                  <a:srgbClr val="7030A0"/>
                </a:solidFill>
              </a:rPr>
              <a:t>When Vera came home from her first day of kindergarten, she was very upset. She always knew she was different, but she had never been around this many new people who were staring and whispering. Vera was born with </a:t>
            </a:r>
            <a:r>
              <a:rPr lang="en-US" sz="2500" dirty="0" err="1" smtClean="0">
                <a:solidFill>
                  <a:srgbClr val="7030A0"/>
                </a:solidFill>
              </a:rPr>
              <a:t>Treacher</a:t>
            </a:r>
            <a:r>
              <a:rPr lang="en-US" sz="2500" dirty="0" smtClean="0">
                <a:solidFill>
                  <a:srgbClr val="7030A0"/>
                </a:solidFill>
              </a:rPr>
              <a:t> Collins syndrome.  She has it because there is a mutation in her DNA that codes for the part of the cell responsible for assembling </a:t>
            </a:r>
          </a:p>
          <a:p>
            <a:pPr marL="0" indent="0">
              <a:spcBef>
                <a:spcPts val="0"/>
              </a:spcBef>
              <a:buNone/>
            </a:pPr>
            <a:r>
              <a:rPr lang="en-US" sz="2500" dirty="0" smtClean="0">
                <a:solidFill>
                  <a:srgbClr val="7030A0"/>
                </a:solidFill>
              </a:rPr>
              <a:t>proteins. Because these cells are unable to</a:t>
            </a:r>
          </a:p>
          <a:p>
            <a:pPr marL="0" indent="0">
              <a:spcBef>
                <a:spcPts val="0"/>
              </a:spcBef>
              <a:buNone/>
            </a:pPr>
            <a:r>
              <a:rPr lang="en-US" sz="2500" dirty="0" smtClean="0">
                <a:solidFill>
                  <a:srgbClr val="7030A0"/>
                </a:solidFill>
              </a:rPr>
              <a:t>make proteins, they undergo apoptosis </a:t>
            </a:r>
          </a:p>
          <a:p>
            <a:pPr marL="0" indent="0">
              <a:spcBef>
                <a:spcPts val="0"/>
              </a:spcBef>
              <a:buNone/>
            </a:pPr>
            <a:r>
              <a:rPr lang="en-US" sz="2500" dirty="0" smtClean="0">
                <a:solidFill>
                  <a:srgbClr val="7030A0"/>
                </a:solidFill>
              </a:rPr>
              <a:t>(programmed cell death).  Doctors don’t </a:t>
            </a:r>
          </a:p>
          <a:p>
            <a:pPr marL="0" indent="0">
              <a:spcBef>
                <a:spcPts val="0"/>
              </a:spcBef>
              <a:buNone/>
            </a:pPr>
            <a:r>
              <a:rPr lang="en-US" sz="2500" dirty="0" smtClean="0">
                <a:solidFill>
                  <a:srgbClr val="7030A0"/>
                </a:solidFill>
              </a:rPr>
              <a:t>know why but this cell death occurs only in </a:t>
            </a:r>
          </a:p>
          <a:p>
            <a:pPr marL="0" indent="0">
              <a:spcBef>
                <a:spcPts val="0"/>
              </a:spcBef>
              <a:buNone/>
            </a:pPr>
            <a:r>
              <a:rPr lang="en-US" sz="2500" dirty="0" smtClean="0">
                <a:solidFill>
                  <a:srgbClr val="7030A0"/>
                </a:solidFill>
              </a:rPr>
              <a:t>the cells necessary for the development of </a:t>
            </a:r>
          </a:p>
          <a:p>
            <a:pPr marL="0" indent="0">
              <a:spcBef>
                <a:spcPts val="0"/>
              </a:spcBef>
              <a:buNone/>
            </a:pPr>
            <a:r>
              <a:rPr lang="en-US" sz="2500" dirty="0" smtClean="0">
                <a:solidFill>
                  <a:srgbClr val="7030A0"/>
                </a:solidFill>
              </a:rPr>
              <a:t>facial bones and tissues.  Even though Vera </a:t>
            </a:r>
          </a:p>
          <a:p>
            <a:pPr marL="0" indent="0">
              <a:spcBef>
                <a:spcPts val="0"/>
              </a:spcBef>
              <a:buNone/>
            </a:pPr>
            <a:r>
              <a:rPr lang="en-US" sz="2500" dirty="0" smtClean="0">
                <a:solidFill>
                  <a:srgbClr val="7030A0"/>
                </a:solidFill>
              </a:rPr>
              <a:t>has had several plastic surgeries in her life </a:t>
            </a:r>
          </a:p>
          <a:p>
            <a:pPr marL="0" indent="0">
              <a:spcBef>
                <a:spcPts val="0"/>
              </a:spcBef>
              <a:buNone/>
            </a:pPr>
            <a:r>
              <a:rPr lang="en-US" sz="2500" dirty="0" smtClean="0">
                <a:solidFill>
                  <a:srgbClr val="7030A0"/>
                </a:solidFill>
              </a:rPr>
              <a:t>to make her appearance less affected by </a:t>
            </a:r>
          </a:p>
          <a:p>
            <a:pPr marL="0" indent="0">
              <a:spcBef>
                <a:spcPts val="0"/>
              </a:spcBef>
              <a:buNone/>
            </a:pPr>
            <a:r>
              <a:rPr lang="en-US" sz="2500" dirty="0" smtClean="0">
                <a:solidFill>
                  <a:srgbClr val="7030A0"/>
                </a:solidFill>
              </a:rPr>
              <a:t>the disease, she continues to have distinct </a:t>
            </a:r>
          </a:p>
          <a:p>
            <a:pPr marL="0" indent="0">
              <a:spcBef>
                <a:spcPts val="0"/>
              </a:spcBef>
              <a:buNone/>
            </a:pPr>
            <a:r>
              <a:rPr lang="en-US" sz="2500" dirty="0" smtClean="0">
                <a:solidFill>
                  <a:srgbClr val="7030A0"/>
                </a:solidFill>
              </a:rPr>
              <a:t>facial characteristics, such as </a:t>
            </a:r>
            <a:endParaRPr lang="en-US" sz="2500" dirty="0">
              <a:solidFill>
                <a:srgbClr val="7030A0"/>
              </a:solidFill>
            </a:endParaRPr>
          </a:p>
          <a:p>
            <a:pPr marL="0" indent="0">
              <a:spcBef>
                <a:spcPts val="0"/>
              </a:spcBef>
              <a:buNone/>
            </a:pPr>
            <a:r>
              <a:rPr lang="en-US" sz="2500" dirty="0" smtClean="0">
                <a:solidFill>
                  <a:srgbClr val="7030A0"/>
                </a:solidFill>
              </a:rPr>
              <a:t>underdeveloped cheek bones, unusually </a:t>
            </a:r>
          </a:p>
          <a:p>
            <a:pPr marL="0" indent="0">
              <a:spcBef>
                <a:spcPts val="0"/>
              </a:spcBef>
              <a:buNone/>
            </a:pPr>
            <a:r>
              <a:rPr lang="en-US" sz="2500" dirty="0" smtClean="0">
                <a:solidFill>
                  <a:srgbClr val="7030A0"/>
                </a:solidFill>
              </a:rPr>
              <a:t>formed ears, and a very small jaw and chin.   </a:t>
            </a:r>
            <a:endParaRPr lang="en-US" sz="2500" dirty="0">
              <a:solidFill>
                <a:srgbClr val="7030A0"/>
              </a:solidFill>
            </a:endParaRPr>
          </a:p>
        </p:txBody>
      </p:sp>
      <p:sp>
        <p:nvSpPr>
          <p:cNvPr id="2" name="TextBox 1"/>
          <p:cNvSpPr txBox="1"/>
          <p:nvPr/>
        </p:nvSpPr>
        <p:spPr>
          <a:xfrm>
            <a:off x="155447" y="27896"/>
            <a:ext cx="3592202" cy="707886"/>
          </a:xfrm>
          <a:prstGeom prst="rect">
            <a:avLst/>
          </a:prstGeom>
          <a:noFill/>
        </p:spPr>
        <p:txBody>
          <a:bodyPr wrap="none" rtlCol="0">
            <a:spAutoFit/>
          </a:bodyPr>
          <a:lstStyle/>
          <a:p>
            <a:r>
              <a:rPr lang="en-US" sz="4000" dirty="0" smtClean="0"/>
              <a:t>Patient #9: Vera </a:t>
            </a:r>
            <a:endParaRPr lang="en-US" sz="4000" dirty="0"/>
          </a:p>
        </p:txBody>
      </p:sp>
      <p:sp>
        <p:nvSpPr>
          <p:cNvPr id="4" name="AutoShape 2" descr="Image result for indigestion xr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indigestion xray"/>
          <p:cNvSpPr>
            <a:spLocks noChangeAspect="1" noChangeArrowheads="1"/>
          </p:cNvSpPr>
          <p:nvPr/>
        </p:nvSpPr>
        <p:spPr bwMode="auto">
          <a:xfrm>
            <a:off x="6226277" y="5239550"/>
            <a:ext cx="711987" cy="71198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Image result for treacher collins diagram"/>
          <p:cNvPicPr>
            <a:picLocks noChangeAspect="1" noChangeArrowheads="1"/>
          </p:cNvPicPr>
          <p:nvPr/>
        </p:nvPicPr>
        <p:blipFill rotWithShape="1">
          <a:blip r:embed="rId2">
            <a:extLst>
              <a:ext uri="{28A0092B-C50C-407E-A947-70E740481C1C}">
                <a14:useLocalDpi xmlns:a14="http://schemas.microsoft.com/office/drawing/2010/main" val="0"/>
              </a:ext>
            </a:extLst>
          </a:blip>
          <a:srcRect r="48707" b="-411"/>
          <a:stretch/>
        </p:blipFill>
        <p:spPr bwMode="auto">
          <a:xfrm>
            <a:off x="5891213" y="2438400"/>
            <a:ext cx="3024188" cy="4114800"/>
          </a:xfrm>
          <a:prstGeom prst="rect">
            <a:avLst/>
          </a:prstGeom>
          <a:noFill/>
          <a:extLst>
            <a:ext uri="{909E8E84-426E-40DD-AFC4-6F175D3DCCD1}">
              <a14:hiddenFill xmlns:a14="http://schemas.microsoft.com/office/drawing/2010/main">
                <a:solidFill>
                  <a:srgbClr val="FFFFFF"/>
                </a:solidFill>
              </a14:hiddenFill>
            </a:ext>
          </a:extLst>
        </p:spPr>
      </p:pic>
      <p:sp>
        <p:nvSpPr>
          <p:cNvPr id="8" name="Frame 7"/>
          <p:cNvSpPr/>
          <p:nvPr/>
        </p:nvSpPr>
        <p:spPr>
          <a:xfrm>
            <a:off x="0" y="0"/>
            <a:ext cx="9144000" cy="6858000"/>
          </a:xfrm>
          <a:prstGeom prst="frame">
            <a:avLst>
              <a:gd name="adj1" fmla="val 29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273579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00200" y="2488189"/>
            <a:ext cx="5715000" cy="4351338"/>
          </a:xfrm>
        </p:spPr>
        <p:txBody>
          <a:bodyPr/>
          <a:lstStyle/>
          <a:p>
            <a:pPr marL="0" indent="0" algn="ctr">
              <a:buNone/>
            </a:pPr>
            <a:r>
              <a:rPr lang="en-US" sz="9600" dirty="0" smtClean="0">
                <a:solidFill>
                  <a:srgbClr val="7030A0"/>
                </a:solidFill>
              </a:rPr>
              <a:t>Ribosomes</a:t>
            </a:r>
          </a:p>
        </p:txBody>
      </p:sp>
      <p:sp>
        <p:nvSpPr>
          <p:cNvPr id="4" name="Frame 3"/>
          <p:cNvSpPr/>
          <p:nvPr/>
        </p:nvSpPr>
        <p:spPr>
          <a:xfrm>
            <a:off x="0" y="0"/>
            <a:ext cx="9144000" cy="6858000"/>
          </a:xfrm>
          <a:prstGeom prst="frame">
            <a:avLst>
              <a:gd name="adj1" fmla="val 293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32573543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0" y="0"/>
            <a:ext cx="9144000" cy="6858000"/>
          </a:xfrm>
          <a:prstGeom prst="frame">
            <a:avLst>
              <a:gd name="adj1" fmla="val 2938"/>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2" name="Picture 2" descr="Image result for ribos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308728"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3694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28600"/>
            <a:ext cx="8382000" cy="4351338"/>
          </a:xfrm>
        </p:spPr>
        <p:txBody>
          <a:bodyPr>
            <a:noAutofit/>
          </a:bodyPr>
          <a:lstStyle/>
          <a:p>
            <a:pPr marL="0" indent="0">
              <a:buNone/>
            </a:pPr>
            <a:r>
              <a:rPr lang="en-US" sz="4200" dirty="0" smtClean="0"/>
              <a:t>Link amino acids together in the order designated by the mRNA to create proteins, can be found floating free in the cytoplasm or attached the endoplasmic reticulum. </a:t>
            </a:r>
            <a:endParaRPr lang="en-US" sz="4200" dirty="0"/>
          </a:p>
        </p:txBody>
      </p:sp>
      <p:sp>
        <p:nvSpPr>
          <p:cNvPr id="4" name="Frame 3"/>
          <p:cNvSpPr/>
          <p:nvPr/>
        </p:nvSpPr>
        <p:spPr>
          <a:xfrm>
            <a:off x="0" y="0"/>
            <a:ext cx="9144000" cy="6858000"/>
          </a:xfrm>
          <a:prstGeom prst="frame">
            <a:avLst>
              <a:gd name="adj1" fmla="val 293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28" name="Picture 4" descr="http://creationwiki.org/pool/images/thumb/e/e9/Amino_acid.JPG/350px-Amino_aci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733800"/>
            <a:ext cx="4134882" cy="2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5408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93832776"/>
              </p:ext>
            </p:extLst>
          </p:nvPr>
        </p:nvGraphicFramePr>
        <p:xfrm>
          <a:off x="0" y="846962"/>
          <a:ext cx="9144000" cy="5331602"/>
        </p:xfrm>
        <a:graphic>
          <a:graphicData uri="http://schemas.openxmlformats.org/drawingml/2006/table">
            <a:tbl>
              <a:tblPr firstRow="1" bandRow="1">
                <a:tableStyleId>{5C22544A-7EE6-4342-B048-85BDC9FD1C3A}</a:tableStyleId>
              </a:tblPr>
              <a:tblGrid>
                <a:gridCol w="1549730">
                  <a:extLst>
                    <a:ext uri="{9D8B030D-6E8A-4147-A177-3AD203B41FA5}">
                      <a16:colId xmlns:a16="http://schemas.microsoft.com/office/drawing/2014/main" val="3100139175"/>
                    </a:ext>
                  </a:extLst>
                </a:gridCol>
                <a:gridCol w="2538351">
                  <a:extLst>
                    <a:ext uri="{9D8B030D-6E8A-4147-A177-3AD203B41FA5}">
                      <a16:colId xmlns:a16="http://schemas.microsoft.com/office/drawing/2014/main" val="2307246580"/>
                    </a:ext>
                  </a:extLst>
                </a:gridCol>
                <a:gridCol w="2824783">
                  <a:extLst>
                    <a:ext uri="{9D8B030D-6E8A-4147-A177-3AD203B41FA5}">
                      <a16:colId xmlns:a16="http://schemas.microsoft.com/office/drawing/2014/main" val="3376740778"/>
                    </a:ext>
                  </a:extLst>
                </a:gridCol>
                <a:gridCol w="2231136">
                  <a:extLst>
                    <a:ext uri="{9D8B030D-6E8A-4147-A177-3AD203B41FA5}">
                      <a16:colId xmlns:a16="http://schemas.microsoft.com/office/drawing/2014/main" val="3602798658"/>
                    </a:ext>
                  </a:extLst>
                </a:gridCol>
              </a:tblGrid>
              <a:tr h="266373">
                <a:tc>
                  <a:txBody>
                    <a:bodyPr/>
                    <a:lstStyle/>
                    <a:p>
                      <a:r>
                        <a:rPr lang="en-US" sz="1000" dirty="0" smtClean="0"/>
                        <a:t>Name</a:t>
                      </a:r>
                      <a:r>
                        <a:rPr lang="en-US" sz="1000" baseline="0" dirty="0" smtClean="0"/>
                        <a:t> of Organelle</a:t>
                      </a:r>
                      <a:endParaRPr lang="en-US" sz="1000" dirty="0"/>
                    </a:p>
                  </a:txBody>
                  <a:tcPr marL="68580" marR="68580" marT="34290" marB="34290"/>
                </a:tc>
                <a:tc>
                  <a:txBody>
                    <a:bodyPr/>
                    <a:lstStyle/>
                    <a:p>
                      <a:r>
                        <a:rPr lang="en-US" sz="1000" dirty="0" smtClean="0"/>
                        <a:t>Picture</a:t>
                      </a:r>
                      <a:endParaRPr lang="en-US" sz="1000" dirty="0"/>
                    </a:p>
                  </a:txBody>
                  <a:tcPr marL="68580" marR="68580" marT="34290" marB="34290"/>
                </a:tc>
                <a:tc>
                  <a:txBody>
                    <a:bodyPr/>
                    <a:lstStyle/>
                    <a:p>
                      <a:r>
                        <a:rPr lang="en-US" sz="1000" dirty="0" smtClean="0"/>
                        <a:t>Function</a:t>
                      </a:r>
                      <a:endParaRPr lang="en-US" sz="1000" dirty="0"/>
                    </a:p>
                  </a:txBody>
                  <a:tcPr marL="68580" marR="68580" marT="34290" marB="34290"/>
                </a:tc>
                <a:tc>
                  <a:txBody>
                    <a:bodyPr/>
                    <a:lstStyle/>
                    <a:p>
                      <a:r>
                        <a:rPr lang="en-US" sz="1000" dirty="0" smtClean="0"/>
                        <a:t>Patient/Disease</a:t>
                      </a:r>
                      <a:endParaRPr lang="en-US" sz="1000" dirty="0"/>
                    </a:p>
                  </a:txBody>
                  <a:tcPr marL="68580" marR="68580" marT="34290" marB="34290"/>
                </a:tc>
                <a:extLst>
                  <a:ext uri="{0D108BD9-81ED-4DB2-BD59-A6C34878D82A}">
                    <a16:rowId xmlns:a16="http://schemas.microsoft.com/office/drawing/2014/main" val="3639647104"/>
                  </a:ext>
                </a:extLst>
              </a:tr>
              <a:tr h="459767">
                <a:tc>
                  <a:txBody>
                    <a:bodyPr/>
                    <a:lstStyle/>
                    <a:p>
                      <a:r>
                        <a:rPr lang="en-US" sz="1000" dirty="0" smtClean="0"/>
                        <a:t>Nuclear Envelope</a:t>
                      </a:r>
                    </a:p>
                    <a:p>
                      <a:endParaRPr lang="en-US" sz="1000" dirty="0"/>
                    </a:p>
                  </a:txBody>
                  <a:tcPr marL="68580" marR="68580" marT="34290" marB="34290"/>
                </a:tc>
                <a:tc>
                  <a:txBody>
                    <a:bodyPr/>
                    <a:lstStyle/>
                    <a:p>
                      <a:endParaRPr lang="en-US" sz="1000" dirty="0"/>
                    </a:p>
                  </a:txBody>
                  <a:tcPr marL="68580" marR="68580" marT="34290" marB="34290"/>
                </a:tc>
                <a:tc>
                  <a:txBody>
                    <a:bodyPr/>
                    <a:lstStyle/>
                    <a:p>
                      <a:r>
                        <a:rPr lang="en-US" sz="900" dirty="0" smtClean="0"/>
                        <a:t>Double-layered membrane that encloses and protects the contents of the nucleus</a:t>
                      </a:r>
                      <a:r>
                        <a:rPr lang="en-US" sz="900" baseline="0" dirty="0" smtClean="0"/>
                        <a:t> during most of the cell’s lifecycle</a:t>
                      </a:r>
                      <a:endParaRPr lang="en-US" sz="900" dirty="0"/>
                    </a:p>
                  </a:txBody>
                  <a:tcPr marL="68580" marR="68580" marT="34290" marB="34290"/>
                </a:tc>
                <a:tc>
                  <a:txBody>
                    <a:bodyPr/>
                    <a:lstStyle/>
                    <a:p>
                      <a:r>
                        <a:rPr lang="en-US" sz="1000" dirty="0" smtClean="0"/>
                        <a:t>Patient #1 Jackie</a:t>
                      </a:r>
                    </a:p>
                    <a:p>
                      <a:r>
                        <a:rPr lang="en-US" sz="1000" dirty="0" smtClean="0"/>
                        <a:t>Progeria</a:t>
                      </a:r>
                      <a:endParaRPr lang="en-US" sz="1000" dirty="0"/>
                    </a:p>
                  </a:txBody>
                  <a:tcPr marL="68580" marR="68580" marT="34290" marB="34290"/>
                </a:tc>
                <a:extLst>
                  <a:ext uri="{0D108BD9-81ED-4DB2-BD59-A6C34878D82A}">
                    <a16:rowId xmlns:a16="http://schemas.microsoft.com/office/drawing/2014/main" val="680447196"/>
                  </a:ext>
                </a:extLst>
              </a:tr>
              <a:tr h="480060">
                <a:tc>
                  <a:txBody>
                    <a:bodyPr/>
                    <a:lstStyle/>
                    <a:p>
                      <a:r>
                        <a:rPr lang="en-US" sz="1000" dirty="0" smtClean="0"/>
                        <a:t>Cilia</a:t>
                      </a:r>
                    </a:p>
                    <a:p>
                      <a:endParaRPr lang="en-US" sz="1000" dirty="0"/>
                    </a:p>
                  </a:txBody>
                  <a:tcPr marL="68580" marR="68580" marT="34290" marB="34290"/>
                </a:tc>
                <a:tc>
                  <a:txBody>
                    <a:bodyPr/>
                    <a:lstStyle/>
                    <a:p>
                      <a:endParaRPr lang="en-US" sz="1000" dirty="0"/>
                    </a:p>
                  </a:txBody>
                  <a:tcPr marL="68580" marR="68580" marT="34290" marB="34290"/>
                </a:tc>
                <a:tc>
                  <a:txBody>
                    <a:bodyPr/>
                    <a:lstStyle/>
                    <a:p>
                      <a:r>
                        <a:rPr lang="en-US" sz="900" dirty="0" smtClean="0"/>
                        <a:t>Small hair-like</a:t>
                      </a:r>
                      <a:r>
                        <a:rPr lang="en-US" sz="900" baseline="0" dirty="0" smtClean="0"/>
                        <a:t> protuberances on the outside of eukaryotic cells. They are primarily responsible for locomotion, either on the cell itself or of fluids on the cell surface</a:t>
                      </a:r>
                      <a:endParaRPr lang="en-US" sz="900" dirty="0"/>
                    </a:p>
                  </a:txBody>
                  <a:tcPr marL="68580" marR="68580" marT="34290" marB="34290"/>
                </a:tc>
                <a:tc>
                  <a:txBody>
                    <a:bodyPr/>
                    <a:lstStyle/>
                    <a:p>
                      <a:r>
                        <a:rPr lang="en-US" sz="1000" dirty="0" smtClean="0"/>
                        <a:t>Patient #2 Fiona</a:t>
                      </a:r>
                    </a:p>
                    <a:p>
                      <a:r>
                        <a:rPr lang="en-US" sz="1000" dirty="0" smtClean="0"/>
                        <a:t>Cough</a:t>
                      </a:r>
                      <a:r>
                        <a:rPr lang="en-US" sz="1000" baseline="0" dirty="0" smtClean="0"/>
                        <a:t> from smoking/COPD</a:t>
                      </a:r>
                      <a:endParaRPr lang="en-US" sz="1000" dirty="0"/>
                    </a:p>
                  </a:txBody>
                  <a:tcPr marL="68580" marR="68580" marT="34290" marB="34290"/>
                </a:tc>
                <a:extLst>
                  <a:ext uri="{0D108BD9-81ED-4DB2-BD59-A6C34878D82A}">
                    <a16:rowId xmlns:a16="http://schemas.microsoft.com/office/drawing/2014/main" val="1528685185"/>
                  </a:ext>
                </a:extLst>
              </a:tr>
              <a:tr h="480060">
                <a:tc>
                  <a:txBody>
                    <a:bodyPr/>
                    <a:lstStyle/>
                    <a:p>
                      <a:r>
                        <a:rPr lang="en-US" sz="1000" dirty="0" smtClean="0"/>
                        <a:t>Flagella</a:t>
                      </a:r>
                    </a:p>
                    <a:p>
                      <a:endParaRPr lang="en-US" sz="1000" dirty="0"/>
                    </a:p>
                  </a:txBody>
                  <a:tcPr marL="68580" marR="68580" marT="34290" marB="34290"/>
                </a:tc>
                <a:tc>
                  <a:txBody>
                    <a:bodyPr/>
                    <a:lstStyle/>
                    <a:p>
                      <a:endParaRPr lang="en-US" sz="1000"/>
                    </a:p>
                  </a:txBody>
                  <a:tcPr marL="68580" marR="68580" marT="34290" marB="34290"/>
                </a:tc>
                <a:tc>
                  <a:txBody>
                    <a:bodyPr/>
                    <a:lstStyle/>
                    <a:p>
                      <a:r>
                        <a:rPr lang="en-US" sz="900" dirty="0" smtClean="0"/>
                        <a:t>Long,</a:t>
                      </a:r>
                      <a:r>
                        <a:rPr lang="en-US" sz="900" baseline="0" dirty="0" smtClean="0"/>
                        <a:t> whip-like filamentous protein structures found in bacteria, archaea, and eukaryotes, though they are typically used to propel a cell through liquid</a:t>
                      </a:r>
                      <a:endParaRPr lang="en-US" sz="900" dirty="0"/>
                    </a:p>
                  </a:txBody>
                  <a:tcPr marL="68580" marR="68580" marT="34290" marB="34290"/>
                </a:tc>
                <a:tc>
                  <a:txBody>
                    <a:bodyPr/>
                    <a:lstStyle/>
                    <a:p>
                      <a:r>
                        <a:rPr lang="en-US" sz="1000" dirty="0" smtClean="0"/>
                        <a:t>Patient #3</a:t>
                      </a:r>
                      <a:r>
                        <a:rPr lang="en-US" sz="1000" baseline="0" dirty="0" smtClean="0"/>
                        <a:t> Zeke and Morgan</a:t>
                      </a:r>
                    </a:p>
                    <a:p>
                      <a:r>
                        <a:rPr lang="en-US" sz="1000" baseline="0" dirty="0" smtClean="0"/>
                        <a:t>Infertility/MMF</a:t>
                      </a:r>
                      <a:endParaRPr lang="en-US" sz="1000" dirty="0"/>
                    </a:p>
                  </a:txBody>
                  <a:tcPr marL="68580" marR="68580" marT="34290" marB="34290"/>
                </a:tc>
                <a:extLst>
                  <a:ext uri="{0D108BD9-81ED-4DB2-BD59-A6C34878D82A}">
                    <a16:rowId xmlns:a16="http://schemas.microsoft.com/office/drawing/2014/main" val="3247866653"/>
                  </a:ext>
                </a:extLst>
              </a:tr>
              <a:tr h="480060">
                <a:tc>
                  <a:txBody>
                    <a:bodyPr/>
                    <a:lstStyle/>
                    <a:p>
                      <a:r>
                        <a:rPr lang="en-US" sz="1000" dirty="0" smtClean="0"/>
                        <a:t>Cytoskeleton</a:t>
                      </a:r>
                    </a:p>
                    <a:p>
                      <a:endParaRPr lang="en-US" sz="1000" dirty="0"/>
                    </a:p>
                  </a:txBody>
                  <a:tcPr marL="68580" marR="68580" marT="34290" marB="34290"/>
                </a:tc>
                <a:tc>
                  <a:txBody>
                    <a:bodyPr/>
                    <a:lstStyle/>
                    <a:p>
                      <a:endParaRPr lang="en-US" sz="1000" dirty="0"/>
                    </a:p>
                  </a:txBody>
                  <a:tcPr marL="68580" marR="68580" marT="34290" marB="34290"/>
                </a:tc>
                <a:tc>
                  <a:txBody>
                    <a:bodyPr/>
                    <a:lstStyle/>
                    <a:p>
                      <a:r>
                        <a:rPr lang="en-US" sz="900" dirty="0" smtClean="0"/>
                        <a:t>Provides support in a cell.  It</a:t>
                      </a:r>
                      <a:r>
                        <a:rPr lang="en-US" sz="900" baseline="0" dirty="0" smtClean="0"/>
                        <a:t> is a network of protein fibers supporting cell shape and anchoring organelles within the cell.</a:t>
                      </a:r>
                      <a:endParaRPr lang="en-US" sz="900" dirty="0"/>
                    </a:p>
                  </a:txBody>
                  <a:tcPr marL="68580" marR="68580" marT="34290" marB="34290"/>
                </a:tc>
                <a:tc>
                  <a:txBody>
                    <a:bodyPr/>
                    <a:lstStyle/>
                    <a:p>
                      <a:r>
                        <a:rPr lang="en-US" sz="1000" dirty="0" smtClean="0"/>
                        <a:t>Patient #4 Trevor</a:t>
                      </a:r>
                    </a:p>
                    <a:p>
                      <a:r>
                        <a:rPr lang="en-US" sz="1000" dirty="0" smtClean="0"/>
                        <a:t>Hereditary</a:t>
                      </a:r>
                      <a:r>
                        <a:rPr lang="en-US" sz="1000" baseline="0" dirty="0" smtClean="0"/>
                        <a:t> </a:t>
                      </a:r>
                      <a:r>
                        <a:rPr lang="en-US" sz="1000" baseline="0" dirty="0" err="1" smtClean="0"/>
                        <a:t>Elliptocytosis</a:t>
                      </a:r>
                      <a:endParaRPr lang="en-US" sz="1000" dirty="0"/>
                    </a:p>
                  </a:txBody>
                  <a:tcPr marL="68580" marR="68580" marT="34290" marB="34290"/>
                </a:tc>
                <a:extLst>
                  <a:ext uri="{0D108BD9-81ED-4DB2-BD59-A6C34878D82A}">
                    <a16:rowId xmlns:a16="http://schemas.microsoft.com/office/drawing/2014/main" val="396336128"/>
                  </a:ext>
                </a:extLst>
              </a:tr>
              <a:tr h="480060">
                <a:tc>
                  <a:txBody>
                    <a:bodyPr/>
                    <a:lstStyle/>
                    <a:p>
                      <a:r>
                        <a:rPr lang="en-US" sz="1000" dirty="0" smtClean="0"/>
                        <a:t>Plasma Membrane</a:t>
                      </a:r>
                      <a:endParaRPr lang="en-US" sz="1000" dirty="0"/>
                    </a:p>
                  </a:txBody>
                  <a:tcPr marL="68580" marR="68580" marT="34290" marB="34290"/>
                </a:tc>
                <a:tc>
                  <a:txBody>
                    <a:bodyPr/>
                    <a:lstStyle/>
                    <a:p>
                      <a:endParaRPr lang="en-US" sz="1000" dirty="0"/>
                    </a:p>
                  </a:txBody>
                  <a:tcPr marL="68580" marR="68580" marT="34290" marB="34290"/>
                </a:tc>
                <a:tc>
                  <a:txBody>
                    <a:bodyPr/>
                    <a:lstStyle/>
                    <a:p>
                      <a:r>
                        <a:rPr lang="en-US" sz="900" dirty="0" smtClean="0"/>
                        <a:t>The border between the interior and exterior of a cell.  It controls passage</a:t>
                      </a:r>
                      <a:r>
                        <a:rPr lang="en-US" sz="900" baseline="0" dirty="0" smtClean="0"/>
                        <a:t> of various molecules – including sugars, amino acids, ions, and water – into and out of the cell</a:t>
                      </a:r>
                      <a:endParaRPr lang="en-US" sz="900" dirty="0"/>
                    </a:p>
                  </a:txBody>
                  <a:tcPr marL="68580" marR="68580" marT="34290" marB="34290"/>
                </a:tc>
                <a:tc>
                  <a:txBody>
                    <a:bodyPr/>
                    <a:lstStyle/>
                    <a:p>
                      <a:r>
                        <a:rPr lang="en-US" sz="1000" dirty="0" smtClean="0"/>
                        <a:t>Patient #5 Rosanna</a:t>
                      </a:r>
                    </a:p>
                    <a:p>
                      <a:r>
                        <a:rPr lang="en-US" sz="1000" dirty="0" err="1" smtClean="0"/>
                        <a:t>Myotonia</a:t>
                      </a:r>
                      <a:r>
                        <a:rPr lang="en-US" sz="1000" baseline="0" dirty="0" smtClean="0"/>
                        <a:t> </a:t>
                      </a:r>
                      <a:r>
                        <a:rPr lang="en-US" sz="1000" baseline="0" dirty="0" err="1" smtClean="0"/>
                        <a:t>Congenita</a:t>
                      </a:r>
                      <a:endParaRPr lang="en-US" sz="1000" baseline="0" dirty="0" smtClean="0"/>
                    </a:p>
                  </a:txBody>
                  <a:tcPr marL="68580" marR="68580" marT="34290" marB="34290"/>
                </a:tc>
                <a:extLst>
                  <a:ext uri="{0D108BD9-81ED-4DB2-BD59-A6C34878D82A}">
                    <a16:rowId xmlns:a16="http://schemas.microsoft.com/office/drawing/2014/main" val="1240221234"/>
                  </a:ext>
                </a:extLst>
              </a:tr>
              <a:tr h="459767">
                <a:tc>
                  <a:txBody>
                    <a:bodyPr/>
                    <a:lstStyle/>
                    <a:p>
                      <a:r>
                        <a:rPr lang="en-US" sz="1000" dirty="0" smtClean="0"/>
                        <a:t>Lysosome</a:t>
                      </a:r>
                    </a:p>
                    <a:p>
                      <a:endParaRPr lang="en-US" sz="1000" dirty="0"/>
                    </a:p>
                  </a:txBody>
                  <a:tcPr marL="68580" marR="68580" marT="34290" marB="34290"/>
                </a:tc>
                <a:tc>
                  <a:txBody>
                    <a:bodyPr/>
                    <a:lstStyle/>
                    <a:p>
                      <a:endParaRPr lang="en-US" sz="1000" dirty="0"/>
                    </a:p>
                  </a:txBody>
                  <a:tcPr marL="68580" marR="68580" marT="34290" marB="34290"/>
                </a:tc>
                <a:tc>
                  <a:txBody>
                    <a:bodyPr/>
                    <a:lstStyle/>
                    <a:p>
                      <a:r>
                        <a:rPr lang="en-US" sz="900" dirty="0" smtClean="0"/>
                        <a:t>A vesicle</a:t>
                      </a:r>
                      <a:r>
                        <a:rPr lang="en-US" sz="900" baseline="0" dirty="0" smtClean="0"/>
                        <a:t> that contains hydrolytic enzymes that can break down many kinds of biomolecules</a:t>
                      </a:r>
                      <a:endParaRPr lang="en-US" sz="900" dirty="0"/>
                    </a:p>
                  </a:txBody>
                  <a:tcPr marL="68580" marR="68580" marT="34290" marB="34290"/>
                </a:tc>
                <a:tc>
                  <a:txBody>
                    <a:bodyPr/>
                    <a:lstStyle/>
                    <a:p>
                      <a:r>
                        <a:rPr lang="en-US" sz="1000" dirty="0" smtClean="0"/>
                        <a:t>Patient</a:t>
                      </a:r>
                      <a:r>
                        <a:rPr lang="en-US" sz="1000" baseline="0" dirty="0" smtClean="0"/>
                        <a:t> #6 Harvey</a:t>
                      </a:r>
                    </a:p>
                    <a:p>
                      <a:r>
                        <a:rPr lang="en-US" sz="1000" baseline="0" dirty="0" err="1" smtClean="0"/>
                        <a:t>Tay</a:t>
                      </a:r>
                      <a:r>
                        <a:rPr lang="en-US" sz="1000" baseline="0" dirty="0" smtClean="0"/>
                        <a:t>-Sachs</a:t>
                      </a:r>
                      <a:endParaRPr lang="en-US" sz="1000" dirty="0"/>
                    </a:p>
                  </a:txBody>
                  <a:tcPr marL="68580" marR="68580" marT="34290" marB="34290"/>
                </a:tc>
                <a:extLst>
                  <a:ext uri="{0D108BD9-81ED-4DB2-BD59-A6C34878D82A}">
                    <a16:rowId xmlns:a16="http://schemas.microsoft.com/office/drawing/2014/main" val="1371579168"/>
                  </a:ext>
                </a:extLst>
              </a:tr>
              <a:tr h="656811">
                <a:tc>
                  <a:txBody>
                    <a:bodyPr/>
                    <a:lstStyle/>
                    <a:p>
                      <a:r>
                        <a:rPr lang="en-US" sz="1000" dirty="0" smtClean="0"/>
                        <a:t>Mitochondria</a:t>
                      </a:r>
                    </a:p>
                    <a:p>
                      <a:endParaRPr lang="en-US" sz="1000" dirty="0"/>
                    </a:p>
                  </a:txBody>
                  <a:tcPr marL="68580" marR="68580" marT="34290" marB="34290"/>
                </a:tc>
                <a:tc>
                  <a:txBody>
                    <a:bodyPr/>
                    <a:lstStyle/>
                    <a:p>
                      <a:endParaRPr lang="en-US" sz="1000" dirty="0"/>
                    </a:p>
                  </a:txBody>
                  <a:tcPr marL="68580" marR="68580" marT="34290" marB="34290"/>
                </a:tc>
                <a:tc>
                  <a:txBody>
                    <a:bodyPr/>
                    <a:lstStyle/>
                    <a:p>
                      <a:r>
                        <a:rPr lang="en-US" sz="900" dirty="0" smtClean="0"/>
                        <a:t>Rod-shaped organelles that can be considered the power generators of the cell, converting oxygen</a:t>
                      </a:r>
                      <a:r>
                        <a:rPr lang="en-US" sz="900" baseline="0" dirty="0" smtClean="0"/>
                        <a:t> and nutrients into adenosine triphosphate (ATP)</a:t>
                      </a:r>
                      <a:endParaRPr lang="en-US" sz="900" dirty="0"/>
                    </a:p>
                  </a:txBody>
                  <a:tcPr marL="68580" marR="68580" marT="34290" marB="34290"/>
                </a:tc>
                <a:tc>
                  <a:txBody>
                    <a:bodyPr/>
                    <a:lstStyle/>
                    <a:p>
                      <a:r>
                        <a:rPr lang="en-US" sz="1000" dirty="0" smtClean="0"/>
                        <a:t>Patient #7 Kathy</a:t>
                      </a:r>
                    </a:p>
                    <a:p>
                      <a:r>
                        <a:rPr lang="en-US" sz="1000" dirty="0" smtClean="0"/>
                        <a:t>Decreased</a:t>
                      </a:r>
                      <a:r>
                        <a:rPr lang="en-US" sz="1000" baseline="0" dirty="0" smtClean="0"/>
                        <a:t> Cytochrome C Oxidase/Myopathy</a:t>
                      </a:r>
                      <a:endParaRPr lang="en-US" sz="1000" dirty="0" smtClean="0"/>
                    </a:p>
                  </a:txBody>
                  <a:tcPr marL="68580" marR="68580" marT="34290" marB="34290"/>
                </a:tc>
                <a:extLst>
                  <a:ext uri="{0D108BD9-81ED-4DB2-BD59-A6C34878D82A}">
                    <a16:rowId xmlns:a16="http://schemas.microsoft.com/office/drawing/2014/main" val="4257745688"/>
                  </a:ext>
                </a:extLst>
              </a:tr>
              <a:tr h="754380">
                <a:tc>
                  <a:txBody>
                    <a:bodyPr/>
                    <a:lstStyle/>
                    <a:p>
                      <a:r>
                        <a:rPr lang="en-US" sz="1000" dirty="0" smtClean="0"/>
                        <a:t>Golgi</a:t>
                      </a:r>
                    </a:p>
                    <a:p>
                      <a:endParaRPr lang="en-US" sz="1000" dirty="0"/>
                    </a:p>
                  </a:txBody>
                  <a:tcPr marL="68580" marR="68580" marT="34290" marB="34290"/>
                </a:tc>
                <a:tc>
                  <a:txBody>
                    <a:bodyPr/>
                    <a:lstStyle/>
                    <a:p>
                      <a:endParaRPr lang="en-US" sz="1000" dirty="0"/>
                    </a:p>
                  </a:txBody>
                  <a:tcPr marL="68580" marR="68580" marT="34290" marB="34290"/>
                </a:tc>
                <a:tc>
                  <a:txBody>
                    <a:bodyPr/>
                    <a:lstStyle/>
                    <a:p>
                      <a:r>
                        <a:rPr lang="en-US" sz="900" dirty="0" smtClean="0"/>
                        <a:t>Gathers simple molecules and combines them to</a:t>
                      </a:r>
                      <a:r>
                        <a:rPr lang="en-US" sz="900" baseline="0" dirty="0" smtClean="0"/>
                        <a:t> make molecules that are more complex.  It then takes those big molecules, packages them in vesicles, and either stores them for later use or sends them out of the cell.  It is also the organelle that builds the lysosomes.</a:t>
                      </a:r>
                      <a:endParaRPr lang="en-US" sz="900" dirty="0"/>
                    </a:p>
                  </a:txBody>
                  <a:tcPr marL="68580" marR="68580" marT="34290" marB="34290"/>
                </a:tc>
                <a:tc>
                  <a:txBody>
                    <a:bodyPr/>
                    <a:lstStyle/>
                    <a:p>
                      <a:r>
                        <a:rPr lang="en-US" sz="1000" dirty="0" smtClean="0"/>
                        <a:t>Patient #8 Jim</a:t>
                      </a:r>
                      <a:r>
                        <a:rPr lang="en-US" sz="1000" baseline="0" dirty="0" smtClean="0"/>
                        <a:t> and Lucy</a:t>
                      </a:r>
                    </a:p>
                    <a:p>
                      <a:r>
                        <a:rPr lang="en-US" sz="1000" baseline="0" dirty="0" err="1" smtClean="0"/>
                        <a:t>Achondrogenesis</a:t>
                      </a:r>
                      <a:r>
                        <a:rPr lang="en-US" sz="1000" baseline="0" dirty="0" smtClean="0"/>
                        <a:t> 1a</a:t>
                      </a:r>
                      <a:endParaRPr lang="en-US" sz="1000" dirty="0" smtClean="0"/>
                    </a:p>
                  </a:txBody>
                  <a:tcPr marL="68580" marR="68580" marT="34290" marB="34290"/>
                </a:tc>
                <a:extLst>
                  <a:ext uri="{0D108BD9-81ED-4DB2-BD59-A6C34878D82A}">
                    <a16:rowId xmlns:a16="http://schemas.microsoft.com/office/drawing/2014/main" val="2174236033"/>
                  </a:ext>
                </a:extLst>
              </a:tr>
              <a:tr h="656811">
                <a:tc>
                  <a:txBody>
                    <a:bodyPr/>
                    <a:lstStyle/>
                    <a:p>
                      <a:r>
                        <a:rPr lang="en-US" sz="1000" dirty="0" smtClean="0"/>
                        <a:t>Ribosomes</a:t>
                      </a:r>
                      <a:endParaRPr lang="en-US" sz="1000" dirty="0"/>
                    </a:p>
                  </a:txBody>
                  <a:tcPr marL="68580" marR="68580" marT="34290" marB="34290"/>
                </a:tc>
                <a:tc>
                  <a:txBody>
                    <a:bodyPr/>
                    <a:lstStyle/>
                    <a:p>
                      <a:endParaRPr lang="en-US"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smtClean="0"/>
                        <a:t>Link amino acids together in the order designated by the mRNA to create proteins, can be found floating free in the cytoplasm or </a:t>
                      </a:r>
                      <a:r>
                        <a:rPr lang="en-US" sz="900" smtClean="0"/>
                        <a:t>attached to the </a:t>
                      </a:r>
                      <a:r>
                        <a:rPr lang="en-US" sz="900" dirty="0" smtClean="0"/>
                        <a:t>endoplasmic reticulum. </a:t>
                      </a:r>
                    </a:p>
                  </a:txBody>
                  <a:tcPr marL="68580" marR="68580" marT="34290" marB="34290"/>
                </a:tc>
                <a:tc>
                  <a:txBody>
                    <a:bodyPr/>
                    <a:lstStyle/>
                    <a:p>
                      <a:r>
                        <a:rPr lang="en-US" sz="1000" dirty="0" smtClean="0"/>
                        <a:t>Patient #9 Vera </a:t>
                      </a:r>
                    </a:p>
                    <a:p>
                      <a:r>
                        <a:rPr lang="en-US" sz="1000" dirty="0" err="1" smtClean="0"/>
                        <a:t>Treacher</a:t>
                      </a:r>
                      <a:r>
                        <a:rPr lang="en-US" sz="1000" baseline="0" dirty="0" smtClean="0"/>
                        <a:t> Collins</a:t>
                      </a:r>
                      <a:endParaRPr lang="en-US" sz="1000" dirty="0" smtClean="0"/>
                    </a:p>
                  </a:txBody>
                  <a:tcPr marL="68580" marR="68580" marT="34290" marB="34290"/>
                </a:tc>
                <a:extLst>
                  <a:ext uri="{0D108BD9-81ED-4DB2-BD59-A6C34878D82A}">
                    <a16:rowId xmlns:a16="http://schemas.microsoft.com/office/drawing/2014/main" val="867746745"/>
                  </a:ext>
                </a:extLst>
              </a:tr>
            </a:tbl>
          </a:graphicData>
        </a:graphic>
      </p:graphicFrame>
      <p:pic>
        <p:nvPicPr>
          <p:cNvPr id="5" name="Picture 2" descr="Image result for nuclear envelo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9633" y="1156258"/>
            <a:ext cx="1173757" cy="611411"/>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2943" y="1552951"/>
            <a:ext cx="1051028" cy="742322"/>
          </a:xfrm>
          <a:prstGeom prst="rect">
            <a:avLst/>
          </a:prstGeom>
        </p:spPr>
      </p:pic>
      <p:pic>
        <p:nvPicPr>
          <p:cNvPr id="7"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2539" y="2188596"/>
            <a:ext cx="809749" cy="610786"/>
          </a:xfrm>
          <a:prstGeom prst="rect">
            <a:avLst/>
          </a:prstGeom>
        </p:spPr>
      </p:pic>
      <p:pic>
        <p:nvPicPr>
          <p:cNvPr id="8" name="Picture 2" descr="Image result for cytoskelet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7656" y="2674859"/>
            <a:ext cx="831118" cy="5247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ka-perseus-images.s3.amazonaws.com/79eb41ad7ba2ec947fc23530952e6c0f429698a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66238" y="3081719"/>
            <a:ext cx="1097152" cy="6732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lysosom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66147" y="3615772"/>
            <a:ext cx="596053" cy="5960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mitochondri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47300" y="4113432"/>
            <a:ext cx="760226" cy="57500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Related imag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98370" y="4800600"/>
            <a:ext cx="1089664" cy="64232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ribosom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83463" y="5542433"/>
            <a:ext cx="986096" cy="569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6496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762000"/>
            <a:ext cx="8877300" cy="1325563"/>
          </a:xfrm>
        </p:spPr>
        <p:txBody>
          <a:bodyPr>
            <a:noAutofit/>
          </a:bodyPr>
          <a:lstStyle/>
          <a:p>
            <a:r>
              <a:rPr lang="en-US" sz="4200" dirty="0" smtClean="0"/>
              <a:t>Double-layered membrane that encloses and protects the contents of the nucleus during most of the cell's lifecycle.  </a:t>
            </a:r>
            <a:endParaRPr lang="en-US" sz="4200" dirty="0">
              <a:solidFill>
                <a:srgbClr val="7030A0"/>
              </a:solidFill>
            </a:endParaRPr>
          </a:p>
        </p:txBody>
      </p:sp>
      <p:pic>
        <p:nvPicPr>
          <p:cNvPr id="18434" name="Picture 2" descr="Image result for protection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438400"/>
            <a:ext cx="3581400" cy="3998781"/>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9144000" cy="6858000"/>
          </a:xfrm>
          <a:prstGeom prst="frame">
            <a:avLst>
              <a:gd name="adj1" fmla="val 293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66488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 result for cough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892153"/>
            <a:ext cx="3229430" cy="38896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782" y="-76200"/>
            <a:ext cx="8229600" cy="1143000"/>
          </a:xfrm>
        </p:spPr>
        <p:txBody>
          <a:bodyPr>
            <a:normAutofit/>
          </a:bodyPr>
          <a:lstStyle/>
          <a:p>
            <a:r>
              <a:rPr lang="en-US" sz="4000" dirty="0" smtClean="0"/>
              <a:t>Patient #2: Fiona </a:t>
            </a:r>
            <a:endParaRPr lang="en-US" sz="4000" dirty="0"/>
          </a:p>
        </p:txBody>
      </p:sp>
      <p:sp>
        <p:nvSpPr>
          <p:cNvPr id="3" name="Content Placeholder 2"/>
          <p:cNvSpPr>
            <a:spLocks noGrp="1"/>
          </p:cNvSpPr>
          <p:nvPr>
            <p:ph sz="half" idx="1"/>
          </p:nvPr>
        </p:nvSpPr>
        <p:spPr>
          <a:xfrm>
            <a:off x="180109" y="685800"/>
            <a:ext cx="8915400" cy="5943600"/>
          </a:xfrm>
        </p:spPr>
        <p:txBody>
          <a:bodyPr>
            <a:noAutofit/>
          </a:bodyPr>
          <a:lstStyle/>
          <a:p>
            <a:pPr marL="0" indent="0">
              <a:spcBef>
                <a:spcPts val="0"/>
              </a:spcBef>
              <a:buNone/>
            </a:pPr>
            <a:r>
              <a:rPr lang="en-US" sz="2300" dirty="0" smtClean="0">
                <a:solidFill>
                  <a:srgbClr val="7030A0"/>
                </a:solidFill>
              </a:rPr>
              <a:t>Fiona </a:t>
            </a:r>
            <a:r>
              <a:rPr lang="en-US" sz="2300" dirty="0">
                <a:solidFill>
                  <a:srgbClr val="7030A0"/>
                </a:solidFill>
              </a:rPr>
              <a:t>is a </a:t>
            </a:r>
            <a:r>
              <a:rPr lang="en-US" sz="2300" dirty="0" smtClean="0">
                <a:solidFill>
                  <a:srgbClr val="7030A0"/>
                </a:solidFill>
              </a:rPr>
              <a:t>freshmen in college. </a:t>
            </a:r>
            <a:r>
              <a:rPr lang="en-US" sz="2300" dirty="0">
                <a:solidFill>
                  <a:srgbClr val="7030A0"/>
                </a:solidFill>
              </a:rPr>
              <a:t>She is </a:t>
            </a:r>
            <a:r>
              <a:rPr lang="en-US" sz="2300" dirty="0" smtClean="0">
                <a:solidFill>
                  <a:srgbClr val="7030A0"/>
                </a:solidFill>
              </a:rPr>
              <a:t>a good student </a:t>
            </a:r>
            <a:r>
              <a:rPr lang="en-US" sz="2300" dirty="0">
                <a:solidFill>
                  <a:srgbClr val="7030A0"/>
                </a:solidFill>
              </a:rPr>
              <a:t>who does her work on weekdays and likes to party on the weekends with her friends. A few months ago, </a:t>
            </a:r>
            <a:r>
              <a:rPr lang="en-US" sz="2300" dirty="0" smtClean="0">
                <a:solidFill>
                  <a:srgbClr val="7030A0"/>
                </a:solidFill>
              </a:rPr>
              <a:t>Fiona </a:t>
            </a:r>
            <a:r>
              <a:rPr lang="en-US" sz="2300" dirty="0">
                <a:solidFill>
                  <a:srgbClr val="7030A0"/>
                </a:solidFill>
              </a:rPr>
              <a:t>developed </a:t>
            </a:r>
            <a:r>
              <a:rPr lang="en-US" sz="2300" dirty="0" smtClean="0">
                <a:solidFill>
                  <a:srgbClr val="7030A0"/>
                </a:solidFill>
              </a:rPr>
              <a:t>a </a:t>
            </a:r>
            <a:r>
              <a:rPr lang="en-US" sz="2300" b="1" dirty="0" smtClean="0">
                <a:solidFill>
                  <a:srgbClr val="7030A0"/>
                </a:solidFill>
              </a:rPr>
              <a:t>cough that wouldn’t to go away and </a:t>
            </a:r>
            <a:r>
              <a:rPr lang="en-US" sz="2300" b="1" dirty="0">
                <a:solidFill>
                  <a:srgbClr val="7030A0"/>
                </a:solidFill>
              </a:rPr>
              <a:t>worsened over time</a:t>
            </a:r>
            <a:r>
              <a:rPr lang="en-US" sz="2300" dirty="0">
                <a:solidFill>
                  <a:srgbClr val="7030A0"/>
                </a:solidFill>
              </a:rPr>
              <a:t>. </a:t>
            </a:r>
            <a:r>
              <a:rPr lang="en-US" sz="2300" b="1" dirty="0">
                <a:solidFill>
                  <a:srgbClr val="7030A0"/>
                </a:solidFill>
              </a:rPr>
              <a:t>She has </a:t>
            </a:r>
            <a:r>
              <a:rPr lang="en-US" sz="2300" b="1" dirty="0" smtClean="0">
                <a:solidFill>
                  <a:srgbClr val="7030A0"/>
                </a:solidFill>
              </a:rPr>
              <a:t>also </a:t>
            </a:r>
            <a:r>
              <a:rPr lang="en-US" sz="2300" b="1" dirty="0">
                <a:solidFill>
                  <a:srgbClr val="7030A0"/>
                </a:solidFill>
              </a:rPr>
              <a:t>had </a:t>
            </a:r>
            <a:r>
              <a:rPr lang="en-US" sz="2300" b="1" dirty="0" smtClean="0">
                <a:solidFill>
                  <a:srgbClr val="7030A0"/>
                </a:solidFill>
              </a:rPr>
              <a:t>difficulty </a:t>
            </a:r>
            <a:r>
              <a:rPr lang="en-US" sz="2300" b="1" dirty="0">
                <a:solidFill>
                  <a:srgbClr val="7030A0"/>
                </a:solidFill>
              </a:rPr>
              <a:t>breathing over the past week or so. </a:t>
            </a:r>
            <a:r>
              <a:rPr lang="en-US" sz="2300" dirty="0">
                <a:solidFill>
                  <a:srgbClr val="7030A0"/>
                </a:solidFill>
              </a:rPr>
              <a:t>Her </a:t>
            </a:r>
            <a:r>
              <a:rPr lang="en-US" sz="2300" dirty="0" smtClean="0">
                <a:solidFill>
                  <a:srgbClr val="7030A0"/>
                </a:solidFill>
              </a:rPr>
              <a:t>friends encouraged her to see the doctor, so she finally made an appointment. The </a:t>
            </a:r>
            <a:r>
              <a:rPr lang="en-US" sz="2300" dirty="0">
                <a:solidFill>
                  <a:srgbClr val="7030A0"/>
                </a:solidFill>
              </a:rPr>
              <a:t>doctor asked her </a:t>
            </a:r>
            <a:r>
              <a:rPr lang="en-US" sz="2300" dirty="0" smtClean="0">
                <a:solidFill>
                  <a:srgbClr val="7030A0"/>
                </a:solidFill>
              </a:rPr>
              <a:t>whether </a:t>
            </a:r>
            <a:r>
              <a:rPr lang="en-US" sz="2300" dirty="0">
                <a:solidFill>
                  <a:srgbClr val="7030A0"/>
                </a:solidFill>
              </a:rPr>
              <a:t>or not she </a:t>
            </a:r>
            <a:r>
              <a:rPr lang="en-US" sz="2300" dirty="0" smtClean="0">
                <a:solidFill>
                  <a:srgbClr val="7030A0"/>
                </a:solidFill>
              </a:rPr>
              <a:t>smoked </a:t>
            </a:r>
            <a:r>
              <a:rPr lang="en-US" sz="2300" dirty="0">
                <a:solidFill>
                  <a:srgbClr val="7030A0"/>
                </a:solidFill>
              </a:rPr>
              <a:t>cigarettes. </a:t>
            </a:r>
            <a:r>
              <a:rPr lang="en-US" sz="2300" dirty="0" smtClean="0">
                <a:solidFill>
                  <a:srgbClr val="7030A0"/>
                </a:solidFill>
              </a:rPr>
              <a:t>Fiona </a:t>
            </a:r>
            <a:r>
              <a:rPr lang="en-US" sz="2300" dirty="0">
                <a:solidFill>
                  <a:srgbClr val="7030A0"/>
                </a:solidFill>
              </a:rPr>
              <a:t>responded that she </a:t>
            </a:r>
            <a:r>
              <a:rPr lang="en-US" sz="2300" dirty="0" smtClean="0">
                <a:solidFill>
                  <a:srgbClr val="7030A0"/>
                </a:solidFill>
              </a:rPr>
              <a:t>started smoking cigarettes </a:t>
            </a:r>
            <a:r>
              <a:rPr lang="en-US" sz="2300" dirty="0">
                <a:solidFill>
                  <a:srgbClr val="7030A0"/>
                </a:solidFill>
              </a:rPr>
              <a:t>(about 2 per day) her </a:t>
            </a:r>
            <a:r>
              <a:rPr lang="en-US" sz="2300" dirty="0" smtClean="0">
                <a:solidFill>
                  <a:srgbClr val="7030A0"/>
                </a:solidFill>
              </a:rPr>
              <a:t>freshman year </a:t>
            </a:r>
            <a:r>
              <a:rPr lang="en-US" sz="2300" dirty="0">
                <a:solidFill>
                  <a:srgbClr val="7030A0"/>
                </a:solidFill>
              </a:rPr>
              <a:t>of high </a:t>
            </a:r>
            <a:r>
              <a:rPr lang="en-US" sz="2300" dirty="0" smtClean="0">
                <a:solidFill>
                  <a:srgbClr val="7030A0"/>
                </a:solidFill>
              </a:rPr>
              <a:t>school.  </a:t>
            </a:r>
          </a:p>
          <a:p>
            <a:pPr marL="0" indent="0">
              <a:spcBef>
                <a:spcPts val="0"/>
              </a:spcBef>
              <a:buNone/>
            </a:pPr>
            <a:r>
              <a:rPr lang="en-US" sz="2300" dirty="0" smtClean="0">
                <a:solidFill>
                  <a:srgbClr val="7030A0"/>
                </a:solidFill>
              </a:rPr>
              <a:t>The </a:t>
            </a:r>
            <a:r>
              <a:rPr lang="en-US" sz="2300" dirty="0">
                <a:solidFill>
                  <a:srgbClr val="7030A0"/>
                </a:solidFill>
              </a:rPr>
              <a:t>doctor decided </a:t>
            </a:r>
            <a:r>
              <a:rPr lang="en-US" sz="2300" dirty="0" smtClean="0">
                <a:solidFill>
                  <a:srgbClr val="7030A0"/>
                </a:solidFill>
              </a:rPr>
              <a:t>it </a:t>
            </a:r>
            <a:r>
              <a:rPr lang="en-US" sz="2300" dirty="0">
                <a:solidFill>
                  <a:srgbClr val="7030A0"/>
                </a:solidFill>
              </a:rPr>
              <a:t>was necessary to take a </a:t>
            </a:r>
            <a:endParaRPr lang="en-US" sz="2300" dirty="0" smtClean="0">
              <a:solidFill>
                <a:srgbClr val="7030A0"/>
              </a:solidFill>
            </a:endParaRPr>
          </a:p>
          <a:p>
            <a:pPr marL="0" indent="0">
              <a:spcBef>
                <a:spcPts val="0"/>
              </a:spcBef>
              <a:buNone/>
            </a:pPr>
            <a:r>
              <a:rPr lang="en-US" sz="2300" dirty="0" smtClean="0">
                <a:solidFill>
                  <a:srgbClr val="7030A0"/>
                </a:solidFill>
              </a:rPr>
              <a:t>biopsy </a:t>
            </a:r>
            <a:r>
              <a:rPr lang="en-US" sz="2300" dirty="0">
                <a:solidFill>
                  <a:srgbClr val="7030A0"/>
                </a:solidFill>
              </a:rPr>
              <a:t>of the cells </a:t>
            </a:r>
            <a:r>
              <a:rPr lang="en-US" sz="2300" dirty="0" smtClean="0">
                <a:solidFill>
                  <a:srgbClr val="7030A0"/>
                </a:solidFill>
              </a:rPr>
              <a:t>that line </a:t>
            </a:r>
            <a:r>
              <a:rPr lang="en-US" sz="2300" dirty="0">
                <a:solidFill>
                  <a:srgbClr val="7030A0"/>
                </a:solidFill>
              </a:rPr>
              <a:t>the bronchus </a:t>
            </a:r>
            <a:endParaRPr lang="en-US" sz="2300" dirty="0" smtClean="0">
              <a:solidFill>
                <a:srgbClr val="7030A0"/>
              </a:solidFill>
            </a:endParaRPr>
          </a:p>
          <a:p>
            <a:pPr marL="0" indent="0">
              <a:spcBef>
                <a:spcPts val="0"/>
              </a:spcBef>
              <a:buNone/>
            </a:pPr>
            <a:r>
              <a:rPr lang="en-US" sz="2300" dirty="0" smtClean="0">
                <a:solidFill>
                  <a:srgbClr val="7030A0"/>
                </a:solidFill>
              </a:rPr>
              <a:t>(</a:t>
            </a:r>
            <a:r>
              <a:rPr lang="en-US" sz="2300" dirty="0">
                <a:solidFill>
                  <a:srgbClr val="7030A0"/>
                </a:solidFill>
              </a:rPr>
              <a:t>passageway to the </a:t>
            </a:r>
            <a:r>
              <a:rPr lang="en-US" sz="2300" dirty="0" smtClean="0">
                <a:solidFill>
                  <a:srgbClr val="7030A0"/>
                </a:solidFill>
              </a:rPr>
              <a:t>lungs</a:t>
            </a:r>
            <a:r>
              <a:rPr lang="en-US" sz="2300" dirty="0">
                <a:solidFill>
                  <a:srgbClr val="7030A0"/>
                </a:solidFill>
              </a:rPr>
              <a:t>). </a:t>
            </a:r>
            <a:r>
              <a:rPr lang="en-US" sz="2300" dirty="0" smtClean="0">
                <a:solidFill>
                  <a:srgbClr val="7030A0"/>
                </a:solidFill>
              </a:rPr>
              <a:t>After several days, </a:t>
            </a:r>
          </a:p>
          <a:p>
            <a:pPr marL="0" indent="0">
              <a:spcBef>
                <a:spcPts val="0"/>
              </a:spcBef>
              <a:buNone/>
            </a:pPr>
            <a:r>
              <a:rPr lang="en-US" sz="2300" dirty="0" smtClean="0">
                <a:solidFill>
                  <a:srgbClr val="7030A0"/>
                </a:solidFill>
              </a:rPr>
              <a:t>the </a:t>
            </a:r>
            <a:r>
              <a:rPr lang="en-US" sz="2300" dirty="0">
                <a:solidFill>
                  <a:srgbClr val="7030A0"/>
                </a:solidFill>
              </a:rPr>
              <a:t>biopsy report </a:t>
            </a:r>
            <a:r>
              <a:rPr lang="en-US" sz="2300" dirty="0" smtClean="0">
                <a:solidFill>
                  <a:srgbClr val="7030A0"/>
                </a:solidFill>
              </a:rPr>
              <a:t>has come back along with a </a:t>
            </a:r>
          </a:p>
          <a:p>
            <a:pPr marL="0" indent="0">
              <a:spcBef>
                <a:spcPts val="0"/>
              </a:spcBef>
              <a:buNone/>
            </a:pPr>
            <a:r>
              <a:rPr lang="en-US" sz="2300" dirty="0" smtClean="0">
                <a:solidFill>
                  <a:srgbClr val="7030A0"/>
                </a:solidFill>
              </a:rPr>
              <a:t>micrograph of the bronchial cells</a:t>
            </a:r>
            <a:r>
              <a:rPr lang="en-US" sz="2300" dirty="0">
                <a:solidFill>
                  <a:srgbClr val="7030A0"/>
                </a:solidFill>
              </a:rPr>
              <a:t>. </a:t>
            </a:r>
            <a:r>
              <a:rPr lang="en-US" sz="2300" b="1" dirty="0" smtClean="0">
                <a:solidFill>
                  <a:srgbClr val="7030A0"/>
                </a:solidFill>
              </a:rPr>
              <a:t>Fiona's </a:t>
            </a:r>
          </a:p>
          <a:p>
            <a:pPr marL="0" indent="0">
              <a:spcBef>
                <a:spcPts val="0"/>
              </a:spcBef>
              <a:buNone/>
            </a:pPr>
            <a:r>
              <a:rPr lang="en-US" sz="2300" b="1" dirty="0" smtClean="0">
                <a:solidFill>
                  <a:srgbClr val="7030A0"/>
                </a:solidFill>
              </a:rPr>
              <a:t>cigarette </a:t>
            </a:r>
            <a:r>
              <a:rPr lang="en-US" sz="2300" b="1" dirty="0">
                <a:solidFill>
                  <a:srgbClr val="7030A0"/>
                </a:solidFill>
              </a:rPr>
              <a:t>smoking </a:t>
            </a:r>
            <a:r>
              <a:rPr lang="en-US" sz="2300" b="1" dirty="0" smtClean="0">
                <a:solidFill>
                  <a:srgbClr val="7030A0"/>
                </a:solidFill>
              </a:rPr>
              <a:t>has badly damaged </a:t>
            </a:r>
            <a:r>
              <a:rPr lang="en-US" sz="2300" b="1" dirty="0">
                <a:solidFill>
                  <a:srgbClr val="7030A0"/>
                </a:solidFill>
              </a:rPr>
              <a:t>these </a:t>
            </a:r>
            <a:endParaRPr lang="en-US" sz="2300" b="1" dirty="0" smtClean="0">
              <a:solidFill>
                <a:srgbClr val="7030A0"/>
              </a:solidFill>
            </a:endParaRPr>
          </a:p>
          <a:p>
            <a:pPr marL="0" indent="0">
              <a:spcBef>
                <a:spcPts val="0"/>
              </a:spcBef>
              <a:buNone/>
            </a:pPr>
            <a:r>
              <a:rPr lang="en-US" sz="2300" b="1" dirty="0" smtClean="0">
                <a:solidFill>
                  <a:srgbClr val="7030A0"/>
                </a:solidFill>
              </a:rPr>
              <a:t>organelles </a:t>
            </a:r>
            <a:r>
              <a:rPr lang="en-US" sz="2300" b="1" dirty="0">
                <a:solidFill>
                  <a:srgbClr val="7030A0"/>
                </a:solidFill>
              </a:rPr>
              <a:t>which are </a:t>
            </a:r>
            <a:r>
              <a:rPr lang="en-US" sz="2300" b="1" dirty="0" smtClean="0">
                <a:solidFill>
                  <a:srgbClr val="7030A0"/>
                </a:solidFill>
              </a:rPr>
              <a:t>responsible </a:t>
            </a:r>
            <a:r>
              <a:rPr lang="en-US" sz="2300" b="1" dirty="0">
                <a:solidFill>
                  <a:srgbClr val="7030A0"/>
                </a:solidFill>
              </a:rPr>
              <a:t>for </a:t>
            </a:r>
            <a:r>
              <a:rPr lang="en-US" sz="2300" b="1" dirty="0" smtClean="0">
                <a:solidFill>
                  <a:srgbClr val="7030A0"/>
                </a:solidFill>
              </a:rPr>
              <a:t>mucous </a:t>
            </a:r>
          </a:p>
          <a:p>
            <a:pPr marL="0" indent="0">
              <a:spcBef>
                <a:spcPts val="0"/>
              </a:spcBef>
              <a:buNone/>
            </a:pPr>
            <a:r>
              <a:rPr lang="en-US" sz="2300" b="1" dirty="0" smtClean="0">
                <a:solidFill>
                  <a:srgbClr val="7030A0"/>
                </a:solidFill>
              </a:rPr>
              <a:t>and dirt moving up and out </a:t>
            </a:r>
            <a:r>
              <a:rPr lang="en-US" sz="2300" b="1" dirty="0">
                <a:solidFill>
                  <a:srgbClr val="7030A0"/>
                </a:solidFill>
              </a:rPr>
              <a:t>of her respiratory </a:t>
            </a:r>
            <a:endParaRPr lang="en-US" sz="2300" b="1" dirty="0" smtClean="0">
              <a:solidFill>
                <a:srgbClr val="7030A0"/>
              </a:solidFill>
            </a:endParaRPr>
          </a:p>
          <a:p>
            <a:pPr marL="0" indent="0">
              <a:spcBef>
                <a:spcPts val="0"/>
              </a:spcBef>
              <a:buNone/>
            </a:pPr>
            <a:r>
              <a:rPr lang="en-US" sz="2300" b="1" dirty="0" smtClean="0">
                <a:solidFill>
                  <a:srgbClr val="7030A0"/>
                </a:solidFill>
              </a:rPr>
              <a:t>system. </a:t>
            </a:r>
            <a:r>
              <a:rPr lang="en-US" sz="2300" b="1" dirty="0">
                <a:solidFill>
                  <a:srgbClr val="7030A0"/>
                </a:solidFill>
              </a:rPr>
              <a:t>W</a:t>
            </a:r>
            <a:r>
              <a:rPr lang="en-US" sz="2300" b="1" dirty="0" smtClean="0">
                <a:solidFill>
                  <a:srgbClr val="7030A0"/>
                </a:solidFill>
              </a:rPr>
              <a:t>hat cell organelles </a:t>
            </a:r>
            <a:r>
              <a:rPr lang="en-US" sz="2300" b="1" dirty="0">
                <a:solidFill>
                  <a:srgbClr val="7030A0"/>
                </a:solidFill>
              </a:rPr>
              <a:t>have been </a:t>
            </a:r>
            <a:endParaRPr lang="en-US" sz="2300" b="1" dirty="0" smtClean="0">
              <a:solidFill>
                <a:srgbClr val="7030A0"/>
              </a:solidFill>
            </a:endParaRPr>
          </a:p>
          <a:p>
            <a:pPr marL="0" indent="0">
              <a:spcBef>
                <a:spcPts val="0"/>
              </a:spcBef>
              <a:buNone/>
            </a:pPr>
            <a:r>
              <a:rPr lang="en-US" sz="2300" b="1" dirty="0" smtClean="0">
                <a:solidFill>
                  <a:srgbClr val="7030A0"/>
                </a:solidFill>
              </a:rPr>
              <a:t>damaged?</a:t>
            </a:r>
            <a:r>
              <a:rPr lang="en-US" sz="1600" b="1" dirty="0">
                <a:solidFill>
                  <a:srgbClr val="FF0000"/>
                </a:solidFill>
              </a:rPr>
              <a:t/>
            </a:r>
            <a:br>
              <a:rPr lang="en-US" sz="1600" b="1" dirty="0">
                <a:solidFill>
                  <a:srgbClr val="FF0000"/>
                </a:solidFill>
              </a:rPr>
            </a:br>
            <a:endParaRPr lang="en-US" sz="1600" b="1" dirty="0">
              <a:solidFill>
                <a:srgbClr val="FF0000"/>
              </a:solidFill>
            </a:endParaRPr>
          </a:p>
        </p:txBody>
      </p:sp>
      <p:sp>
        <p:nvSpPr>
          <p:cNvPr id="5" name="Frame 4"/>
          <p:cNvSpPr/>
          <p:nvPr/>
        </p:nvSpPr>
        <p:spPr>
          <a:xfrm>
            <a:off x="0" y="0"/>
            <a:ext cx="9144000" cy="6858000"/>
          </a:xfrm>
          <a:prstGeom prst="frame">
            <a:avLst>
              <a:gd name="adj1" fmla="val 29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01500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00400" y="2659062"/>
            <a:ext cx="3886200" cy="4351338"/>
          </a:xfrm>
        </p:spPr>
        <p:txBody>
          <a:bodyPr>
            <a:normAutofit/>
          </a:bodyPr>
          <a:lstStyle/>
          <a:p>
            <a:pPr marL="0" indent="0">
              <a:buNone/>
            </a:pPr>
            <a:r>
              <a:rPr lang="en-US" sz="9600" dirty="0" smtClean="0">
                <a:solidFill>
                  <a:srgbClr val="7030A0"/>
                </a:solidFill>
              </a:rPr>
              <a:t>Cilia</a:t>
            </a:r>
            <a:endParaRPr lang="en-US" sz="9600" dirty="0">
              <a:solidFill>
                <a:srgbClr val="7030A0"/>
              </a:solidFill>
            </a:endParaRPr>
          </a:p>
        </p:txBody>
      </p:sp>
      <p:sp>
        <p:nvSpPr>
          <p:cNvPr id="4" name="Frame 3"/>
          <p:cNvSpPr/>
          <p:nvPr/>
        </p:nvSpPr>
        <p:spPr>
          <a:xfrm>
            <a:off x="0" y="0"/>
            <a:ext cx="9144000" cy="6858000"/>
          </a:xfrm>
          <a:prstGeom prst="frame">
            <a:avLst>
              <a:gd name="adj1" fmla="val 293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2302507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endParaRPr lang="en-US"/>
          </a:p>
        </p:txBody>
      </p:sp>
      <p:pic>
        <p:nvPicPr>
          <p:cNvPr id="9"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3668" y="304800"/>
            <a:ext cx="9120332" cy="6441522"/>
          </a:xfrm>
        </p:spPr>
      </p:pic>
      <p:sp>
        <p:nvSpPr>
          <p:cNvPr id="6" name="Frame 5"/>
          <p:cNvSpPr/>
          <p:nvPr/>
        </p:nvSpPr>
        <p:spPr>
          <a:xfrm>
            <a:off x="0" y="0"/>
            <a:ext cx="9144000" cy="6858000"/>
          </a:xfrm>
          <a:prstGeom prst="frame">
            <a:avLst>
              <a:gd name="adj1" fmla="val 2938"/>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8357993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381000"/>
            <a:ext cx="8763000" cy="4351338"/>
          </a:xfrm>
        </p:spPr>
        <p:txBody>
          <a:bodyPr>
            <a:noAutofit/>
          </a:bodyPr>
          <a:lstStyle/>
          <a:p>
            <a:pPr marL="0" indent="0">
              <a:buNone/>
            </a:pPr>
            <a:r>
              <a:rPr lang="en-US" sz="4200" dirty="0"/>
              <a:t>S</a:t>
            </a:r>
            <a:r>
              <a:rPr lang="en-US" sz="4200" dirty="0" smtClean="0"/>
              <a:t>mall </a:t>
            </a:r>
            <a:r>
              <a:rPr lang="en-US" sz="4200" dirty="0"/>
              <a:t>hair-like protuberances on the outside of eukaryotic cells. They are primarily responsible for locomotion, either of the cell itself or of fluids on the cell surface. </a:t>
            </a:r>
            <a:endParaRPr lang="en-US" sz="4200" dirty="0">
              <a:solidFill>
                <a:srgbClr val="7030A0"/>
              </a:solidFill>
            </a:endParaRPr>
          </a:p>
        </p:txBody>
      </p:sp>
      <p:sp>
        <p:nvSpPr>
          <p:cNvPr id="4" name="Frame 3"/>
          <p:cNvSpPr/>
          <p:nvPr/>
        </p:nvSpPr>
        <p:spPr>
          <a:xfrm>
            <a:off x="0" y="0"/>
            <a:ext cx="9144000" cy="6858000"/>
          </a:xfrm>
          <a:prstGeom prst="frame">
            <a:avLst>
              <a:gd name="adj1" fmla="val 293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91378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106363"/>
            <a:ext cx="7886700" cy="1325563"/>
          </a:xfrm>
        </p:spPr>
        <p:txBody>
          <a:bodyPr>
            <a:normAutofit/>
          </a:bodyPr>
          <a:lstStyle/>
          <a:p>
            <a:r>
              <a:rPr lang="en-US" sz="4000" dirty="0" smtClean="0"/>
              <a:t>Patients #3: Zeke and Morgan</a:t>
            </a:r>
            <a:endParaRPr lang="en-US" sz="4000" dirty="0"/>
          </a:p>
        </p:txBody>
      </p:sp>
      <p:sp>
        <p:nvSpPr>
          <p:cNvPr id="3" name="Content Placeholder 2"/>
          <p:cNvSpPr>
            <a:spLocks noGrp="1"/>
          </p:cNvSpPr>
          <p:nvPr>
            <p:ph sz="half" idx="1"/>
          </p:nvPr>
        </p:nvSpPr>
        <p:spPr>
          <a:xfrm>
            <a:off x="228600" y="762000"/>
            <a:ext cx="8686800" cy="5715000"/>
          </a:xfrm>
        </p:spPr>
        <p:txBody>
          <a:bodyPr>
            <a:noAutofit/>
          </a:bodyPr>
          <a:lstStyle/>
          <a:p>
            <a:pPr marL="0" indent="0">
              <a:spcBef>
                <a:spcPts val="0"/>
              </a:spcBef>
              <a:buNone/>
            </a:pPr>
            <a:r>
              <a:rPr lang="en-US" sz="2700" dirty="0" smtClean="0">
                <a:solidFill>
                  <a:srgbClr val="7030A0"/>
                </a:solidFill>
              </a:rPr>
              <a:t>Zeke </a:t>
            </a:r>
            <a:r>
              <a:rPr lang="en-US" sz="2700" dirty="0">
                <a:solidFill>
                  <a:srgbClr val="7030A0"/>
                </a:solidFill>
              </a:rPr>
              <a:t>and </a:t>
            </a:r>
            <a:r>
              <a:rPr lang="en-US" sz="2700" dirty="0" smtClean="0">
                <a:solidFill>
                  <a:srgbClr val="7030A0"/>
                </a:solidFill>
              </a:rPr>
              <a:t>Morgan </a:t>
            </a:r>
            <a:r>
              <a:rPr lang="en-US" sz="2700" dirty="0">
                <a:solidFill>
                  <a:srgbClr val="7030A0"/>
                </a:solidFill>
              </a:rPr>
              <a:t>have lived </a:t>
            </a:r>
            <a:r>
              <a:rPr lang="en-US" sz="2700" dirty="0" smtClean="0">
                <a:solidFill>
                  <a:srgbClr val="7030A0"/>
                </a:solidFill>
              </a:rPr>
              <a:t>in Vermont most </a:t>
            </a:r>
            <a:r>
              <a:rPr lang="en-US" sz="2700" dirty="0">
                <a:solidFill>
                  <a:srgbClr val="7030A0"/>
                </a:solidFill>
              </a:rPr>
              <a:t>of their lives. They are both in their </a:t>
            </a:r>
            <a:r>
              <a:rPr lang="en-US" sz="2700" dirty="0" smtClean="0">
                <a:solidFill>
                  <a:srgbClr val="7030A0"/>
                </a:solidFill>
              </a:rPr>
              <a:t>late </a:t>
            </a:r>
            <a:r>
              <a:rPr lang="en-US" sz="2700" dirty="0">
                <a:solidFill>
                  <a:srgbClr val="7030A0"/>
                </a:solidFill>
              </a:rPr>
              <a:t>2</a:t>
            </a:r>
            <a:r>
              <a:rPr lang="en-US" sz="2700" dirty="0" smtClean="0">
                <a:solidFill>
                  <a:srgbClr val="7030A0"/>
                </a:solidFill>
              </a:rPr>
              <a:t>0's </a:t>
            </a:r>
            <a:r>
              <a:rPr lang="en-US" sz="2700" dirty="0">
                <a:solidFill>
                  <a:srgbClr val="7030A0"/>
                </a:solidFill>
              </a:rPr>
              <a:t>and recently married. They have been trying to have their first child for a number of months but </a:t>
            </a:r>
            <a:r>
              <a:rPr lang="en-US" sz="2700" dirty="0" smtClean="0">
                <a:solidFill>
                  <a:srgbClr val="7030A0"/>
                </a:solidFill>
              </a:rPr>
              <a:t>Morgan </a:t>
            </a:r>
            <a:r>
              <a:rPr lang="en-US" sz="2700" dirty="0">
                <a:solidFill>
                  <a:srgbClr val="7030A0"/>
                </a:solidFill>
              </a:rPr>
              <a:t>has been unable to get </a:t>
            </a:r>
            <a:r>
              <a:rPr lang="en-US" sz="2700" dirty="0" smtClean="0">
                <a:solidFill>
                  <a:srgbClr val="7030A0"/>
                </a:solidFill>
              </a:rPr>
              <a:t>pregnant. Zeke </a:t>
            </a:r>
            <a:r>
              <a:rPr lang="en-US" sz="2700" dirty="0">
                <a:solidFill>
                  <a:srgbClr val="7030A0"/>
                </a:solidFill>
              </a:rPr>
              <a:t>and </a:t>
            </a:r>
            <a:r>
              <a:rPr lang="en-US" sz="2700" dirty="0" smtClean="0">
                <a:solidFill>
                  <a:srgbClr val="7030A0"/>
                </a:solidFill>
              </a:rPr>
              <a:t>Morgan </a:t>
            </a:r>
            <a:r>
              <a:rPr lang="en-US" sz="2700" dirty="0">
                <a:solidFill>
                  <a:srgbClr val="7030A0"/>
                </a:solidFill>
              </a:rPr>
              <a:t>decided to go to their family physician to see if there may be something </a:t>
            </a:r>
            <a:r>
              <a:rPr lang="en-US" sz="2700" dirty="0" smtClean="0">
                <a:solidFill>
                  <a:srgbClr val="7030A0"/>
                </a:solidFill>
              </a:rPr>
              <a:t>wrong. The </a:t>
            </a:r>
            <a:r>
              <a:rPr lang="en-US" sz="2700" dirty="0">
                <a:solidFill>
                  <a:srgbClr val="7030A0"/>
                </a:solidFill>
              </a:rPr>
              <a:t>physician </a:t>
            </a:r>
            <a:endParaRPr lang="en-US" sz="2700" dirty="0" smtClean="0">
              <a:solidFill>
                <a:srgbClr val="7030A0"/>
              </a:solidFill>
            </a:endParaRPr>
          </a:p>
          <a:p>
            <a:pPr marL="0" indent="0">
              <a:spcBef>
                <a:spcPts val="0"/>
              </a:spcBef>
              <a:buNone/>
            </a:pPr>
            <a:r>
              <a:rPr lang="en-US" sz="2700" dirty="0" smtClean="0">
                <a:solidFill>
                  <a:srgbClr val="7030A0"/>
                </a:solidFill>
              </a:rPr>
              <a:t>obtained </a:t>
            </a:r>
            <a:r>
              <a:rPr lang="en-US" sz="2700" dirty="0">
                <a:solidFill>
                  <a:srgbClr val="7030A0"/>
                </a:solidFill>
              </a:rPr>
              <a:t>a sample of </a:t>
            </a:r>
            <a:r>
              <a:rPr lang="en-US" sz="2700" dirty="0" smtClean="0">
                <a:solidFill>
                  <a:srgbClr val="7030A0"/>
                </a:solidFill>
              </a:rPr>
              <a:t>Zeke's sperm </a:t>
            </a:r>
            <a:r>
              <a:rPr lang="en-US" sz="2700" dirty="0">
                <a:solidFill>
                  <a:srgbClr val="7030A0"/>
                </a:solidFill>
              </a:rPr>
              <a:t>cells </a:t>
            </a:r>
            <a:endParaRPr lang="en-US" sz="2700" dirty="0" smtClean="0">
              <a:solidFill>
                <a:srgbClr val="7030A0"/>
              </a:solidFill>
            </a:endParaRPr>
          </a:p>
          <a:p>
            <a:pPr marL="0" indent="0">
              <a:spcBef>
                <a:spcPts val="0"/>
              </a:spcBef>
              <a:buNone/>
            </a:pPr>
            <a:r>
              <a:rPr lang="en-US" sz="2700" dirty="0" smtClean="0">
                <a:solidFill>
                  <a:srgbClr val="7030A0"/>
                </a:solidFill>
              </a:rPr>
              <a:t>and had </a:t>
            </a:r>
            <a:r>
              <a:rPr lang="en-US" sz="2700" dirty="0">
                <a:solidFill>
                  <a:srgbClr val="7030A0"/>
                </a:solidFill>
              </a:rPr>
              <a:t>it sent to a lab for </a:t>
            </a:r>
            <a:r>
              <a:rPr lang="en-US" sz="2700" dirty="0" smtClean="0">
                <a:solidFill>
                  <a:srgbClr val="7030A0"/>
                </a:solidFill>
              </a:rPr>
              <a:t>microscopic </a:t>
            </a:r>
          </a:p>
          <a:p>
            <a:pPr marL="0" indent="0">
              <a:spcBef>
                <a:spcPts val="0"/>
              </a:spcBef>
              <a:buNone/>
            </a:pPr>
            <a:r>
              <a:rPr lang="en-US" sz="2700" dirty="0" smtClean="0">
                <a:solidFill>
                  <a:srgbClr val="7030A0"/>
                </a:solidFill>
              </a:rPr>
              <a:t>analysis</a:t>
            </a:r>
            <a:r>
              <a:rPr lang="en-US" sz="2700" dirty="0">
                <a:solidFill>
                  <a:srgbClr val="7030A0"/>
                </a:solidFill>
              </a:rPr>
              <a:t>. After several days, </a:t>
            </a:r>
            <a:r>
              <a:rPr lang="en-US" sz="2700" dirty="0" smtClean="0">
                <a:solidFill>
                  <a:srgbClr val="7030A0"/>
                </a:solidFill>
              </a:rPr>
              <a:t>the </a:t>
            </a:r>
            <a:r>
              <a:rPr lang="en-US" sz="2700" dirty="0">
                <a:solidFill>
                  <a:srgbClr val="7030A0"/>
                </a:solidFill>
              </a:rPr>
              <a:t>physician </a:t>
            </a:r>
            <a:endParaRPr lang="en-US" sz="2700" dirty="0" smtClean="0">
              <a:solidFill>
                <a:srgbClr val="7030A0"/>
              </a:solidFill>
            </a:endParaRPr>
          </a:p>
          <a:p>
            <a:pPr marL="0" indent="0">
              <a:spcBef>
                <a:spcPts val="0"/>
              </a:spcBef>
              <a:buNone/>
            </a:pPr>
            <a:r>
              <a:rPr lang="en-US" sz="2700" dirty="0" smtClean="0">
                <a:solidFill>
                  <a:srgbClr val="7030A0"/>
                </a:solidFill>
              </a:rPr>
              <a:t>received </a:t>
            </a:r>
            <a:r>
              <a:rPr lang="en-US" sz="2700" dirty="0">
                <a:solidFill>
                  <a:srgbClr val="7030A0"/>
                </a:solidFill>
              </a:rPr>
              <a:t>a micrograph of the </a:t>
            </a:r>
            <a:r>
              <a:rPr lang="en-US" sz="2700" dirty="0" smtClean="0">
                <a:solidFill>
                  <a:srgbClr val="7030A0"/>
                </a:solidFill>
              </a:rPr>
              <a:t>sperm </a:t>
            </a:r>
            <a:r>
              <a:rPr lang="en-US" sz="2700" dirty="0">
                <a:solidFill>
                  <a:srgbClr val="7030A0"/>
                </a:solidFill>
              </a:rPr>
              <a:t>cells </a:t>
            </a:r>
            <a:endParaRPr lang="en-US" sz="2700" dirty="0" smtClean="0">
              <a:solidFill>
                <a:srgbClr val="7030A0"/>
              </a:solidFill>
            </a:endParaRPr>
          </a:p>
          <a:p>
            <a:pPr marL="0" indent="0">
              <a:spcBef>
                <a:spcPts val="0"/>
              </a:spcBef>
              <a:buNone/>
            </a:pPr>
            <a:r>
              <a:rPr lang="en-US" sz="2700" dirty="0" smtClean="0">
                <a:solidFill>
                  <a:srgbClr val="7030A0"/>
                </a:solidFill>
              </a:rPr>
              <a:t>and </a:t>
            </a:r>
            <a:r>
              <a:rPr lang="en-US" sz="2700" dirty="0">
                <a:solidFill>
                  <a:srgbClr val="7030A0"/>
                </a:solidFill>
              </a:rPr>
              <a:t>noted a structural defect </a:t>
            </a:r>
            <a:r>
              <a:rPr lang="en-US" sz="2700" dirty="0" smtClean="0">
                <a:solidFill>
                  <a:srgbClr val="7030A0"/>
                </a:solidFill>
              </a:rPr>
              <a:t>in </a:t>
            </a:r>
            <a:r>
              <a:rPr lang="en-US" sz="2700" dirty="0">
                <a:solidFill>
                  <a:srgbClr val="7030A0"/>
                </a:solidFill>
              </a:rPr>
              <a:t>the </a:t>
            </a:r>
            <a:endParaRPr lang="en-US" sz="2700" dirty="0" smtClean="0">
              <a:solidFill>
                <a:srgbClr val="7030A0"/>
              </a:solidFill>
            </a:endParaRPr>
          </a:p>
          <a:p>
            <a:pPr marL="0" indent="0">
              <a:spcBef>
                <a:spcPts val="0"/>
              </a:spcBef>
              <a:buNone/>
            </a:pPr>
            <a:r>
              <a:rPr lang="en-US" sz="2700" dirty="0" smtClean="0">
                <a:solidFill>
                  <a:srgbClr val="7030A0"/>
                </a:solidFill>
              </a:rPr>
              <a:t>organelle </a:t>
            </a:r>
            <a:r>
              <a:rPr lang="en-US" sz="2700" dirty="0">
                <a:solidFill>
                  <a:srgbClr val="7030A0"/>
                </a:solidFill>
              </a:rPr>
              <a:t>responsible for cell </a:t>
            </a:r>
            <a:r>
              <a:rPr lang="en-US" sz="2700" dirty="0" smtClean="0">
                <a:solidFill>
                  <a:srgbClr val="7030A0"/>
                </a:solidFill>
              </a:rPr>
              <a:t>movement</a:t>
            </a:r>
            <a:r>
              <a:rPr lang="en-US" sz="2700" dirty="0">
                <a:solidFill>
                  <a:srgbClr val="7030A0"/>
                </a:solidFill>
              </a:rPr>
              <a:t>. </a:t>
            </a:r>
            <a:endParaRPr lang="en-US" sz="2700" dirty="0" smtClean="0">
              <a:solidFill>
                <a:srgbClr val="7030A0"/>
              </a:solidFill>
            </a:endParaRPr>
          </a:p>
          <a:p>
            <a:pPr marL="0" indent="0">
              <a:spcBef>
                <a:spcPts val="0"/>
              </a:spcBef>
              <a:buNone/>
            </a:pPr>
            <a:r>
              <a:rPr lang="en-US" sz="2700" dirty="0" smtClean="0">
                <a:solidFill>
                  <a:srgbClr val="7030A0"/>
                </a:solidFill>
              </a:rPr>
              <a:t>Help determine </a:t>
            </a:r>
            <a:r>
              <a:rPr lang="en-US" sz="2700" dirty="0">
                <a:solidFill>
                  <a:srgbClr val="7030A0"/>
                </a:solidFill>
              </a:rPr>
              <a:t>the organelle </a:t>
            </a:r>
            <a:r>
              <a:rPr lang="en-US" sz="2700" dirty="0" smtClean="0">
                <a:solidFill>
                  <a:srgbClr val="7030A0"/>
                </a:solidFill>
              </a:rPr>
              <a:t>responsible </a:t>
            </a:r>
          </a:p>
          <a:p>
            <a:pPr marL="0" indent="0">
              <a:spcBef>
                <a:spcPts val="0"/>
              </a:spcBef>
              <a:buNone/>
            </a:pPr>
            <a:r>
              <a:rPr lang="en-US" sz="2700" dirty="0" smtClean="0">
                <a:solidFill>
                  <a:srgbClr val="7030A0"/>
                </a:solidFill>
              </a:rPr>
              <a:t>for Zeke </a:t>
            </a:r>
            <a:r>
              <a:rPr lang="en-US" sz="2700" dirty="0">
                <a:solidFill>
                  <a:srgbClr val="7030A0"/>
                </a:solidFill>
              </a:rPr>
              <a:t>and </a:t>
            </a:r>
            <a:r>
              <a:rPr lang="en-US" sz="2700" dirty="0" smtClean="0">
                <a:solidFill>
                  <a:srgbClr val="7030A0"/>
                </a:solidFill>
              </a:rPr>
              <a:t>Morgan's </a:t>
            </a:r>
            <a:r>
              <a:rPr lang="en-US" sz="2700" dirty="0">
                <a:solidFill>
                  <a:srgbClr val="7030A0"/>
                </a:solidFill>
              </a:rPr>
              <a:t>inability to </a:t>
            </a:r>
            <a:endParaRPr lang="en-US" sz="2700" dirty="0" smtClean="0">
              <a:solidFill>
                <a:srgbClr val="7030A0"/>
              </a:solidFill>
            </a:endParaRPr>
          </a:p>
          <a:p>
            <a:pPr marL="0" indent="0">
              <a:spcBef>
                <a:spcPts val="0"/>
              </a:spcBef>
              <a:buNone/>
            </a:pPr>
            <a:r>
              <a:rPr lang="en-US" sz="2700" dirty="0" smtClean="0">
                <a:solidFill>
                  <a:srgbClr val="7030A0"/>
                </a:solidFill>
              </a:rPr>
              <a:t>have </a:t>
            </a:r>
            <a:r>
              <a:rPr lang="en-US" sz="2700" dirty="0">
                <a:solidFill>
                  <a:srgbClr val="7030A0"/>
                </a:solidFill>
              </a:rPr>
              <a:t>a baby.</a:t>
            </a:r>
            <a:r>
              <a:rPr lang="en-US" sz="2200" dirty="0">
                <a:solidFill>
                  <a:srgbClr val="7030A0"/>
                </a:solidFill>
              </a:rPr>
              <a:t/>
            </a:r>
            <a:br>
              <a:rPr lang="en-US" sz="2200" dirty="0">
                <a:solidFill>
                  <a:srgbClr val="7030A0"/>
                </a:solidFill>
              </a:rPr>
            </a:br>
            <a:endParaRPr lang="en-US" sz="2200" dirty="0">
              <a:solidFill>
                <a:srgbClr val="7030A0"/>
              </a:solidFill>
            </a:endParaRPr>
          </a:p>
        </p:txBody>
      </p:sp>
      <p:pic>
        <p:nvPicPr>
          <p:cNvPr id="13314" name="Picture 2" descr="Image result for microscope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352800"/>
            <a:ext cx="1658112" cy="2590800"/>
          </a:xfrm>
          <a:prstGeom prst="rect">
            <a:avLst/>
          </a:prstGeom>
          <a:noFill/>
          <a:extLst>
            <a:ext uri="{909E8E84-426E-40DD-AFC4-6F175D3DCCD1}">
              <a14:hiddenFill xmlns:a14="http://schemas.microsoft.com/office/drawing/2010/main">
                <a:solidFill>
                  <a:srgbClr val="FFFFFF"/>
                </a:solidFill>
              </a14:hiddenFill>
            </a:ext>
          </a:extLst>
        </p:spPr>
      </p:pic>
      <p:sp>
        <p:nvSpPr>
          <p:cNvPr id="5" name="Frame 4"/>
          <p:cNvSpPr/>
          <p:nvPr/>
        </p:nvSpPr>
        <p:spPr>
          <a:xfrm>
            <a:off x="0" y="0"/>
            <a:ext cx="9144000" cy="6858000"/>
          </a:xfrm>
          <a:prstGeom prst="frame">
            <a:avLst>
              <a:gd name="adj1" fmla="val 29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724930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13160</TotalTime>
  <Words>2138</Words>
  <Application>Microsoft Office PowerPoint</Application>
  <PresentationFormat>On-screen Show (4:3)</PresentationFormat>
  <Paragraphs>183</Paragraphs>
  <Slides>37</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Times New Roman</vt:lpstr>
      <vt:lpstr>Office Theme</vt:lpstr>
      <vt:lpstr>Patient #1: Jackie </vt:lpstr>
      <vt:lpstr>Nuclear Envelope</vt:lpstr>
      <vt:lpstr>PowerPoint Presentation</vt:lpstr>
      <vt:lpstr>Double-layered membrane that encloses and protects the contents of the nucleus during most of the cell's lifecycle.  </vt:lpstr>
      <vt:lpstr>Patient #2: Fiona </vt:lpstr>
      <vt:lpstr>PowerPoint Presentation</vt:lpstr>
      <vt:lpstr>PowerPoint Presentation</vt:lpstr>
      <vt:lpstr>PowerPoint Presentation</vt:lpstr>
      <vt:lpstr>Patients #3: Zeke and Morgan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Patient #5: Rosanna</vt:lpstr>
      <vt:lpstr>PowerPoint Presentation</vt:lpstr>
      <vt:lpstr>PowerPoint Presentation</vt:lpstr>
      <vt:lpstr>PowerPoint Presentation</vt:lpstr>
      <vt:lpstr>Patient #6: Harvey</vt:lpstr>
      <vt:lpstr>PowerPoint Presentation</vt:lpstr>
      <vt:lpstr>PowerPoint Presentation</vt:lpstr>
      <vt:lpstr>PowerPoint Presentation</vt:lpstr>
      <vt:lpstr>Patient #7: Kathy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Organelle Case Study</dc:title>
  <dc:creator>Lewis, Keesha D</dc:creator>
  <cp:lastModifiedBy>O'Dell, Michala</cp:lastModifiedBy>
  <cp:revision>95</cp:revision>
  <cp:lastPrinted>2020-06-23T13:19:53Z</cp:lastPrinted>
  <dcterms:created xsi:type="dcterms:W3CDTF">2014-02-24T12:39:46Z</dcterms:created>
  <dcterms:modified xsi:type="dcterms:W3CDTF">2020-06-23T13:21:07Z</dcterms:modified>
</cp:coreProperties>
</file>