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1" r:id="rId1"/>
    <p:sldMasterId id="2147483722" r:id="rId2"/>
    <p:sldMasterId id="2147483723" r:id="rId3"/>
    <p:sldMasterId id="2147483724" r:id="rId4"/>
    <p:sldMasterId id="2147483725" r:id="rId5"/>
    <p:sldMasterId id="2147483726" r:id="rId6"/>
  </p:sldMasterIdLst>
  <p:notesMasterIdLst>
    <p:notesMasterId r:id="rId31"/>
  </p:notesMasterIdLst>
  <p:sldIdLst>
    <p:sldId id="256" r:id="rId7"/>
    <p:sldId id="257" r:id="rId8"/>
    <p:sldId id="28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81" r:id="rId24"/>
    <p:sldId id="273" r:id="rId25"/>
    <p:sldId id="274" r:id="rId26"/>
    <p:sldId id="275" r:id="rId27"/>
    <p:sldId id="276" r:id="rId28"/>
    <p:sldId id="277" r:id="rId29"/>
    <p:sldId id="279" r:id="rId30"/>
  </p:sldIdLst>
  <p:sldSz cx="12192000" cy="6858000"/>
  <p:notesSz cx="6858000" cy="9144000"/>
  <p:embeddedFontLs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Roboto Slab" panose="020B0604020202020204" charset="0"/>
      <p:regular r:id="rId36"/>
      <p:bold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erriweather" panose="020B060402020202020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  <p:embeddedFont>
      <p:font typeface="PT Sans Narrow" panose="020B0604020202020204" charset="0"/>
      <p:regular r:id="rId51"/>
      <p:bold r:id="rId52"/>
    </p:embeddedFont>
    <p:embeddedFont>
      <p:font typeface="Arial Black" panose="020B0A04020102020204" pitchFamily="34" charset="0"/>
      <p:regular r:id="rId53"/>
      <p:bold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Lato" panose="020B0604020202020204" charset="0"/>
      <p:regular r:id="rId57"/>
      <p:bold r:id="rId58"/>
      <p:italic r:id="rId59"/>
      <p:boldItalic r:id="rId60"/>
    </p:embeddedFont>
    <p:embeddedFont>
      <p:font typeface="Source Sans Pro" panose="020B0503030403020204" pitchFamily="34" charset="0"/>
      <p:regular r:id="rId61"/>
      <p:bold r:id="rId62"/>
      <p:italic r:id="rId63"/>
      <p:boldItalic r:id="rId64"/>
    </p:embeddedFont>
    <p:embeddedFont>
      <p:font typeface="Roboto" panose="020B0604020202020204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59"/>
  </p:normalViewPr>
  <p:slideViewPr>
    <p:cSldViewPr snapToGrid="0" snapToObjects="1">
      <p:cViewPr varScale="1">
        <p:scale>
          <a:sx n="109" d="100"/>
          <a:sy n="10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8.fntdata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63" Type="http://schemas.openxmlformats.org/officeDocument/2006/relationships/font" Target="fonts/font32.fntdata"/><Relationship Id="rId68" Type="http://schemas.openxmlformats.org/officeDocument/2006/relationships/font" Target="fonts/font37.fntdata"/><Relationship Id="rId7" Type="http://schemas.openxmlformats.org/officeDocument/2006/relationships/slide" Target="slides/slide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66" Type="http://schemas.openxmlformats.org/officeDocument/2006/relationships/font" Target="fonts/font3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61" Type="http://schemas.openxmlformats.org/officeDocument/2006/relationships/font" Target="fonts/font3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font" Target="fonts/font3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font" Target="fonts/font33.fntdata"/><Relationship Id="rId69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font" Target="fonts/font20.fntdata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67" Type="http://schemas.openxmlformats.org/officeDocument/2006/relationships/font" Target="fonts/font36.fntdata"/><Relationship Id="rId20" Type="http://schemas.openxmlformats.org/officeDocument/2006/relationships/slide" Target="slides/slide14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font" Target="fonts/font31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3d8f710d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53d8f710d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a4de89696e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a4de89696e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a4de89696e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a4de89696e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Notes: Make list on board as students volunteer answers!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a4acc82a1d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a4acc82a1d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a4ce1d3e8c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a4ce1d3e8c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4ce1d3e8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4ce1d3e8c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a4de89696e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a4de89696e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a4de89696e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a4de89696e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a4de89696e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a4de89696e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a4de89696e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a4de89696e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Notes: Make list on board as students volunteer answers!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3798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a4de89696e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a4de89696e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Notes: Make list on board as students volunteer answers!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933dff3c3f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933dff3c3f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a4de89696e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a4de89696e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a4eea8a342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a4eea8a342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4de89696e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4de89696e_0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33dff3c3f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33dff3c3f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933dff3c3f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933dff3c3f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933dff3c3f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933dff3c3f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3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a3bccb721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a3bccb721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a4acc82a1d_0_1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a4acc82a1d_0_1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a4acc82a1d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a4acc82a1d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Reiterate</a:t>
            </a:r>
            <a:r>
              <a:rPr lang="en-US" baseline="0" dirty="0" smtClean="0"/>
              <a:t> to students how moles and weight of a substance is different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a4acc82a1d_0_2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ga4acc82a1d_0_2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a4acc82a1d_0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ga4acc82a1d_0_27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ga4acc82a1d_0_27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a4de89696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a4de89696e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ga4de89696e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53847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3847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○"/>
              <a:defRPr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9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6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EFEFE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0" name="Google Shape;18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9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41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41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07" name="Google Shape;207;p41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208" name="Google Shape;208;p41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41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0" name="Google Shape;210;p41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211" name="Google Shape;211;p41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" name="Google Shape;212;p41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3" name="Google Shape;213;p41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2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2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3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3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4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9" name="Google Shape;229;p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35" name="Google Shape;235;p4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7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2" name="Google Shape;242;p4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44" name="Google Shape;244;p48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9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249" name="Google Shape;249;p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0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0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50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Pro"/>
              <a:buChar char="–"/>
              <a:defRPr sz="19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238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■"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238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–"/>
              <a:defRPr sz="15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23850" algn="l" rtl="0">
              <a:lnSpc>
                <a:spcPct val="94000"/>
              </a:lnSpc>
              <a:spcBef>
                <a:spcPts val="500"/>
              </a:spcBef>
              <a:spcAft>
                <a:spcPts val="300"/>
              </a:spcAft>
              <a:buClr>
                <a:schemeClr val="dk2"/>
              </a:buClr>
              <a:buSzPts val="1500"/>
              <a:buFont typeface="Source Sans Pro"/>
              <a:buChar char="■"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1" name="Google Shape;261;p5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2" name="Google Shape;262;p5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4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9" name="Google Shape;269;p54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0" name="Google Shape;270;p54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271" name="Google Shape;271;p5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2" name="Google Shape;272;p5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73" name="Google Shape;273;p54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274" name="Google Shape;274;p5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5" name="Google Shape;275;p5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6" name="Google Shape;276;p54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7" name="Google Shape;277;p54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78" name="Google Shape;278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5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5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EFEFE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6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5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7" name="Google Shape;287;p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7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1" name="Google Shape;291;p57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2" name="Google Shape;292;p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98" name="Google Shape;298;p5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9" name="Google Shape;299;p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5" name="Google Shape;305;p61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6" name="Google Shape;306;p61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07" name="Google Shape;307;p61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2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312" name="Google Shape;312;p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3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63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63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p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1900"/>
            </a:lvl9pPr>
          </a:lstStyle>
          <a:p>
            <a:endParaRPr/>
          </a:p>
        </p:txBody>
      </p:sp>
      <p:sp>
        <p:nvSpPr>
          <p:cNvPr id="322" name="Google Shape;322;p65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92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Pro"/>
              <a:buChar char="■"/>
              <a:defRPr sz="19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92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Source Sans Pro"/>
              <a:buChar char="–"/>
              <a:defRPr sz="19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238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■"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2385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–"/>
              <a:defRPr sz="15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23850" algn="l" rtl="0">
              <a:lnSpc>
                <a:spcPct val="94000"/>
              </a:lnSpc>
              <a:spcBef>
                <a:spcPts val="500"/>
              </a:spcBef>
              <a:spcAft>
                <a:spcPts val="300"/>
              </a:spcAft>
              <a:buClr>
                <a:schemeClr val="dk2"/>
              </a:buClr>
              <a:buSzPts val="1500"/>
              <a:buFont typeface="Source Sans Pro"/>
              <a:buChar char="■"/>
              <a:defRPr sz="1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3" name="Google Shape;323;p6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4" name="Google Shape;324;p6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5" name="Google Shape;325;p6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3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ighlight Area Left 2">
  <p:cSld name="Highlight Area Left_2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66"/>
          <p:cNvSpPr/>
          <p:nvPr/>
        </p:nvSpPr>
        <p:spPr>
          <a:xfrm>
            <a:off x="0" y="0"/>
            <a:ext cx="4547100" cy="6858000"/>
          </a:xfrm>
          <a:prstGeom prst="rect">
            <a:avLst/>
          </a:prstGeom>
          <a:solidFill>
            <a:srgbClr val="006298"/>
          </a:solidFill>
          <a:ln>
            <a:noFill/>
          </a:ln>
        </p:spPr>
        <p:txBody>
          <a:bodyPr spcFirstLastPara="1" wrap="square" lIns="34175" tIns="34175" rIns="34175" bIns="34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66"/>
          <p:cNvSpPr/>
          <p:nvPr/>
        </p:nvSpPr>
        <p:spPr>
          <a:xfrm>
            <a:off x="11368237" y="6363469"/>
            <a:ext cx="4674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80808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1100" b="0" i="0" u="none" strike="noStrike" cap="none">
              <a:solidFill>
                <a:srgbClr val="08080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29" name="Google Shape;329;p66"/>
          <p:cNvCxnSpPr/>
          <p:nvPr/>
        </p:nvCxnSpPr>
        <p:spPr>
          <a:xfrm>
            <a:off x="4920104" y="6252279"/>
            <a:ext cx="6915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0" name="Google Shape;330;p66"/>
          <p:cNvSpPr txBox="1">
            <a:spLocks noGrp="1"/>
          </p:cNvSpPr>
          <p:nvPr>
            <p:ph type="title"/>
          </p:nvPr>
        </p:nvSpPr>
        <p:spPr>
          <a:xfrm>
            <a:off x="4920104" y="538394"/>
            <a:ext cx="67227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35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cxnSp>
        <p:nvCxnSpPr>
          <p:cNvPr id="331" name="Google Shape;331;p66"/>
          <p:cNvCxnSpPr/>
          <p:nvPr/>
        </p:nvCxnSpPr>
        <p:spPr>
          <a:xfrm>
            <a:off x="4920104" y="432879"/>
            <a:ext cx="6915300" cy="7500"/>
          </a:xfrm>
          <a:prstGeom prst="straightConnector1">
            <a:avLst/>
          </a:prstGeom>
          <a:noFill/>
          <a:ln w="66675" cap="flat" cmpd="sng">
            <a:solidFill>
              <a:srgbClr val="00629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2" name="Google Shape;332;p66"/>
          <p:cNvSpPr txBox="1">
            <a:spLocks noGrp="1"/>
          </p:cNvSpPr>
          <p:nvPr>
            <p:ph type="body" idx="1"/>
          </p:nvPr>
        </p:nvSpPr>
        <p:spPr>
          <a:xfrm>
            <a:off x="4920104" y="1740546"/>
            <a:ext cx="6722700" cy="4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00" tIns="43400" rIns="86800" bIns="43400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•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-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8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200"/>
              <a:buChar char="-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»"/>
              <a:defRPr sz="1700"/>
            </a:lvl5pPr>
            <a:lvl6pPr marL="2743200" lvl="5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8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68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68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8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7" name="Google Shape;347;p6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6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0" name="Google Shape;350;p68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EFEFEF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9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54" name="Google Shape;354;p6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0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70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70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70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2" name="Google Shape;362;p7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5" name="Google Shape;365;p70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1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69" name="Google Shape;369;p71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0" name="Google Shape;370;p7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7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7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72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6" name="Google Shape;376;p72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7" name="Google Shape;377;p72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8" name="Google Shape;378;p72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9" name="Google Shape;379;p7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7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7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4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74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7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5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75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75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5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98" name="Google Shape;398;p75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9" name="Google Shape;399;p7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75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6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76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76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3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76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blipFill rotWithShape="1">
            <a:blip r:embed="rId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76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8" name="Google Shape;408;p7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7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7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77"/>
          <p:cNvSpPr txBox="1">
            <a:spLocks noGrp="1"/>
          </p:cNvSpPr>
          <p:nvPr>
            <p:ph type="body" idx="1"/>
          </p:nvPr>
        </p:nvSpPr>
        <p:spPr>
          <a:xfrm rot="5400000">
            <a:off x="4114830" y="-1171816"/>
            <a:ext cx="40233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4" name="Google Shape;414;p7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7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7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8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8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8"/>
          <p:cNvSpPr txBox="1">
            <a:spLocks noGrp="1"/>
          </p:cNvSpPr>
          <p:nvPr>
            <p:ph type="title"/>
          </p:nvPr>
        </p:nvSpPr>
        <p:spPr>
          <a:xfrm rot="5400000">
            <a:off x="7160700" y="1978978"/>
            <a:ext cx="57573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78"/>
          <p:cNvSpPr txBox="1">
            <a:spLocks noGrp="1"/>
          </p:cNvSpPr>
          <p:nvPr>
            <p:ph type="body" idx="1"/>
          </p:nvPr>
        </p:nvSpPr>
        <p:spPr>
          <a:xfrm rot="5400000">
            <a:off x="1826700" y="-573722"/>
            <a:ext cx="57573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2" name="Google Shape;422;p7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7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7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f_ppt" type="tx">
  <p:cSld name="TITLE_AND_BODY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79"/>
          <p:cNvGrpSpPr/>
          <p:nvPr/>
        </p:nvGrpSpPr>
        <p:grpSpPr>
          <a:xfrm>
            <a:off x="8952101" y="5146661"/>
            <a:ext cx="3239592" cy="1715573"/>
            <a:chOff x="6714243" y="3860093"/>
            <a:chExt cx="2429755" cy="1286712"/>
          </a:xfrm>
        </p:grpSpPr>
        <p:sp>
          <p:nvSpPr>
            <p:cNvPr id="427" name="Google Shape;427;p79"/>
            <p:cNvSpPr/>
            <p:nvPr/>
          </p:nvSpPr>
          <p:spPr>
            <a:xfrm>
              <a:off x="7929952" y="386009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9"/>
            <p:cNvSpPr/>
            <p:nvPr/>
          </p:nvSpPr>
          <p:spPr>
            <a:xfrm>
              <a:off x="8536142" y="4182670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9"/>
            <p:cNvSpPr/>
            <p:nvPr/>
          </p:nvSpPr>
          <p:spPr>
            <a:xfrm>
              <a:off x="7322095" y="4825993"/>
              <a:ext cx="607886" cy="320811"/>
            </a:xfrm>
            <a:custGeom>
              <a:avLst/>
              <a:gdLst/>
              <a:ahLst/>
              <a:cxnLst/>
              <a:rect l="l" t="t" r="r" b="b"/>
              <a:pathLst>
                <a:path w="20428" h="9991" extrusionOk="0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9"/>
            <p:cNvSpPr/>
            <p:nvPr/>
          </p:nvSpPr>
          <p:spPr>
            <a:xfrm>
              <a:off x="7929952" y="4503448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9"/>
            <p:cNvSpPr/>
            <p:nvPr/>
          </p:nvSpPr>
          <p:spPr>
            <a:xfrm>
              <a:off x="8536142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9"/>
            <p:cNvSpPr/>
            <p:nvPr/>
          </p:nvSpPr>
          <p:spPr>
            <a:xfrm>
              <a:off x="7322095" y="3860093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9"/>
            <p:cNvSpPr/>
            <p:nvPr/>
          </p:nvSpPr>
          <p:spPr>
            <a:xfrm>
              <a:off x="8536142" y="386009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9"/>
            <p:cNvSpPr/>
            <p:nvPr/>
          </p:nvSpPr>
          <p:spPr>
            <a:xfrm>
              <a:off x="7929952" y="4182670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9"/>
            <p:cNvSpPr/>
            <p:nvPr/>
          </p:nvSpPr>
          <p:spPr>
            <a:xfrm>
              <a:off x="7322095" y="4503448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9"/>
            <p:cNvSpPr/>
            <p:nvPr/>
          </p:nvSpPr>
          <p:spPr>
            <a:xfrm>
              <a:off x="7929952" y="4825993"/>
              <a:ext cx="606220" cy="320811"/>
            </a:xfrm>
            <a:custGeom>
              <a:avLst/>
              <a:gdLst/>
              <a:ahLst/>
              <a:cxnLst/>
              <a:rect l="l" t="t" r="r" b="b"/>
              <a:pathLst>
                <a:path w="20372" h="9991" extrusionOk="0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9"/>
            <p:cNvSpPr/>
            <p:nvPr/>
          </p:nvSpPr>
          <p:spPr>
            <a:xfrm>
              <a:off x="8536142" y="4503448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9"/>
            <p:cNvSpPr/>
            <p:nvPr/>
          </p:nvSpPr>
          <p:spPr>
            <a:xfrm>
              <a:off x="6714243" y="4825993"/>
              <a:ext cx="607856" cy="320811"/>
            </a:xfrm>
            <a:custGeom>
              <a:avLst/>
              <a:gdLst/>
              <a:ahLst/>
              <a:cxnLst/>
              <a:rect l="l" t="t" r="r" b="b"/>
              <a:pathLst>
                <a:path w="20427" h="9991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79"/>
          <p:cNvSpPr txBox="1">
            <a:spLocks noGrp="1"/>
          </p:cNvSpPr>
          <p:nvPr>
            <p:ph type="title"/>
          </p:nvPr>
        </p:nvSpPr>
        <p:spPr>
          <a:xfrm>
            <a:off x="252967" y="229400"/>
            <a:ext cx="11765100" cy="890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79"/>
          <p:cNvSpPr txBox="1">
            <a:spLocks noGrp="1"/>
          </p:cNvSpPr>
          <p:nvPr>
            <p:ph type="body" idx="1"/>
          </p:nvPr>
        </p:nvSpPr>
        <p:spPr>
          <a:xfrm>
            <a:off x="252967" y="978633"/>
            <a:ext cx="11592900" cy="57828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50165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300"/>
              <a:buChar char=" "/>
              <a:defRPr sz="4300">
                <a:solidFill>
                  <a:srgbClr val="000000"/>
                </a:solidFill>
              </a:defRPr>
            </a:lvl1pPr>
            <a:lvl2pPr marL="914400" lvl="1" indent="-450850" rtl="0">
              <a:spcBef>
                <a:spcPts val="200"/>
              </a:spcBef>
              <a:spcAft>
                <a:spcPts val="0"/>
              </a:spcAft>
              <a:buSzPts val="3500"/>
              <a:buChar char="◦"/>
              <a:defRPr sz="3500"/>
            </a:lvl2pPr>
            <a:lvl3pPr marL="1371600" lvl="2" indent="-431800" rtl="0">
              <a:spcBef>
                <a:spcPts val="400"/>
              </a:spcBef>
              <a:spcAft>
                <a:spcPts val="0"/>
              </a:spcAft>
              <a:buSzPts val="3200"/>
              <a:buChar char="◦"/>
              <a:defRPr sz="32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rtl="0"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441" name="Google Shape;441;p7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2" name="Google Shape;442;p7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467" y="4001667"/>
            <a:ext cx="2860733" cy="2860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79"/>
          <p:cNvGrpSpPr/>
          <p:nvPr/>
        </p:nvGrpSpPr>
        <p:grpSpPr>
          <a:xfrm>
            <a:off x="1190" y="-15"/>
            <a:ext cx="4050014" cy="3003451"/>
            <a:chOff x="892" y="-11"/>
            <a:chExt cx="3037586" cy="2252645"/>
          </a:xfrm>
        </p:grpSpPr>
        <p:sp>
          <p:nvSpPr>
            <p:cNvPr id="444" name="Google Shape;444;p79"/>
            <p:cNvSpPr/>
            <p:nvPr/>
          </p:nvSpPr>
          <p:spPr>
            <a:xfrm>
              <a:off x="892" y="643313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9"/>
            <p:cNvSpPr/>
            <p:nvPr/>
          </p:nvSpPr>
          <p:spPr>
            <a:xfrm>
              <a:off x="608719" y="322534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9"/>
            <p:cNvSpPr/>
            <p:nvPr/>
          </p:nvSpPr>
          <p:spPr>
            <a:xfrm>
              <a:off x="608719" y="965890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9"/>
            <p:cNvSpPr/>
            <p:nvPr/>
          </p:nvSpPr>
          <p:spPr>
            <a:xfrm>
              <a:off x="1822766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9"/>
            <p:cNvSpPr/>
            <p:nvPr/>
          </p:nvSpPr>
          <p:spPr>
            <a:xfrm>
              <a:off x="1214909" y="1286669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9"/>
            <p:cNvSpPr/>
            <p:nvPr/>
          </p:nvSpPr>
          <p:spPr>
            <a:xfrm>
              <a:off x="1822766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9"/>
            <p:cNvSpPr/>
            <p:nvPr/>
          </p:nvSpPr>
          <p:spPr>
            <a:xfrm>
              <a:off x="892" y="-11"/>
              <a:ext cx="607856" cy="643356"/>
            </a:xfrm>
            <a:custGeom>
              <a:avLst/>
              <a:gdLst/>
              <a:ahLst/>
              <a:cxnLst/>
              <a:rect l="l" t="t" r="r" b="b"/>
              <a:pathLst>
                <a:path w="20427" h="20036" extrusionOk="0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9"/>
            <p:cNvSpPr/>
            <p:nvPr/>
          </p:nvSpPr>
          <p:spPr>
            <a:xfrm>
              <a:off x="608719" y="-11"/>
              <a:ext cx="606220" cy="322577"/>
            </a:xfrm>
            <a:custGeom>
              <a:avLst/>
              <a:gdLst/>
              <a:ahLst/>
              <a:cxnLst/>
              <a:rect l="l" t="t" r="r" b="b"/>
              <a:pathLst>
                <a:path w="20372" h="10046" extrusionOk="0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9"/>
            <p:cNvSpPr/>
            <p:nvPr/>
          </p:nvSpPr>
          <p:spPr>
            <a:xfrm>
              <a:off x="1214909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9"/>
            <p:cNvSpPr/>
            <p:nvPr/>
          </p:nvSpPr>
          <p:spPr>
            <a:xfrm>
              <a:off x="1822766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9"/>
            <p:cNvSpPr/>
            <p:nvPr/>
          </p:nvSpPr>
          <p:spPr>
            <a:xfrm>
              <a:off x="2430592" y="-11"/>
              <a:ext cx="607886" cy="643356"/>
            </a:xfrm>
            <a:custGeom>
              <a:avLst/>
              <a:gdLst/>
              <a:ahLst/>
              <a:cxnLst/>
              <a:rect l="l" t="t" r="r" b="b"/>
              <a:pathLst>
                <a:path w="20428" h="20036" extrusionOk="0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9"/>
            <p:cNvSpPr/>
            <p:nvPr/>
          </p:nvSpPr>
          <p:spPr>
            <a:xfrm>
              <a:off x="892" y="322534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9"/>
            <p:cNvSpPr/>
            <p:nvPr/>
          </p:nvSpPr>
          <p:spPr>
            <a:xfrm>
              <a:off x="608719" y="643313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9"/>
            <p:cNvSpPr/>
            <p:nvPr/>
          </p:nvSpPr>
          <p:spPr>
            <a:xfrm>
              <a:off x="892" y="965890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9"/>
            <p:cNvSpPr/>
            <p:nvPr/>
          </p:nvSpPr>
          <p:spPr>
            <a:xfrm>
              <a:off x="608719" y="1286669"/>
              <a:ext cx="606220" cy="643388"/>
            </a:xfrm>
            <a:custGeom>
              <a:avLst/>
              <a:gdLst/>
              <a:ahLst/>
              <a:cxnLst/>
              <a:rect l="l" t="t" r="r" b="b"/>
              <a:pathLst>
                <a:path w="20372" h="20037" extrusionOk="0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9"/>
            <p:cNvSpPr/>
            <p:nvPr/>
          </p:nvSpPr>
          <p:spPr>
            <a:xfrm>
              <a:off x="892" y="1609246"/>
              <a:ext cx="607856" cy="643388"/>
            </a:xfrm>
            <a:custGeom>
              <a:avLst/>
              <a:gdLst/>
              <a:ahLst/>
              <a:cxnLst/>
              <a:rect l="l" t="t" r="r" b="b"/>
              <a:pathLst>
                <a:path w="20427" h="20037" extrusionOk="0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9"/>
            <p:cNvSpPr/>
            <p:nvPr/>
          </p:nvSpPr>
          <p:spPr>
            <a:xfrm>
              <a:off x="1214909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9"/>
            <p:cNvSpPr/>
            <p:nvPr/>
          </p:nvSpPr>
          <p:spPr>
            <a:xfrm>
              <a:off x="1214909" y="965890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9"/>
            <p:cNvSpPr/>
            <p:nvPr/>
          </p:nvSpPr>
          <p:spPr>
            <a:xfrm>
              <a:off x="2430592" y="322534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9"/>
            <p:cNvSpPr/>
            <p:nvPr/>
          </p:nvSpPr>
          <p:spPr>
            <a:xfrm>
              <a:off x="892" y="-11"/>
              <a:ext cx="607856" cy="322577"/>
            </a:xfrm>
            <a:custGeom>
              <a:avLst/>
              <a:gdLst/>
              <a:ahLst/>
              <a:cxnLst/>
              <a:rect l="l" t="t" r="r" b="b"/>
              <a:pathLst>
                <a:path w="20427" h="10046" extrusionOk="0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9"/>
            <p:cNvSpPr/>
            <p:nvPr/>
          </p:nvSpPr>
          <p:spPr>
            <a:xfrm>
              <a:off x="608719" y="-11"/>
              <a:ext cx="606220" cy="643356"/>
            </a:xfrm>
            <a:custGeom>
              <a:avLst/>
              <a:gdLst/>
              <a:ahLst/>
              <a:cxnLst/>
              <a:rect l="l" t="t" r="r" b="b"/>
              <a:pathLst>
                <a:path w="20372" h="20036" extrusionOk="0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9"/>
            <p:cNvSpPr/>
            <p:nvPr/>
          </p:nvSpPr>
          <p:spPr>
            <a:xfrm>
              <a:off x="1214909" y="-11"/>
              <a:ext cx="607886" cy="322577"/>
            </a:xfrm>
            <a:custGeom>
              <a:avLst/>
              <a:gdLst/>
              <a:ahLst/>
              <a:cxnLst/>
              <a:rect l="l" t="t" r="r" b="b"/>
              <a:pathLst>
                <a:path w="20428" h="10046" extrusionOk="0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9"/>
            <p:cNvSpPr/>
            <p:nvPr/>
          </p:nvSpPr>
          <p:spPr>
            <a:xfrm>
              <a:off x="1214909" y="1609246"/>
              <a:ext cx="607886" cy="643388"/>
            </a:xfrm>
            <a:custGeom>
              <a:avLst/>
              <a:gdLst/>
              <a:ahLst/>
              <a:cxnLst/>
              <a:rect l="l" t="t" r="r" b="b"/>
              <a:pathLst>
                <a:path w="20428" h="20037" extrusionOk="0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03" name="Google Shape;203;p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265" name="Google Shape;265;p53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6" name="Google Shape;266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67"/>
          <p:cNvSpPr/>
          <p:nvPr/>
        </p:nvSpPr>
        <p:spPr>
          <a:xfrm>
            <a:off x="0" y="6334316"/>
            <a:ext cx="12192000" cy="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7" name="Google Shape;337;p6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6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1" name="Google Shape;341;p67"/>
          <p:cNvCxnSpPr/>
          <p:nvPr/>
        </p:nvCxnSpPr>
        <p:spPr>
          <a:xfrm>
            <a:off x="1193532" y="1737845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hat-if.xkcd.com/4/" TargetMode="External"/><Relationship Id="rId13" Type="http://schemas.openxmlformats.org/officeDocument/2006/relationships/image" Target="../media/image11.png"/><Relationship Id="rId18" Type="http://schemas.openxmlformats.org/officeDocument/2006/relationships/hyperlink" Target="https://phet.colorado.edu/sims/html/balancing-chemical-equations/latest/balancing-chemical-equations_en.html" TargetMode="External"/><Relationship Id="rId26" Type="http://schemas.openxmlformats.org/officeDocument/2006/relationships/image" Target="../media/image21.png"/><Relationship Id="rId3" Type="http://schemas.openxmlformats.org/officeDocument/2006/relationships/image" Target="../media/image3.png"/><Relationship Id="rId21" Type="http://schemas.openxmlformats.org/officeDocument/2006/relationships/hyperlink" Target="https://www.nobelprize.org/prizes/physics/1963/mayer/biographical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hyperlink" Target="https://ptable.com/?lang=en#Properties" TargetMode="External"/><Relationship Id="rId24" Type="http://schemas.openxmlformats.org/officeDocument/2006/relationships/image" Target="../media/image19.png"/><Relationship Id="rId32" Type="http://schemas.openxmlformats.org/officeDocument/2006/relationships/image" Target="../media/image26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hyperlink" Target="https://www.britannica.com/biography/Antoine-Lavoisier" TargetMode="External"/><Relationship Id="rId28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5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hyperlink" Target="https://docs.google.com/presentation/d/1kRgihnKnwft8K6VaySkw8pSJcY9aQDDHCtCxN0bpgMo/edit#slide=id.g5313b949e4_0_207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7sN1eoKlAEsKMwHtU67rWU0Cx-7MUZEkBTfuhA2ONGc/edit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hV27QxeFaSwkHMHXlsBJs0h0zXGJ5APx5bxNNqOTyBg/edit?usp=sha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scientifi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8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267" y="1391000"/>
            <a:ext cx="1455734" cy="382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8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833" y="999200"/>
            <a:ext cx="5736334" cy="429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8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67264" y="1391003"/>
            <a:ext cx="2054997" cy="3507563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80"/>
          <p:cNvSpPr/>
          <p:nvPr/>
        </p:nvSpPr>
        <p:spPr>
          <a:xfrm rot="10800000">
            <a:off x="-167133" y="1305128"/>
            <a:ext cx="1887600" cy="597600"/>
          </a:xfrm>
          <a:prstGeom prst="rtTriangl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80"/>
          <p:cNvSpPr/>
          <p:nvPr/>
        </p:nvSpPr>
        <p:spPr>
          <a:xfrm rot="16582877">
            <a:off x="173" y="3665911"/>
            <a:ext cx="1124954" cy="2151041"/>
          </a:xfrm>
          <a:prstGeom prst="rtTriangl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6" name="Google Shape;476;p8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867" y="3626467"/>
            <a:ext cx="1818283" cy="222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80">
            <a:hlinkClick r:id="rId8"/>
          </p:cNvPr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36" y="3796400"/>
            <a:ext cx="659266" cy="65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80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000" y="1800733"/>
            <a:ext cx="1184000" cy="385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80"/>
          <p:cNvSpPr/>
          <p:nvPr/>
        </p:nvSpPr>
        <p:spPr>
          <a:xfrm rot="-5400000">
            <a:off x="10424033" y="2323317"/>
            <a:ext cx="1455600" cy="1959600"/>
          </a:xfrm>
          <a:prstGeom prst="trapezoid">
            <a:avLst>
              <a:gd name="adj" fmla="val 12619"/>
            </a:avLst>
          </a:prstGeom>
          <a:solidFill>
            <a:srgbClr val="B6D7A8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0" name="Google Shape;480;p80">
            <a:hlinkClick r:id="rId11"/>
          </p:cNvPr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700" y="2821904"/>
            <a:ext cx="1818266" cy="96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80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583590">
            <a:off x="9986348" y="73961"/>
            <a:ext cx="2620573" cy="71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0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">
            <a:off x="2100200" y="597003"/>
            <a:ext cx="2055000" cy="59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80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76242" flipH="1">
            <a:off x="-387087" y="188598"/>
            <a:ext cx="2565941" cy="73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80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">
            <a:off x="4183867" y="597003"/>
            <a:ext cx="2055000" cy="59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80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">
            <a:off x="6193150" y="597003"/>
            <a:ext cx="2055000" cy="59028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80"/>
          <p:cNvSpPr txBox="1"/>
          <p:nvPr/>
        </p:nvSpPr>
        <p:spPr>
          <a:xfrm>
            <a:off x="3649648" y="1266342"/>
            <a:ext cx="4940100" cy="21150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Catalyst Question: 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Imagine that you work at a bakery and you have to </a:t>
            </a:r>
            <a:r>
              <a:rPr lang="en-US" sz="2000" dirty="0" smtClean="0"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make </a:t>
            </a:r>
            <a:r>
              <a:rPr lang="en-US" sz="2000" b="1" u="sng" dirty="0"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45 moles of cookies</a:t>
            </a:r>
            <a:r>
              <a:rPr lang="en-US" sz="2000" dirty="0"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. Given the chemical equation </a:t>
            </a:r>
            <a:r>
              <a:rPr lang="en-US" sz="2000" dirty="0" smtClean="0"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below,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how many moles of chocolate chips do you need?</a:t>
            </a:r>
            <a:endParaRPr sz="2000" b="1" dirty="0">
              <a:solidFill>
                <a:srgbClr val="FF0000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5 Chocolate Chips + 2 Butter → 1 Cookie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7" name="Google Shape;487;p80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">
            <a:off x="8194600" y="597003"/>
            <a:ext cx="2055000" cy="59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80"/>
          <p:cNvPicPr preferRelativeResize="0"/>
          <p:nvPr/>
        </p:nvPicPr>
        <p:blipFill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39" y="4617794"/>
            <a:ext cx="1818266" cy="242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80"/>
          <p:cNvPicPr preferRelativeResize="0"/>
          <p:nvPr/>
        </p:nvPicPr>
        <p:blipFill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366" y="1951334"/>
            <a:ext cx="776821" cy="59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80">
            <a:hlinkClick r:id="rId18"/>
          </p:cNvPr>
          <p:cNvPicPr preferRelativeResize="0"/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063" y="2075047"/>
            <a:ext cx="471433" cy="22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80"/>
          <p:cNvPicPr preferRelativeResize="0"/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367" y="4081931"/>
            <a:ext cx="383233" cy="51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80"/>
          <p:cNvPicPr preferRelativeResize="0"/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892" y="4752300"/>
            <a:ext cx="383233" cy="51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80">
            <a:hlinkClick r:id="rId21"/>
          </p:cNvPr>
          <p:cNvPicPr preferRelativeResize="0"/>
          <p:nvPr/>
        </p:nvPicPr>
        <p:blipFill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083" y="4752314"/>
            <a:ext cx="324800" cy="48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80">
            <a:hlinkClick r:id="rId23"/>
          </p:cNvPr>
          <p:cNvPicPr preferRelativeResize="0"/>
          <p:nvPr/>
        </p:nvPicPr>
        <p:blipFill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87214" y="4094021"/>
            <a:ext cx="397570" cy="48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80" descr="Bitmoji Image"/>
          <p:cNvPicPr preferRelativeResize="0"/>
          <p:nvPr/>
        </p:nvPicPr>
        <p:blipFill rotWithShape="1">
          <a:blip r:embed="rId2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79"/>
          <a:stretch/>
        </p:blipFill>
        <p:spPr>
          <a:xfrm>
            <a:off x="4461173" y="4290574"/>
            <a:ext cx="1887600" cy="2729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80"/>
          <p:cNvPicPr preferRelativeResize="0"/>
          <p:nvPr/>
        </p:nvPicPr>
        <p:blipFill rotWithShape="1"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70"/>
          <a:stretch/>
        </p:blipFill>
        <p:spPr>
          <a:xfrm>
            <a:off x="5193749" y="4229438"/>
            <a:ext cx="3000850" cy="25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80"/>
          <p:cNvPicPr preferRelativeResize="0"/>
          <p:nvPr/>
        </p:nvPicPr>
        <p:blipFill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987" y="1140774"/>
            <a:ext cx="597600" cy="597626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0" name="Google Shape;500;p80"/>
          <p:cNvPicPr preferRelativeResize="0"/>
          <p:nvPr/>
        </p:nvPicPr>
        <p:blipFill>
          <a:blip r:embed="rId2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17" y="2746952"/>
            <a:ext cx="776834" cy="77675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01" name="Google Shape;501;p80"/>
          <p:cNvPicPr preferRelativeResize="0"/>
          <p:nvPr/>
        </p:nvPicPr>
        <p:blipFill rotWithShape="1">
          <a:blip r:embed="rId2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124333" y="1247036"/>
            <a:ext cx="2055000" cy="1201384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80"/>
          <p:cNvSpPr txBox="1"/>
          <p:nvPr/>
        </p:nvSpPr>
        <p:spPr>
          <a:xfrm>
            <a:off x="9948833" y="1566617"/>
            <a:ext cx="24060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0"/>
              </a:rPr>
              <a:t>Meet </a:t>
            </a:r>
            <a:r>
              <a:rPr lang="en-US" sz="1700" u="sng" dirty="0" smtClean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0"/>
              </a:rPr>
              <a:t>the world’s </a:t>
            </a:r>
            <a:r>
              <a:rPr lang="en-US" sz="17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0"/>
              </a:rPr>
              <a:t>Finest Chemist</a:t>
            </a:r>
            <a:r>
              <a:rPr lang="en-US" sz="1700" dirty="0">
                <a:latin typeface="Roboto"/>
                <a:ea typeface="Roboto"/>
                <a:cs typeface="Roboto"/>
                <a:sym typeface="Roboto"/>
              </a:rPr>
              <a:t>s</a:t>
            </a:r>
            <a:endParaRPr sz="1700" dirty="0">
              <a:solidFill>
                <a:srgbClr val="B6D7A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3" name="Google Shape;503;p80"/>
          <p:cNvPicPr preferRelativeResize="0"/>
          <p:nvPr/>
        </p:nvPicPr>
        <p:blipFill>
          <a:blip r:embed="rId3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729" y="5215232"/>
            <a:ext cx="927200" cy="20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80"/>
          <p:cNvSpPr txBox="1"/>
          <p:nvPr/>
        </p:nvSpPr>
        <p:spPr>
          <a:xfrm>
            <a:off x="3653500" y="3452738"/>
            <a:ext cx="4940100" cy="776700"/>
          </a:xfrm>
          <a:prstGeom prst="rect">
            <a:avLst/>
          </a:prstGeom>
          <a:solidFill>
            <a:srgbClr val="A4C2F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Start typing your answer into the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 box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but do not post until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 say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so.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33" y="1666343"/>
            <a:ext cx="1738390" cy="977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8"/>
          <p:cNvSpPr txBox="1">
            <a:spLocks noGrp="1"/>
          </p:cNvSpPr>
          <p:nvPr>
            <p:ph type="title"/>
          </p:nvPr>
        </p:nvSpPr>
        <p:spPr>
          <a:xfrm>
            <a:off x="640080" y="316301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dirty="0"/>
              <a:t>Transition to Lab Demonstration!</a:t>
            </a:r>
            <a:endParaRPr sz="6200" b="1" dirty="0"/>
          </a:p>
        </p:txBody>
      </p:sp>
      <p:pic>
        <p:nvPicPr>
          <p:cNvPr id="611" name="Google Shape;611;p8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00" y="0"/>
            <a:ext cx="1767900" cy="17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88"/>
          <p:cNvSpPr txBox="1"/>
          <p:nvPr/>
        </p:nvSpPr>
        <p:spPr>
          <a:xfrm>
            <a:off x="187025" y="4890650"/>
            <a:ext cx="11698200" cy="1967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As </a:t>
            </a:r>
            <a:r>
              <a:rPr lang="en-US" sz="2400" b="1" u="sng" dirty="0" smtClean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the teacher does </a:t>
            </a:r>
            <a:r>
              <a:rPr lang="en-US" sz="2400" b="1" u="sng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the demonstration </a:t>
            </a: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type notices/wonders in the chat!</a:t>
            </a:r>
            <a:endParaRPr sz="2400" b="1" u="sng" dirty="0">
              <a:solidFill>
                <a:srgbClr val="FF0000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entury Gothic"/>
              <a:buChar char="-"/>
            </a:pPr>
            <a:r>
              <a:rPr lang="en-US" sz="2300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 observed…</a:t>
            </a:r>
            <a:endParaRPr sz="2300" dirty="0"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entury Gothic"/>
              <a:buChar char="-"/>
            </a:pPr>
            <a:r>
              <a:rPr lang="en-US" sz="2300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 noticed…</a:t>
            </a:r>
            <a:endParaRPr sz="2300" dirty="0"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entury Gothic"/>
              <a:buChar char="-"/>
            </a:pPr>
            <a:r>
              <a:rPr lang="en-US" sz="2300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This reminds me of…</a:t>
            </a:r>
            <a:endParaRPr sz="2300" dirty="0"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Century Gothic"/>
              <a:buChar char="-"/>
            </a:pPr>
            <a:r>
              <a:rPr lang="en-US" sz="2300" dirty="0"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 wonder why...</a:t>
            </a:r>
            <a:endParaRPr sz="2300" dirty="0"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614" name="Google Shape;614;p88"/>
          <p:cNvSpPr txBox="1"/>
          <p:nvPr/>
        </p:nvSpPr>
        <p:spPr>
          <a:xfrm>
            <a:off x="187025" y="1744680"/>
            <a:ext cx="4863000" cy="312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595959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Possible Observations:</a:t>
            </a:r>
            <a:endParaRPr sz="2400" b="1" u="sng" dirty="0">
              <a:solidFill>
                <a:srgbClr val="595959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55600" algn="l" rtl="0">
              <a:spcBef>
                <a:spcPts val="2000"/>
              </a:spcBef>
              <a:spcAft>
                <a:spcPts val="0"/>
              </a:spcAft>
              <a:buClr>
                <a:srgbClr val="94C600"/>
              </a:buClr>
              <a:buSzPts val="2000"/>
              <a:buFont typeface="Noto Sans Symbols"/>
              <a:buChar char="●"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Color changes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000"/>
              <a:buFont typeface="Noto Sans Symbols"/>
              <a:buChar char="●"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Smells or odor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000"/>
              <a:buFont typeface="Noto Sans Symbols"/>
              <a:buChar char="●"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Changes in temperature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000"/>
              <a:buFont typeface="Noto Sans Symbols"/>
              <a:buChar char="●"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Bubbles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000"/>
              <a:buFont typeface="Noto Sans Symbols"/>
              <a:buChar char="●"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Formation of gas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ts val="2000"/>
              <a:buFont typeface="Noto Sans Symbols"/>
              <a:buChar char="●"/>
            </a:pPr>
            <a:r>
              <a:rPr lang="en-US" sz="2400" dirty="0">
                <a:solidFill>
                  <a:srgbClr val="595959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Formation of solid</a:t>
            </a:r>
            <a:endParaRPr sz="2400" dirty="0">
              <a:solidFill>
                <a:srgbClr val="595959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615" name="Google Shape;615;p8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525" y="2502621"/>
            <a:ext cx="2399800" cy="24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100" y="1800136"/>
            <a:ext cx="1641850" cy="88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8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571" y="1971951"/>
            <a:ext cx="2080584" cy="15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8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153" y="3292480"/>
            <a:ext cx="1147391" cy="11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88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5158" y="2024916"/>
            <a:ext cx="767190" cy="148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88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885" y="3517817"/>
            <a:ext cx="1768631" cy="116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88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949" y="2600409"/>
            <a:ext cx="1446063" cy="22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9"/>
          <p:cNvSpPr txBox="1">
            <a:spLocks noGrp="1"/>
          </p:cNvSpPr>
          <p:nvPr>
            <p:ph type="title"/>
          </p:nvPr>
        </p:nvSpPr>
        <p:spPr>
          <a:xfrm>
            <a:off x="165100" y="323609"/>
            <a:ext cx="11360700" cy="8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Led - Discussion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7" name="Google Shape;627;p89"/>
          <p:cNvSpPr txBox="1"/>
          <p:nvPr/>
        </p:nvSpPr>
        <p:spPr>
          <a:xfrm>
            <a:off x="81575" y="1299183"/>
            <a:ext cx="7728000" cy="4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How to Participate?</a:t>
            </a:r>
            <a:endParaRPr sz="2800" b="1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Raise your hand </a:t>
            </a:r>
            <a:r>
              <a:rPr lang="en-US" sz="28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or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post in chat: 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○"/>
            </a:pP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To provide an answer!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○"/>
            </a:pP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To respond to a classmate’s comment!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Use the sentence stems: 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8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 observed____.</a:t>
            </a:r>
            <a:endParaRPr sz="2800" dirty="0" smtClean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8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This reminds me of____ because____.</a:t>
            </a:r>
            <a:endParaRPr sz="2800" dirty="0" smtClean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8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 wonder why____.</a:t>
            </a:r>
            <a:endParaRPr sz="2800" dirty="0" smtClean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Final Argument: </a:t>
            </a: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 think the balloons are different sizes because...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28" name="Google Shape;628;p89"/>
          <p:cNvSpPr txBox="1"/>
          <p:nvPr/>
        </p:nvSpPr>
        <p:spPr>
          <a:xfrm>
            <a:off x="7809575" y="30650"/>
            <a:ext cx="4251900" cy="6260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Questions:</a:t>
            </a:r>
            <a:endParaRPr sz="2800" b="1" u="sng" dirty="0">
              <a:solidFill>
                <a:srgbClr val="695D46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609600" lvl="0" indent="-488950" algn="l" rtl="0">
              <a:spcBef>
                <a:spcPts val="2800"/>
              </a:spcBef>
              <a:spcAft>
                <a:spcPts val="0"/>
              </a:spcAft>
              <a:buClr>
                <a:srgbClr val="695D46"/>
              </a:buClr>
              <a:buSzPts val="2900"/>
              <a:buFont typeface="Open Sans"/>
              <a:buChar char="-"/>
            </a:pPr>
            <a:r>
              <a:rPr lang="en-US" sz="2800" dirty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What did you observe during the demonstration?</a:t>
            </a:r>
            <a:endParaRPr sz="2800" dirty="0">
              <a:solidFill>
                <a:srgbClr val="695D46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609600" lvl="0" indent="-4889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900"/>
              <a:buFont typeface="Open Sans"/>
              <a:buChar char="-"/>
            </a:pPr>
            <a:r>
              <a:rPr lang="en-US" sz="2800" dirty="0" smtClean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Why </a:t>
            </a:r>
            <a:r>
              <a:rPr lang="en-US" sz="2800" dirty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do you think the balloons are different sizes</a:t>
            </a:r>
            <a:r>
              <a:rPr lang="en-US" sz="2800" dirty="0" smtClean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?</a:t>
            </a:r>
          </a:p>
          <a:p>
            <a:pPr marL="609600" lvl="0" indent="-488950" algn="l" rtl="0"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2900"/>
              <a:buFont typeface="Open Sans"/>
              <a:buChar char="-"/>
            </a:pPr>
            <a:r>
              <a:rPr lang="en-US" sz="2800" dirty="0" smtClean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How does this experiment relate to the conservation of mass and what we’ve learned about moles?</a:t>
            </a:r>
            <a:endParaRPr sz="2800" dirty="0">
              <a:solidFill>
                <a:srgbClr val="695D46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endParaRPr sz="18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None/>
            </a:pPr>
            <a:endParaRPr sz="32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9" name="Google Shape;629;p8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2231" y="5617156"/>
            <a:ext cx="1267138" cy="1240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0"/>
          <p:cNvSpPr txBox="1"/>
          <p:nvPr/>
        </p:nvSpPr>
        <p:spPr>
          <a:xfrm>
            <a:off x="-1" y="5237574"/>
            <a:ext cx="12398477" cy="1665875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3200"/>
              <a:buFont typeface="Calibri"/>
              <a:buChar char=" "/>
            </a:pPr>
            <a:r>
              <a:rPr lang="en-US" sz="3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Mid-class Check in Question:</a:t>
            </a:r>
            <a:r>
              <a:rPr lang="en-US" sz="3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Which </a:t>
            </a:r>
            <a:r>
              <a:rPr lang="en-US" sz="3400" b="1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David (</a:t>
            </a:r>
            <a:r>
              <a:rPr lang="en-US" sz="3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3400" b="1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Schitt’s</a:t>
            </a:r>
            <a:r>
              <a:rPr lang="en-US" sz="3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Creek) represents your feelings about mole ratio/demo? How </a:t>
            </a:r>
            <a:r>
              <a:rPr lang="en-US" sz="3400" b="1" dirty="0" err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sz="3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feeling?</a:t>
            </a:r>
            <a:endParaRPr sz="3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Char char=" "/>
            </a:pPr>
            <a:r>
              <a:rPr lang="en-US" sz="3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34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Type a number answer</a:t>
            </a:r>
            <a:r>
              <a:rPr lang="en-US" sz="3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to the question in the </a:t>
            </a:r>
            <a:r>
              <a:rPr lang="en-US" sz="3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chat box</a:t>
            </a:r>
            <a:r>
              <a:rPr lang="en-US" sz="3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4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3200"/>
              <a:buFont typeface="Calibri"/>
              <a:buChar char=" "/>
            </a:pPr>
            <a:endParaRPr sz="3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Google Shape;63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44" y="3446874"/>
            <a:ext cx="5202768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9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54" y="525"/>
            <a:ext cx="2061374" cy="20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0"/>
          <p:cNvSpPr txBox="1"/>
          <p:nvPr/>
        </p:nvSpPr>
        <p:spPr>
          <a:xfrm>
            <a:off x="294375" y="525"/>
            <a:ext cx="443100" cy="44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2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8" name="Google Shape;638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7200" y="42400"/>
            <a:ext cx="2702933" cy="20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90"/>
          <p:cNvSpPr txBox="1"/>
          <p:nvPr/>
        </p:nvSpPr>
        <p:spPr>
          <a:xfrm>
            <a:off x="2936400" y="525"/>
            <a:ext cx="443100" cy="44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2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0" name="Google Shape;640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7350" y="42400"/>
            <a:ext cx="2398575" cy="23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90"/>
          <p:cNvSpPr txBox="1"/>
          <p:nvPr/>
        </p:nvSpPr>
        <p:spPr>
          <a:xfrm>
            <a:off x="6129850" y="76725"/>
            <a:ext cx="443100" cy="44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2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2" name="Google Shape;642;p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87275" y="2502138"/>
            <a:ext cx="3154336" cy="16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0"/>
          <p:cNvSpPr txBox="1"/>
          <p:nvPr/>
        </p:nvSpPr>
        <p:spPr>
          <a:xfrm>
            <a:off x="9077575" y="3553625"/>
            <a:ext cx="443100" cy="44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 sz="22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4" name="Google Shape;644;p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64525" y="152400"/>
            <a:ext cx="3390075" cy="19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90"/>
          <p:cNvSpPr txBox="1"/>
          <p:nvPr/>
        </p:nvSpPr>
        <p:spPr>
          <a:xfrm>
            <a:off x="8664525" y="231175"/>
            <a:ext cx="443100" cy="44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2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6" name="Google Shape;646;p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29275" y="2461000"/>
            <a:ext cx="190500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15925" y="3304875"/>
            <a:ext cx="1695450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90"/>
          <p:cNvSpPr txBox="1"/>
          <p:nvPr/>
        </p:nvSpPr>
        <p:spPr>
          <a:xfrm>
            <a:off x="5094575" y="2461000"/>
            <a:ext cx="443100" cy="44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2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9" name="Google Shape;649;p90"/>
          <p:cNvSpPr txBox="1"/>
          <p:nvPr/>
        </p:nvSpPr>
        <p:spPr>
          <a:xfrm>
            <a:off x="7186675" y="3553625"/>
            <a:ext cx="443100" cy="44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2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1"/>
          <p:cNvSpPr txBox="1">
            <a:spLocks noGrp="1"/>
          </p:cNvSpPr>
          <p:nvPr>
            <p:ph type="title"/>
          </p:nvPr>
        </p:nvSpPr>
        <p:spPr>
          <a:xfrm>
            <a:off x="289175" y="89400"/>
            <a:ext cx="11500200" cy="980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dirty="0"/>
              <a:t>How do we represent reactions?</a:t>
            </a:r>
            <a:endParaRPr sz="6700" dirty="0"/>
          </a:p>
        </p:txBody>
      </p:sp>
      <p:sp>
        <p:nvSpPr>
          <p:cNvPr id="655" name="Google Shape;655;p91"/>
          <p:cNvSpPr txBox="1"/>
          <p:nvPr/>
        </p:nvSpPr>
        <p:spPr>
          <a:xfrm>
            <a:off x="507725" y="1146000"/>
            <a:ext cx="11063100" cy="1768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595959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Balanced chemical equations in their various forms can be translated into </a:t>
            </a:r>
            <a:r>
              <a:rPr lang="en-US" sz="3400" b="1" dirty="0">
                <a:solidFill>
                  <a:srgbClr val="FF0000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symbolic particulate representations</a:t>
            </a:r>
            <a:r>
              <a:rPr lang="en-US" sz="3400" b="1" dirty="0">
                <a:solidFill>
                  <a:srgbClr val="595959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.</a:t>
            </a:r>
            <a:endParaRPr sz="3400" b="1" dirty="0">
              <a:solidFill>
                <a:srgbClr val="595959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6" name="Google Shape;656;p9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775" y="4054453"/>
            <a:ext cx="6046425" cy="247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300" y="4621300"/>
            <a:ext cx="2236700" cy="22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9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630" y="2643390"/>
            <a:ext cx="6046425" cy="98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91"/>
          <p:cNvSpPr txBox="1"/>
          <p:nvPr/>
        </p:nvSpPr>
        <p:spPr>
          <a:xfrm>
            <a:off x="163050" y="3204000"/>
            <a:ext cx="2478900" cy="3324600"/>
          </a:xfrm>
          <a:prstGeom prst="rect">
            <a:avLst/>
          </a:prstGeom>
          <a:solidFill>
            <a:srgbClr val="B7B7B7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Key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Google Shape;660;p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7600" y="4297650"/>
            <a:ext cx="952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79025" y="5332900"/>
            <a:ext cx="7048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91"/>
          <p:cNvSpPr txBox="1"/>
          <p:nvPr/>
        </p:nvSpPr>
        <p:spPr>
          <a:xfrm>
            <a:off x="507725" y="5218675"/>
            <a:ext cx="687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100" b="1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3100" b="1" baseline="-2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91"/>
          <p:cNvSpPr txBox="1"/>
          <p:nvPr/>
        </p:nvSpPr>
        <p:spPr>
          <a:xfrm>
            <a:off x="507725" y="4297725"/>
            <a:ext cx="687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100" b="1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3100" b="1" baseline="-25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4" name="Google Shape;664;p91"/>
          <p:cNvCxnSpPr/>
          <p:nvPr/>
        </p:nvCxnSpPr>
        <p:spPr>
          <a:xfrm>
            <a:off x="3981100" y="3366850"/>
            <a:ext cx="832500" cy="1194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5" name="Google Shape;665;p91"/>
          <p:cNvCxnSpPr/>
          <p:nvPr/>
        </p:nvCxnSpPr>
        <p:spPr>
          <a:xfrm>
            <a:off x="3944925" y="3457325"/>
            <a:ext cx="886800" cy="18639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6" name="Google Shape;666;p91"/>
          <p:cNvCxnSpPr/>
          <p:nvPr/>
        </p:nvCxnSpPr>
        <p:spPr>
          <a:xfrm flipH="1">
            <a:off x="5030650" y="3384950"/>
            <a:ext cx="180900" cy="247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7" name="Google Shape;667;p91"/>
          <p:cNvSpPr txBox="1"/>
          <p:nvPr/>
        </p:nvSpPr>
        <p:spPr>
          <a:xfrm>
            <a:off x="4918225" y="2906825"/>
            <a:ext cx="1809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8" name="Google Shape;668;p91"/>
          <p:cNvCxnSpPr/>
          <p:nvPr/>
        </p:nvCxnSpPr>
        <p:spPr>
          <a:xfrm>
            <a:off x="6604875" y="3421125"/>
            <a:ext cx="434400" cy="1158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9" name="Google Shape;669;p91"/>
          <p:cNvCxnSpPr/>
          <p:nvPr/>
        </p:nvCxnSpPr>
        <p:spPr>
          <a:xfrm>
            <a:off x="6655350" y="3439225"/>
            <a:ext cx="1386600" cy="1182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0" name="Google Shape;670;p91"/>
          <p:cNvSpPr/>
          <p:nvPr/>
        </p:nvSpPr>
        <p:spPr>
          <a:xfrm>
            <a:off x="4598900" y="5140475"/>
            <a:ext cx="434400" cy="3258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91"/>
          <p:cNvSpPr/>
          <p:nvPr/>
        </p:nvSpPr>
        <p:spPr>
          <a:xfrm>
            <a:off x="4446500" y="5673875"/>
            <a:ext cx="528900" cy="4764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91"/>
          <p:cNvSpPr/>
          <p:nvPr/>
        </p:nvSpPr>
        <p:spPr>
          <a:xfrm>
            <a:off x="4598900" y="4454675"/>
            <a:ext cx="434400" cy="3258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91"/>
          <p:cNvSpPr/>
          <p:nvPr/>
        </p:nvSpPr>
        <p:spPr>
          <a:xfrm>
            <a:off x="6884900" y="4607075"/>
            <a:ext cx="528900" cy="4764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91"/>
          <p:cNvSpPr/>
          <p:nvPr/>
        </p:nvSpPr>
        <p:spPr>
          <a:xfrm>
            <a:off x="7951700" y="4530875"/>
            <a:ext cx="528900" cy="552600"/>
          </a:xfrm>
          <a:prstGeom prst="mathMultiply">
            <a:avLst>
              <a:gd name="adj1" fmla="val 23520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75" name="Google Shape;675;p91"/>
          <p:cNvCxnSpPr/>
          <p:nvPr/>
        </p:nvCxnSpPr>
        <p:spPr>
          <a:xfrm flipH="1">
            <a:off x="3546825" y="3421125"/>
            <a:ext cx="343800" cy="2334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6" name="Google Shape;676;p91"/>
          <p:cNvCxnSpPr/>
          <p:nvPr/>
        </p:nvCxnSpPr>
        <p:spPr>
          <a:xfrm>
            <a:off x="3944925" y="3439225"/>
            <a:ext cx="72300" cy="180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7" name="Google Shape;677;p91"/>
          <p:cNvCxnSpPr>
            <a:stCxn id="667" idx="2"/>
          </p:cNvCxnSpPr>
          <p:nvPr/>
        </p:nvCxnSpPr>
        <p:spPr>
          <a:xfrm flipH="1">
            <a:off x="3872575" y="3232625"/>
            <a:ext cx="1136100" cy="131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8" name="Google Shape;678;p91"/>
          <p:cNvCxnSpPr/>
          <p:nvPr/>
        </p:nvCxnSpPr>
        <p:spPr>
          <a:xfrm>
            <a:off x="6577900" y="3337375"/>
            <a:ext cx="370800" cy="23274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9" name="Google Shape;679;p91"/>
          <p:cNvCxnSpPr/>
          <p:nvPr/>
        </p:nvCxnSpPr>
        <p:spPr>
          <a:xfrm>
            <a:off x="6695375" y="3454825"/>
            <a:ext cx="1245000" cy="1926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2"/>
          <p:cNvSpPr txBox="1">
            <a:spLocks noGrp="1"/>
          </p:cNvSpPr>
          <p:nvPr>
            <p:ph type="title"/>
          </p:nvPr>
        </p:nvSpPr>
        <p:spPr>
          <a:xfrm>
            <a:off x="1066800" y="127501"/>
            <a:ext cx="10058400" cy="779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Particle Diagrams (continued)</a:t>
            </a:r>
            <a:endParaRPr dirty="0"/>
          </a:p>
        </p:txBody>
      </p:sp>
      <p:sp>
        <p:nvSpPr>
          <p:cNvPr id="685" name="Google Shape;685;p92"/>
          <p:cNvSpPr txBox="1"/>
          <p:nvPr/>
        </p:nvSpPr>
        <p:spPr>
          <a:xfrm>
            <a:off x="564450" y="1040900"/>
            <a:ext cx="11063100" cy="1450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rgbClr val="595959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We can also use them to determine how much </a:t>
            </a:r>
            <a:r>
              <a:rPr lang="en-US" sz="3400" b="1" dirty="0" smtClean="0">
                <a:solidFill>
                  <a:srgbClr val="595959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product </a:t>
            </a:r>
            <a:r>
              <a:rPr lang="en-US" sz="3400" b="1" dirty="0">
                <a:solidFill>
                  <a:srgbClr val="595959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we </a:t>
            </a:r>
            <a:r>
              <a:rPr lang="en-US" sz="3400" b="1" dirty="0" smtClean="0">
                <a:solidFill>
                  <a:srgbClr val="595959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will make </a:t>
            </a:r>
            <a:r>
              <a:rPr lang="en-US" sz="3400" b="1" dirty="0">
                <a:solidFill>
                  <a:srgbClr val="595959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</a:rPr>
              <a:t>as well!</a:t>
            </a:r>
            <a:endParaRPr sz="3400" b="1" dirty="0">
              <a:solidFill>
                <a:srgbClr val="595959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p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125" y="2550950"/>
            <a:ext cx="4975751" cy="9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25" y="3521081"/>
            <a:ext cx="9071075" cy="321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925" y="3521076"/>
            <a:ext cx="9040815" cy="321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425" y="4866825"/>
            <a:ext cx="1991175" cy="199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92"/>
          <p:cNvSpPr txBox="1"/>
          <p:nvPr/>
        </p:nvSpPr>
        <p:spPr>
          <a:xfrm>
            <a:off x="9626725" y="2071500"/>
            <a:ext cx="2478900" cy="2903100"/>
          </a:xfrm>
          <a:prstGeom prst="rect">
            <a:avLst/>
          </a:prstGeom>
          <a:solidFill>
            <a:srgbClr val="B7B7B7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latin typeface="Calibri"/>
                <a:ea typeface="Calibri"/>
                <a:cs typeface="Calibri"/>
                <a:sym typeface="Calibri"/>
              </a:rPr>
              <a:t>Key</a:t>
            </a:r>
            <a:endParaRPr sz="4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1" name="Google Shape;691;p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71275" y="2860350"/>
            <a:ext cx="952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42700" y="3895600"/>
            <a:ext cx="7048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92"/>
          <p:cNvSpPr txBox="1"/>
          <p:nvPr/>
        </p:nvSpPr>
        <p:spPr>
          <a:xfrm>
            <a:off x="9971400" y="3781375"/>
            <a:ext cx="687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100" b="1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3100" b="1" baseline="-2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92"/>
          <p:cNvSpPr txBox="1"/>
          <p:nvPr/>
        </p:nvSpPr>
        <p:spPr>
          <a:xfrm>
            <a:off x="9971400" y="2860425"/>
            <a:ext cx="6876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100" b="1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3100" b="1" baseline="-25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5" name="Google Shape;695;p92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23" y="3521075"/>
            <a:ext cx="9040801" cy="332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92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62" y="3385325"/>
            <a:ext cx="9040800" cy="34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9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075" y="3440013"/>
            <a:ext cx="8924500" cy="33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93"/>
          <p:cNvSpPr txBox="1">
            <a:spLocks noGrp="1"/>
          </p:cNvSpPr>
          <p:nvPr>
            <p:ph type="title"/>
          </p:nvPr>
        </p:nvSpPr>
        <p:spPr>
          <a:xfrm>
            <a:off x="0" y="-81250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Investigate Particle Diagrams </a:t>
            </a:r>
            <a:endParaRPr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04" name="Google Shape;70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475" y="718250"/>
            <a:ext cx="7392051" cy="34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93"/>
          <p:cNvSpPr txBox="1"/>
          <p:nvPr/>
        </p:nvSpPr>
        <p:spPr>
          <a:xfrm>
            <a:off x="4075275" y="5964600"/>
            <a:ext cx="7991025" cy="8400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3200"/>
              <a:buFont typeface="Calibri"/>
              <a:buChar char=" "/>
            </a:pPr>
            <a:r>
              <a:rPr lang="en-US" sz="3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Type questions for your peers </a:t>
            </a:r>
            <a:r>
              <a:rPr lang="en-US" sz="3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the chat</a:t>
            </a:r>
            <a:r>
              <a:rPr lang="en-US" sz="3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3200"/>
              <a:buFont typeface="Calibri"/>
              <a:buChar char=" "/>
            </a:pPr>
            <a:endParaRPr sz="3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93"/>
          <p:cNvSpPr txBox="1"/>
          <p:nvPr/>
        </p:nvSpPr>
        <p:spPr>
          <a:xfrm>
            <a:off x="4075275" y="4049150"/>
            <a:ext cx="8025900" cy="1763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A4C2F4"/>
                </a:solidFill>
                <a:highlight>
                  <a:srgbClr val="000000"/>
                </a:highlight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Light Blue Box:</a:t>
            </a:r>
            <a:r>
              <a:rPr lang="en-US" sz="23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</a:t>
            </a:r>
            <a:r>
              <a:rPr lang="en-US" sz="23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recipe or chemical equation that you must follow.</a:t>
            </a:r>
            <a:endParaRPr sz="23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Black Boxes:</a:t>
            </a:r>
            <a:r>
              <a:rPr lang="en-US" sz="23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represent the amount of reactants that you actually have or </a:t>
            </a:r>
            <a:r>
              <a:rPr lang="en-US" sz="2300" dirty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how many ingredients you have in the kitchen</a:t>
            </a:r>
            <a:r>
              <a:rPr lang="en-US" sz="2300" dirty="0" smtClean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?</a:t>
            </a:r>
            <a:endParaRPr sz="2300" dirty="0">
              <a:solidFill>
                <a:srgbClr val="FF000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Goal: </a:t>
            </a:r>
            <a:r>
              <a:rPr lang="en-US" sz="23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Is the product black box correct?</a:t>
            </a:r>
            <a:endParaRPr sz="2300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07" name="Google Shape;707;p93"/>
          <p:cNvSpPr txBox="1"/>
          <p:nvPr/>
        </p:nvSpPr>
        <p:spPr>
          <a:xfrm>
            <a:off x="39975" y="4107075"/>
            <a:ext cx="3816600" cy="19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8" name="Google Shape;708;p93"/>
          <p:cNvSpPr txBox="1"/>
          <p:nvPr/>
        </p:nvSpPr>
        <p:spPr>
          <a:xfrm>
            <a:off x="-19725" y="2904350"/>
            <a:ext cx="4095000" cy="3870000"/>
          </a:xfrm>
          <a:prstGeom prst="rect">
            <a:avLst/>
          </a:prstGeom>
          <a:solidFill>
            <a:srgbClr val="F4CCCC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Group Work Expectations: </a:t>
            </a:r>
            <a:endParaRPr sz="2400" b="1" dirty="0">
              <a:solidFill>
                <a:schemeClr val="dk2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rabicPeriod"/>
            </a:pP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Communicate with members about your technology</a:t>
            </a:r>
            <a:endParaRPr sz="2400" dirty="0">
              <a:solidFill>
                <a:schemeClr val="dk2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rabicPeriod"/>
            </a:pP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Be present on the slides</a:t>
            </a:r>
            <a:endParaRPr sz="2400" dirty="0">
              <a:solidFill>
                <a:schemeClr val="dk2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AutoNum type="arabicPeriod"/>
            </a:pP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Ask questions </a:t>
            </a:r>
            <a:r>
              <a:rPr lang="en-US" sz="2400" dirty="0" smtClean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in </a:t>
            </a: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c</a:t>
            </a:r>
            <a:r>
              <a:rPr lang="en-US" sz="2400" dirty="0" smtClean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hat </a:t>
            </a:r>
            <a:r>
              <a:rPr lang="en-US" sz="2400" dirty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or on slides!</a:t>
            </a:r>
            <a:endParaRPr sz="2400" dirty="0">
              <a:solidFill>
                <a:schemeClr val="dk2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pic>
        <p:nvPicPr>
          <p:cNvPr id="709" name="Google Shape;709;p9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550" y="861950"/>
            <a:ext cx="1692075" cy="19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2nd Block Groups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15" name="Google Shape;715;p94"/>
          <p:cNvSpPr txBox="1">
            <a:spLocks noGrp="1"/>
          </p:cNvSpPr>
          <p:nvPr>
            <p:ph type="body" idx="1"/>
          </p:nvPr>
        </p:nvSpPr>
        <p:spPr>
          <a:xfrm>
            <a:off x="222700" y="1823300"/>
            <a:ext cx="2057400" cy="49092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1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5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1" dirty="0"/>
          </a:p>
        </p:txBody>
      </p:sp>
      <p:sp>
        <p:nvSpPr>
          <p:cNvPr id="716" name="Google Shape;716;p94"/>
          <p:cNvSpPr txBox="1">
            <a:spLocks noGrp="1"/>
          </p:cNvSpPr>
          <p:nvPr>
            <p:ph type="body" idx="1"/>
          </p:nvPr>
        </p:nvSpPr>
        <p:spPr>
          <a:xfrm>
            <a:off x="2544525" y="1823300"/>
            <a:ext cx="2214300" cy="49092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2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" name="Google Shape;717;p94"/>
          <p:cNvSpPr txBox="1">
            <a:spLocks noGrp="1"/>
          </p:cNvSpPr>
          <p:nvPr>
            <p:ph type="body" idx="1"/>
          </p:nvPr>
        </p:nvSpPr>
        <p:spPr>
          <a:xfrm>
            <a:off x="4958950" y="1823300"/>
            <a:ext cx="2150400" cy="49092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3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7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1" dirty="0"/>
          </a:p>
        </p:txBody>
      </p:sp>
      <p:sp>
        <p:nvSpPr>
          <p:cNvPr id="718" name="Google Shape;718;p94"/>
          <p:cNvSpPr txBox="1">
            <a:spLocks noGrp="1"/>
          </p:cNvSpPr>
          <p:nvPr>
            <p:ph type="body" idx="1"/>
          </p:nvPr>
        </p:nvSpPr>
        <p:spPr>
          <a:xfrm>
            <a:off x="7409625" y="1823300"/>
            <a:ext cx="2150400" cy="4909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4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8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1" dirty="0"/>
          </a:p>
        </p:txBody>
      </p:sp>
      <p:sp>
        <p:nvSpPr>
          <p:cNvPr id="719" name="Google Shape;719;p94"/>
          <p:cNvSpPr txBox="1">
            <a:spLocks noGrp="1"/>
          </p:cNvSpPr>
          <p:nvPr>
            <p:ph type="body" idx="1"/>
          </p:nvPr>
        </p:nvSpPr>
        <p:spPr>
          <a:xfrm>
            <a:off x="9772400" y="1823300"/>
            <a:ext cx="2150400" cy="4909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5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9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1" dirty="0"/>
          </a:p>
        </p:txBody>
      </p:sp>
      <p:sp>
        <p:nvSpPr>
          <p:cNvPr id="720" name="Google Shape;720;p94"/>
          <p:cNvSpPr txBox="1"/>
          <p:nvPr/>
        </p:nvSpPr>
        <p:spPr>
          <a:xfrm>
            <a:off x="6553525" y="200750"/>
            <a:ext cx="4181100" cy="69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Google Slides Link!</a:t>
            </a:r>
            <a:endParaRPr sz="3200" b="1" dirty="0">
              <a:solidFill>
                <a:srgbClr val="FF000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3rd Block Groups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6" name="Google Shape;726;p95"/>
          <p:cNvSpPr txBox="1">
            <a:spLocks noGrp="1"/>
          </p:cNvSpPr>
          <p:nvPr>
            <p:ph type="body" idx="1"/>
          </p:nvPr>
        </p:nvSpPr>
        <p:spPr>
          <a:xfrm>
            <a:off x="222700" y="1823300"/>
            <a:ext cx="2574300" cy="44037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1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5</a:t>
            </a:r>
            <a:endParaRPr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1" dirty="0"/>
          </a:p>
        </p:txBody>
      </p:sp>
      <p:sp>
        <p:nvSpPr>
          <p:cNvPr id="727" name="Google Shape;727;p95"/>
          <p:cNvSpPr txBox="1">
            <a:spLocks noGrp="1"/>
          </p:cNvSpPr>
          <p:nvPr>
            <p:ph type="body" idx="1"/>
          </p:nvPr>
        </p:nvSpPr>
        <p:spPr>
          <a:xfrm>
            <a:off x="2925525" y="1823300"/>
            <a:ext cx="2057400" cy="44037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2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6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1" dirty="0"/>
          </a:p>
        </p:txBody>
      </p:sp>
      <p:sp>
        <p:nvSpPr>
          <p:cNvPr id="728" name="Google Shape;728;p95"/>
          <p:cNvSpPr txBox="1">
            <a:spLocks noGrp="1"/>
          </p:cNvSpPr>
          <p:nvPr>
            <p:ph type="body" idx="1"/>
          </p:nvPr>
        </p:nvSpPr>
        <p:spPr>
          <a:xfrm>
            <a:off x="5111350" y="1823300"/>
            <a:ext cx="2150400" cy="4403700"/>
          </a:xfrm>
          <a:prstGeom prst="rect">
            <a:avLst/>
          </a:prstGeom>
          <a:solidFill>
            <a:srgbClr val="D5A6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3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9" name="Google Shape;729;p95"/>
          <p:cNvSpPr txBox="1">
            <a:spLocks noGrp="1"/>
          </p:cNvSpPr>
          <p:nvPr>
            <p:ph type="body" idx="1"/>
          </p:nvPr>
        </p:nvSpPr>
        <p:spPr>
          <a:xfrm>
            <a:off x="7409625" y="1823300"/>
            <a:ext cx="2150400" cy="44037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4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8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1" dirty="0"/>
          </a:p>
        </p:txBody>
      </p:sp>
      <p:sp>
        <p:nvSpPr>
          <p:cNvPr id="730" name="Google Shape;730;p95"/>
          <p:cNvSpPr txBox="1">
            <a:spLocks noGrp="1"/>
          </p:cNvSpPr>
          <p:nvPr>
            <p:ph type="body" idx="1"/>
          </p:nvPr>
        </p:nvSpPr>
        <p:spPr>
          <a:xfrm>
            <a:off x="9772400" y="1823300"/>
            <a:ext cx="2150400" cy="44037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Group 5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Slide 9</a:t>
            </a:r>
            <a:endParaRPr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1" u="sng" dirty="0"/>
          </a:p>
        </p:txBody>
      </p:sp>
      <p:sp>
        <p:nvSpPr>
          <p:cNvPr id="731" name="Google Shape;731;p95"/>
          <p:cNvSpPr txBox="1"/>
          <p:nvPr/>
        </p:nvSpPr>
        <p:spPr>
          <a:xfrm>
            <a:off x="6553525" y="200750"/>
            <a:ext cx="4181100" cy="69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Google Slides Link!</a:t>
            </a:r>
            <a:endParaRPr sz="3200" b="1" dirty="0">
              <a:solidFill>
                <a:srgbClr val="FF000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7"/>
          <p:cNvSpPr txBox="1">
            <a:spLocks noGrp="1"/>
          </p:cNvSpPr>
          <p:nvPr>
            <p:ph type="title"/>
          </p:nvPr>
        </p:nvSpPr>
        <p:spPr>
          <a:xfrm>
            <a:off x="224093" y="241296"/>
            <a:ext cx="11360700" cy="8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Teacher Led - Discussion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5" name="Google Shape;745;p97"/>
          <p:cNvSpPr txBox="1"/>
          <p:nvPr/>
        </p:nvSpPr>
        <p:spPr>
          <a:xfrm>
            <a:off x="224093" y="1071396"/>
            <a:ext cx="7728000" cy="4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How to Participate?</a:t>
            </a:r>
            <a:endParaRPr sz="2800" b="1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Raise your hand </a:t>
            </a:r>
            <a:r>
              <a:rPr lang="en-US" sz="28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or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post in chat: 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○"/>
            </a:pP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To provide an answer!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Merriweather"/>
              <a:buChar char="○"/>
            </a:pP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To respond to a classmate’s comment</a:t>
            </a:r>
            <a:r>
              <a:rPr lang="en-US" sz="28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!</a:t>
            </a:r>
            <a:endParaRPr sz="2800" b="1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Use the sentence stems: 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8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Final Argument: </a:t>
            </a: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 think the correct particle diagram should include...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47" name="Google Shape;747;p9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075" y="5395075"/>
            <a:ext cx="1462925" cy="14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38;p96"/>
          <p:cNvSpPr txBox="1"/>
          <p:nvPr/>
        </p:nvSpPr>
        <p:spPr>
          <a:xfrm>
            <a:off x="7940100" y="0"/>
            <a:ext cx="4251900" cy="536442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Question</a:t>
            </a:r>
            <a:r>
              <a:rPr lang="en-US" sz="3200" b="1" u="sng" dirty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:</a:t>
            </a:r>
            <a:endParaRPr sz="3200" b="1" u="sng" dirty="0">
              <a:solidFill>
                <a:srgbClr val="695D46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609600" lvl="0" indent="-488950" algn="l" rtl="0">
              <a:spcBef>
                <a:spcPts val="2800"/>
              </a:spcBef>
              <a:spcAft>
                <a:spcPts val="0"/>
              </a:spcAft>
              <a:buClr>
                <a:srgbClr val="695D46"/>
              </a:buClr>
              <a:buSzPts val="2900"/>
              <a:buFont typeface="Open Sans"/>
              <a:buChar char="-"/>
            </a:pPr>
            <a:r>
              <a:rPr lang="en-US" sz="2800" dirty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What should the correct particle diagram look like in the product? Why</a:t>
            </a:r>
            <a:r>
              <a:rPr lang="en-US" sz="2800" dirty="0" smtClean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?</a:t>
            </a:r>
          </a:p>
          <a:p>
            <a:pPr marL="609600" lvl="0" indent="-488950" algn="l" rtl="0">
              <a:spcBef>
                <a:spcPts val="2800"/>
              </a:spcBef>
              <a:spcAft>
                <a:spcPts val="0"/>
              </a:spcAft>
              <a:buClr>
                <a:srgbClr val="695D46"/>
              </a:buClr>
              <a:buSzPts val="2900"/>
              <a:buFont typeface="Open Sans"/>
              <a:buChar char="-"/>
            </a:pPr>
            <a:r>
              <a:rPr lang="en-US" sz="2800" dirty="0" smtClean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Was there any leftover material? </a:t>
            </a:r>
          </a:p>
          <a:p>
            <a:pPr marL="609600" lvl="0" indent="-488950" algn="l" rtl="0">
              <a:spcBef>
                <a:spcPts val="2800"/>
              </a:spcBef>
              <a:spcAft>
                <a:spcPts val="0"/>
              </a:spcAft>
              <a:buClr>
                <a:srgbClr val="695D46"/>
              </a:buClr>
              <a:buSzPts val="2900"/>
              <a:buFont typeface="Open Sans"/>
              <a:buChar char="-"/>
            </a:pPr>
            <a:r>
              <a:rPr lang="en-US" sz="2800" dirty="0" smtClean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If so, then what is the limiting reagent?</a:t>
            </a:r>
            <a:endParaRPr sz="2800" dirty="0">
              <a:solidFill>
                <a:srgbClr val="695D46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endParaRPr sz="19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None/>
            </a:pPr>
            <a:endParaRPr sz="32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015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7"/>
          <p:cNvSpPr txBox="1">
            <a:spLocks noGrp="1"/>
          </p:cNvSpPr>
          <p:nvPr>
            <p:ph type="title"/>
          </p:nvPr>
        </p:nvSpPr>
        <p:spPr>
          <a:xfrm>
            <a:off x="224093" y="241296"/>
            <a:ext cx="11360700" cy="8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Teacher Led - Discussion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5" name="Google Shape;745;p97"/>
          <p:cNvSpPr txBox="1"/>
          <p:nvPr/>
        </p:nvSpPr>
        <p:spPr>
          <a:xfrm>
            <a:off x="224093" y="1071396"/>
            <a:ext cx="7728000" cy="4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How to Participate?</a:t>
            </a:r>
            <a:endParaRPr sz="2800" b="1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Raise your hand </a:t>
            </a:r>
            <a:r>
              <a:rPr lang="en-US" sz="28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or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post in chat: 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○"/>
            </a:pP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To provide an answer!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1219200" lvl="1" indent="-4572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Font typeface="Merriweather"/>
              <a:buChar char="○"/>
            </a:pP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To respond to a classmate’s comment</a:t>
            </a:r>
            <a:r>
              <a:rPr lang="en-US" sz="28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!</a:t>
            </a:r>
            <a:endParaRPr sz="2800" b="1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Use the sentence stems: 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8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Final Argument: </a:t>
            </a:r>
            <a:r>
              <a:rPr lang="en-US" sz="28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 think the correct particle diagram should include...</a:t>
            </a:r>
            <a:endParaRPr sz="28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47" name="Google Shape;747;p9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075" y="5395075"/>
            <a:ext cx="1462925" cy="14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97"/>
          <p:cNvPicPr preferRelativeResize="0"/>
          <p:nvPr/>
        </p:nvPicPr>
        <p:blipFill rotWithShape="1">
          <a:blip r:embed="rId4">
            <a:alphaModFix/>
          </a:blip>
          <a:srcRect b="5518"/>
          <a:stretch/>
        </p:blipFill>
        <p:spPr>
          <a:xfrm>
            <a:off x="1836665" y="4431324"/>
            <a:ext cx="5372100" cy="23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38;p96"/>
          <p:cNvSpPr txBox="1"/>
          <p:nvPr/>
        </p:nvSpPr>
        <p:spPr>
          <a:xfrm>
            <a:off x="7940100" y="0"/>
            <a:ext cx="4251900" cy="5364426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dirty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Question</a:t>
            </a:r>
            <a:r>
              <a:rPr lang="en-US" sz="3200" b="1" u="sng" dirty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:</a:t>
            </a:r>
            <a:endParaRPr sz="3200" b="1" u="sng" dirty="0">
              <a:solidFill>
                <a:srgbClr val="695D46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609600" lvl="0" indent="-488950" algn="l" rtl="0">
              <a:spcBef>
                <a:spcPts val="2800"/>
              </a:spcBef>
              <a:spcAft>
                <a:spcPts val="0"/>
              </a:spcAft>
              <a:buClr>
                <a:srgbClr val="695D46"/>
              </a:buClr>
              <a:buSzPts val="2900"/>
              <a:buFont typeface="Open Sans"/>
              <a:buChar char="-"/>
            </a:pPr>
            <a:r>
              <a:rPr lang="en-US" sz="2800" dirty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What should the correct particle diagram look like in the product? Why</a:t>
            </a:r>
            <a:r>
              <a:rPr lang="en-US" sz="2800" dirty="0" smtClean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?</a:t>
            </a:r>
          </a:p>
          <a:p>
            <a:pPr marL="609600" lvl="0" indent="-488950" algn="l" rtl="0">
              <a:spcBef>
                <a:spcPts val="2800"/>
              </a:spcBef>
              <a:spcAft>
                <a:spcPts val="0"/>
              </a:spcAft>
              <a:buClr>
                <a:srgbClr val="695D46"/>
              </a:buClr>
              <a:buSzPts val="2900"/>
              <a:buFont typeface="Open Sans"/>
              <a:buChar char="-"/>
            </a:pPr>
            <a:r>
              <a:rPr lang="en-US" sz="2800" dirty="0" smtClean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Was there any leftover material? </a:t>
            </a:r>
          </a:p>
          <a:p>
            <a:pPr marL="609600" lvl="0" indent="-488950" algn="l" rtl="0">
              <a:spcBef>
                <a:spcPts val="2800"/>
              </a:spcBef>
              <a:spcAft>
                <a:spcPts val="0"/>
              </a:spcAft>
              <a:buClr>
                <a:srgbClr val="695D46"/>
              </a:buClr>
              <a:buSzPts val="2900"/>
              <a:buFont typeface="Open Sans"/>
              <a:buChar char="-"/>
            </a:pPr>
            <a:r>
              <a:rPr lang="en-US" sz="2800" dirty="0" smtClean="0">
                <a:solidFill>
                  <a:srgbClr val="695D46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If so, then what is the limiting reagent?</a:t>
            </a:r>
            <a:endParaRPr sz="2800" dirty="0">
              <a:solidFill>
                <a:srgbClr val="695D46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2800"/>
              </a:spcBef>
              <a:spcAft>
                <a:spcPts val="0"/>
              </a:spcAft>
              <a:buNone/>
            </a:pPr>
            <a:endParaRPr sz="19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lvl="0" indent="0" algn="l" rtl="0">
              <a:lnSpc>
                <a:spcPct val="115000"/>
              </a:lnSpc>
              <a:spcBef>
                <a:spcPts val="2800"/>
              </a:spcBef>
              <a:spcAft>
                <a:spcPts val="2800"/>
              </a:spcAft>
              <a:buNone/>
            </a:pPr>
            <a:endParaRPr sz="32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1"/>
          <p:cNvSpPr txBox="1">
            <a:spLocks noGrp="1"/>
          </p:cNvSpPr>
          <p:nvPr>
            <p:ph type="title"/>
          </p:nvPr>
        </p:nvSpPr>
        <p:spPr>
          <a:xfrm>
            <a:off x="290883" y="164475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1"/>
          </p:nvPr>
        </p:nvSpPr>
        <p:spPr>
          <a:xfrm>
            <a:off x="212225" y="1530620"/>
            <a:ext cx="11032800" cy="37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Refresher: Mole Ratio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Discussion: Balloon Demonstration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Investigate: Google Slides Particulate Diagram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Reflect: Math Mistakes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Start HW: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5.2 HW Two Step Problems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Homework Review!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This Week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 Molar mass conversions, mole ratio, stoichiometry, balloon demonstration, multi step conversions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1" dirty="0"/>
          </a:p>
        </p:txBody>
      </p:sp>
      <p:sp>
        <p:nvSpPr>
          <p:cNvPr id="512" name="Google Shape;512;p81"/>
          <p:cNvSpPr txBox="1"/>
          <p:nvPr/>
        </p:nvSpPr>
        <p:spPr>
          <a:xfrm>
            <a:off x="5596525" y="1"/>
            <a:ext cx="4837500" cy="1247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Upcoming Important Dates: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4" name="Google Shape;514;p8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1100"/>
            <a:ext cx="777126" cy="8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025" y="5137150"/>
            <a:ext cx="1767900" cy="17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8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050" y="13825"/>
            <a:ext cx="1415875" cy="17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98"/>
          <p:cNvSpPr txBox="1">
            <a:spLocks noGrp="1"/>
          </p:cNvSpPr>
          <p:nvPr>
            <p:ph type="title"/>
          </p:nvPr>
        </p:nvSpPr>
        <p:spPr>
          <a:xfrm>
            <a:off x="30500" y="-8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Reflect: Common Math Mistakes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4" name="Google Shape;754;p98"/>
          <p:cNvSpPr txBox="1">
            <a:spLocks noGrp="1"/>
          </p:cNvSpPr>
          <p:nvPr>
            <p:ph type="body" idx="1"/>
          </p:nvPr>
        </p:nvSpPr>
        <p:spPr>
          <a:xfrm>
            <a:off x="502500" y="2996371"/>
            <a:ext cx="11067000" cy="104152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moles of sodium oxide, Na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O, will form if one uses 5.5 moles of O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5" name="Google Shape;755;p98"/>
          <p:cNvSpPr txBox="1"/>
          <p:nvPr/>
        </p:nvSpPr>
        <p:spPr>
          <a:xfrm>
            <a:off x="0" y="5991300"/>
            <a:ext cx="12106200" cy="5847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2500"/>
              <a:buFont typeface="Calibri"/>
              <a:buChar char=" "/>
            </a:pPr>
            <a:r>
              <a:rPr lang="en-US" sz="27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Type answer </a:t>
            </a:r>
            <a:r>
              <a:rPr lang="en-US" sz="27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chat</a:t>
            </a:r>
            <a:r>
              <a:rPr lang="en-US" sz="27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7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 you agree or disagree with the answer? Why or why not?</a:t>
            </a:r>
            <a:endParaRPr sz="2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2500"/>
              <a:buFont typeface="Calibri"/>
              <a:buChar char=" "/>
            </a:pPr>
            <a:endParaRPr sz="25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98"/>
          <p:cNvSpPr txBox="1"/>
          <p:nvPr/>
        </p:nvSpPr>
        <p:spPr>
          <a:xfrm>
            <a:off x="1910808" y="772625"/>
            <a:ext cx="8384133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mole </a:t>
            </a:r>
            <a:r>
              <a:rPr lang="en-US" sz="54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en-US" sz="54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mole </a:t>
            </a:r>
            <a:r>
              <a:rPr lang="en-US" sz="5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54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98"/>
          <p:cNvSpPr/>
          <p:nvPr/>
        </p:nvSpPr>
        <p:spPr>
          <a:xfrm>
            <a:off x="4477924" y="1247284"/>
            <a:ext cx="3249900" cy="332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98"/>
          <p:cNvSpPr txBox="1"/>
          <p:nvPr/>
        </p:nvSpPr>
        <p:spPr>
          <a:xfrm>
            <a:off x="358025" y="1700913"/>
            <a:ext cx="114897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Analyze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the answer to the question given the </a:t>
            </a:r>
            <a:r>
              <a:rPr lang="en-US" sz="32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equation: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4</a:t>
            </a:r>
            <a:r>
              <a:rPr lang="en-US" sz="32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Na</a:t>
            </a:r>
            <a:r>
              <a:rPr lang="en-US" sz="3200" b="1" baseline="-25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    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+    O</a:t>
            </a:r>
            <a:r>
              <a:rPr lang="en-US" sz="3200" b="1" baseline="-25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2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→ </a:t>
            </a:r>
            <a:r>
              <a:rPr lang="en-US" sz="3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2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Na</a:t>
            </a:r>
            <a:r>
              <a:rPr lang="en-US" sz="3200" b="1" baseline="-25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2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O</a:t>
            </a:r>
            <a:endParaRPr sz="2400" b="1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59" name="Google Shape;759;p98"/>
          <p:cNvSpPr/>
          <p:nvPr/>
        </p:nvSpPr>
        <p:spPr>
          <a:xfrm>
            <a:off x="2684975" y="4075050"/>
            <a:ext cx="8206200" cy="163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98"/>
          <p:cNvGrpSpPr/>
          <p:nvPr/>
        </p:nvGrpSpPr>
        <p:grpSpPr>
          <a:xfrm>
            <a:off x="3080270" y="4306101"/>
            <a:ext cx="4433489" cy="1371600"/>
            <a:chOff x="1745673" y="3338955"/>
            <a:chExt cx="3325200" cy="1371600"/>
          </a:xfrm>
        </p:grpSpPr>
        <p:cxnSp>
          <p:nvCxnSpPr>
            <p:cNvPr id="761" name="Google Shape;761;p98"/>
            <p:cNvCxnSpPr/>
            <p:nvPr/>
          </p:nvCxnSpPr>
          <p:spPr>
            <a:xfrm>
              <a:off x="1745673" y="4031673"/>
              <a:ext cx="33252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2" name="Google Shape;762;p98"/>
            <p:cNvCxnSpPr/>
            <p:nvPr/>
          </p:nvCxnSpPr>
          <p:spPr>
            <a:xfrm>
              <a:off x="3380503" y="3338955"/>
              <a:ext cx="0" cy="137160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63" name="Google Shape;763;p98"/>
          <p:cNvSpPr txBox="1"/>
          <p:nvPr/>
        </p:nvSpPr>
        <p:spPr>
          <a:xfrm>
            <a:off x="2739150" y="4306100"/>
            <a:ext cx="259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5.5</a:t>
            </a:r>
            <a:r>
              <a:rPr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moles 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31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1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4" name="Google Shape;764;p98"/>
          <p:cNvSpPr txBox="1"/>
          <p:nvPr/>
        </p:nvSpPr>
        <p:spPr>
          <a:xfrm>
            <a:off x="5232225" y="4306100"/>
            <a:ext cx="2805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moles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500" baseline="-25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2900" b="1" baseline="-25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5" name="Google Shape;765;p98"/>
          <p:cNvSpPr txBox="1"/>
          <p:nvPr/>
        </p:nvSpPr>
        <p:spPr>
          <a:xfrm>
            <a:off x="5380365" y="5093007"/>
            <a:ext cx="273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moles O</a:t>
            </a:r>
            <a:r>
              <a:rPr lang="en-US" sz="3200" b="1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200" b="1" baseline="-25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6" name="Google Shape;766;p98"/>
          <p:cNvSpPr txBox="1"/>
          <p:nvPr/>
        </p:nvSpPr>
        <p:spPr>
          <a:xfrm>
            <a:off x="7626923" y="4652663"/>
            <a:ext cx="378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moles 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320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7" name="Google Shape;767;p98"/>
          <p:cNvSpPr/>
          <p:nvPr/>
        </p:nvSpPr>
        <p:spPr>
          <a:xfrm>
            <a:off x="2684975" y="4075050"/>
            <a:ext cx="8206200" cy="163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" name="Google Shape;768;p98"/>
          <p:cNvGrpSpPr/>
          <p:nvPr/>
        </p:nvGrpSpPr>
        <p:grpSpPr>
          <a:xfrm>
            <a:off x="3080270" y="4306101"/>
            <a:ext cx="4433489" cy="1371600"/>
            <a:chOff x="1745673" y="3338955"/>
            <a:chExt cx="3325200" cy="1371600"/>
          </a:xfrm>
        </p:grpSpPr>
        <p:cxnSp>
          <p:nvCxnSpPr>
            <p:cNvPr id="769" name="Google Shape;769;p98"/>
            <p:cNvCxnSpPr/>
            <p:nvPr/>
          </p:nvCxnSpPr>
          <p:spPr>
            <a:xfrm>
              <a:off x="1745673" y="4031673"/>
              <a:ext cx="33252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0" name="Google Shape;770;p98"/>
            <p:cNvCxnSpPr/>
            <p:nvPr/>
          </p:nvCxnSpPr>
          <p:spPr>
            <a:xfrm>
              <a:off x="3380503" y="3338955"/>
              <a:ext cx="0" cy="137160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71" name="Google Shape;771;p98"/>
          <p:cNvSpPr txBox="1"/>
          <p:nvPr/>
        </p:nvSpPr>
        <p:spPr>
          <a:xfrm>
            <a:off x="2928000" y="4306100"/>
            <a:ext cx="259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5.5</a:t>
            </a:r>
            <a:r>
              <a:rPr lang="en-US" sz="31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moles </a:t>
            </a:r>
            <a:r>
              <a:rPr lang="en-US" sz="31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</a:t>
            </a:r>
            <a:r>
              <a:rPr lang="en-US" sz="3100" baseline="-250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</a:t>
            </a:r>
            <a:endParaRPr sz="3100" baseline="-25000" dirty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72" name="Google Shape;772;p98"/>
          <p:cNvSpPr txBox="1"/>
          <p:nvPr/>
        </p:nvSpPr>
        <p:spPr>
          <a:xfrm>
            <a:off x="5542975" y="4367026"/>
            <a:ext cx="2805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00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 </a:t>
            </a:r>
            <a:r>
              <a:rPr lang="en-US" sz="29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mole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</a:t>
            </a:r>
            <a:r>
              <a:rPr lang="en-US" sz="2500" baseline="-25000" dirty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2</a:t>
            </a:r>
            <a:endParaRPr sz="2900" baseline="-25000" dirty="0">
              <a:solidFill>
                <a:srgbClr val="FF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73" name="Google Shape;773;p98"/>
          <p:cNvSpPr txBox="1"/>
          <p:nvPr/>
        </p:nvSpPr>
        <p:spPr>
          <a:xfrm>
            <a:off x="5380365" y="5093007"/>
            <a:ext cx="273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 moles Na</a:t>
            </a:r>
            <a:r>
              <a:rPr lang="en-US" sz="3200" baseline="-25000" dirty="0">
                <a:solidFill>
                  <a:srgbClr val="0000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</a:t>
            </a:r>
            <a:endParaRPr sz="3200" dirty="0">
              <a:solidFill>
                <a:srgbClr val="0000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74" name="Google Shape;774;p98"/>
          <p:cNvSpPr txBox="1"/>
          <p:nvPr/>
        </p:nvSpPr>
        <p:spPr>
          <a:xfrm>
            <a:off x="7626923" y="4652663"/>
            <a:ext cx="378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= </a:t>
            </a:r>
            <a:r>
              <a:rPr lang="en-US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2.75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moles </a:t>
            </a:r>
            <a:r>
              <a:rPr lang="en-US" sz="32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Na</a:t>
            </a:r>
            <a:r>
              <a:rPr lang="en-US" sz="320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99"/>
          <p:cNvSpPr txBox="1">
            <a:spLocks noGrp="1"/>
          </p:cNvSpPr>
          <p:nvPr>
            <p:ph type="body" idx="1"/>
          </p:nvPr>
        </p:nvSpPr>
        <p:spPr>
          <a:xfrm>
            <a:off x="205625" y="2292288"/>
            <a:ext cx="11807700" cy="75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How many moles of sodium oxide, Na</a:t>
            </a:r>
            <a:r>
              <a:rPr lang="en-US" sz="280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O, will form if one uses 55 g of Na?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0" name="Google Shape;780;p99"/>
          <p:cNvSpPr txBox="1"/>
          <p:nvPr/>
        </p:nvSpPr>
        <p:spPr>
          <a:xfrm>
            <a:off x="0" y="5991300"/>
            <a:ext cx="12106200" cy="5847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2500"/>
              <a:buFont typeface="Calibri"/>
              <a:buChar char=" "/>
            </a:pPr>
            <a:r>
              <a:rPr lang="en-US" sz="2700" b="1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Type answer </a:t>
            </a:r>
            <a:r>
              <a:rPr lang="en-US" sz="27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 chat</a:t>
            </a:r>
            <a:r>
              <a:rPr lang="en-US" sz="2700" b="1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7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Do you agree or disagree with the answer? Why or why not?</a:t>
            </a:r>
            <a:endParaRPr sz="25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2500"/>
              <a:buFont typeface="Calibri"/>
              <a:buChar char=" "/>
            </a:pPr>
            <a:endParaRPr sz="25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99"/>
          <p:cNvSpPr txBox="1"/>
          <p:nvPr/>
        </p:nvSpPr>
        <p:spPr>
          <a:xfrm>
            <a:off x="688650" y="-65575"/>
            <a:ext cx="92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mole </a:t>
            </a:r>
            <a:r>
              <a:rPr lang="en-US" sz="6000" b="1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en-US" sz="600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mole </a:t>
            </a:r>
            <a:r>
              <a:rPr lang="en-US" sz="6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6000" b="1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1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99"/>
          <p:cNvSpPr/>
          <p:nvPr/>
        </p:nvSpPr>
        <p:spPr>
          <a:xfrm>
            <a:off x="3675900" y="426763"/>
            <a:ext cx="3249900" cy="332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99"/>
          <p:cNvSpPr txBox="1"/>
          <p:nvPr/>
        </p:nvSpPr>
        <p:spPr>
          <a:xfrm>
            <a:off x="205625" y="962075"/>
            <a:ext cx="114897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Analyze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the answer to the question given the </a:t>
            </a:r>
            <a:r>
              <a:rPr lang="en-US" sz="32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equation:</a:t>
            </a:r>
            <a:endParaRPr lang="en-US" sz="3200" b="1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4</a:t>
            </a:r>
            <a:r>
              <a:rPr lang="en-US" sz="3200" b="1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Na</a:t>
            </a:r>
            <a:r>
              <a:rPr lang="en-US" sz="3200" b="1" baseline="-25000" dirty="0" smtClean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    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+    O</a:t>
            </a:r>
            <a:r>
              <a:rPr lang="en-US" sz="3200" b="1" baseline="-25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2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 → </a:t>
            </a:r>
            <a:r>
              <a:rPr lang="en-US" sz="32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2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Na</a:t>
            </a:r>
            <a:r>
              <a:rPr lang="en-US" sz="3200" b="1" baseline="-25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2</a:t>
            </a:r>
            <a:r>
              <a:rPr lang="en-US" sz="32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O</a:t>
            </a:r>
            <a:endParaRPr sz="2400" b="1" dirty="0"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84" name="Google Shape;784;p99"/>
          <p:cNvSpPr/>
          <p:nvPr/>
        </p:nvSpPr>
        <p:spPr>
          <a:xfrm>
            <a:off x="2456375" y="4075050"/>
            <a:ext cx="8206200" cy="163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99"/>
          <p:cNvGrpSpPr/>
          <p:nvPr/>
        </p:nvGrpSpPr>
        <p:grpSpPr>
          <a:xfrm>
            <a:off x="2851670" y="4306101"/>
            <a:ext cx="4433489" cy="1371600"/>
            <a:chOff x="1745673" y="3338955"/>
            <a:chExt cx="3325200" cy="1371600"/>
          </a:xfrm>
        </p:grpSpPr>
        <p:cxnSp>
          <p:nvCxnSpPr>
            <p:cNvPr id="786" name="Google Shape;786;p99"/>
            <p:cNvCxnSpPr/>
            <p:nvPr/>
          </p:nvCxnSpPr>
          <p:spPr>
            <a:xfrm>
              <a:off x="1745673" y="4031673"/>
              <a:ext cx="3325200" cy="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7" name="Google Shape;787;p99"/>
            <p:cNvCxnSpPr/>
            <p:nvPr/>
          </p:nvCxnSpPr>
          <p:spPr>
            <a:xfrm>
              <a:off x="3380503" y="3338955"/>
              <a:ext cx="0" cy="1371600"/>
            </a:xfrm>
            <a:prstGeom prst="straightConnector1">
              <a:avLst/>
            </a:prstGeom>
            <a:noFill/>
            <a:ln w="571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88" name="Google Shape;788;p99"/>
          <p:cNvSpPr txBox="1"/>
          <p:nvPr/>
        </p:nvSpPr>
        <p:spPr>
          <a:xfrm>
            <a:off x="3120150" y="4306100"/>
            <a:ext cx="1816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55</a:t>
            </a:r>
            <a:r>
              <a:rPr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3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100"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endParaRPr sz="3100" baseline="-25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9" name="Google Shape;789;p99"/>
          <p:cNvSpPr txBox="1"/>
          <p:nvPr/>
        </p:nvSpPr>
        <p:spPr>
          <a:xfrm>
            <a:off x="5003625" y="4306100"/>
            <a:ext cx="2805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moles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</a:t>
            </a:r>
            <a:r>
              <a:rPr lang="en-US" sz="2500" baseline="-25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2900" b="1" baseline="-25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0" name="Google Shape;790;p99"/>
          <p:cNvSpPr txBox="1"/>
          <p:nvPr/>
        </p:nvSpPr>
        <p:spPr>
          <a:xfrm>
            <a:off x="5151765" y="5093007"/>
            <a:ext cx="273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moles Na</a:t>
            </a:r>
            <a:endParaRPr sz="3200" b="1" baseline="-25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1" name="Google Shape;791;p99"/>
          <p:cNvSpPr txBox="1"/>
          <p:nvPr/>
        </p:nvSpPr>
        <p:spPr>
          <a:xfrm>
            <a:off x="7398323" y="4652663"/>
            <a:ext cx="378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  <a:t>27.5 moles Na</a:t>
            </a:r>
            <a:r>
              <a:rPr lang="en-US" sz="3200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3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2" name="Google Shape;792;p99"/>
          <p:cNvSpPr txBox="1"/>
          <p:nvPr/>
        </p:nvSpPr>
        <p:spPr>
          <a:xfrm>
            <a:off x="767275" y="-77743"/>
            <a:ext cx="1180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8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mole </a:t>
            </a:r>
            <a:r>
              <a:rPr lang="en-US" sz="5800" b="1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en-US" sz="58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grams(mass) </a:t>
            </a:r>
            <a:r>
              <a:rPr lang="en-US" sz="58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5800" b="1" dirty="0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800" b="1" dirty="0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3" name="Google Shape;793;p9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2897"/>
            <a:ext cx="6811355" cy="13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9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25" y="4499513"/>
            <a:ext cx="6628501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HW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Worksheet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(Two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Step 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Problems)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00" name="Google Shape;800;p100"/>
          <p:cNvSpPr txBox="1">
            <a:spLocks noGrp="1"/>
          </p:cNvSpPr>
          <p:nvPr>
            <p:ph type="body" idx="1"/>
          </p:nvPr>
        </p:nvSpPr>
        <p:spPr>
          <a:xfrm>
            <a:off x="415600" y="1688425"/>
            <a:ext cx="5923800" cy="45546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Location: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online calculator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odels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and screen shares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question 1 &amp; 3.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2100"/>
              </a:spcBef>
              <a:spcAft>
                <a:spcPts val="0"/>
              </a:spcAft>
              <a:buClr>
                <a:srgbClr val="FF0000"/>
              </a:buClr>
              <a:buSzPts val="2400"/>
              <a:buChar char="-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all work and include units!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-"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or handwrite for submissions!</a:t>
            </a:r>
            <a:endParaRPr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01"/>
          <p:cNvSpPr txBox="1">
            <a:spLocks noGrp="1"/>
          </p:cNvSpPr>
          <p:nvPr>
            <p:ph type="title"/>
          </p:nvPr>
        </p:nvSpPr>
        <p:spPr>
          <a:xfrm>
            <a:off x="415600" y="1361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 &amp; ANSWERS</a:t>
            </a:r>
            <a:endParaRPr sz="7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08" name="Google Shape;808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462" y="1384400"/>
            <a:ext cx="5334975" cy="53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03"/>
          <p:cNvSpPr txBox="1">
            <a:spLocks noGrp="1"/>
          </p:cNvSpPr>
          <p:nvPr>
            <p:ph type="title"/>
          </p:nvPr>
        </p:nvSpPr>
        <p:spPr>
          <a:xfrm>
            <a:off x="1179525" y="4182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Homework?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2" name="Google Shape;822;p103"/>
          <p:cNvSpPr txBox="1">
            <a:spLocks noGrp="1"/>
          </p:cNvSpPr>
          <p:nvPr>
            <p:ph type="body" idx="1"/>
          </p:nvPr>
        </p:nvSpPr>
        <p:spPr>
          <a:xfrm>
            <a:off x="355925" y="1282825"/>
            <a:ext cx="10226100" cy="418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Due Date: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Reminder:</a:t>
            </a: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b="1" dirty="0"/>
          </a:p>
        </p:txBody>
      </p:sp>
      <p:pic>
        <p:nvPicPr>
          <p:cNvPr id="823" name="Google Shape;823;p10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6390" cy="151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10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00" y="5090100"/>
            <a:ext cx="1767900" cy="17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103"/>
          <p:cNvSpPr txBox="1"/>
          <p:nvPr/>
        </p:nvSpPr>
        <p:spPr>
          <a:xfrm>
            <a:off x="7354500" y="114526"/>
            <a:ext cx="4837500" cy="1247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Upcoming Important Dates:</a:t>
            </a:r>
            <a:endParaRPr sz="2400" dirty="0">
              <a:solidFill>
                <a:srgbClr val="FF000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1"/>
          <p:cNvSpPr txBox="1">
            <a:spLocks noGrp="1"/>
          </p:cNvSpPr>
          <p:nvPr>
            <p:ph type="title"/>
          </p:nvPr>
        </p:nvSpPr>
        <p:spPr>
          <a:xfrm>
            <a:off x="304800" y="151951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2" name="Google Shape;512;p81"/>
          <p:cNvSpPr txBox="1"/>
          <p:nvPr/>
        </p:nvSpPr>
        <p:spPr>
          <a:xfrm>
            <a:off x="5596525" y="1"/>
            <a:ext cx="4837500" cy="12471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FF0000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Upcoming Important Dates: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81"/>
          <p:cNvSpPr txBox="1"/>
          <p:nvPr/>
        </p:nvSpPr>
        <p:spPr>
          <a:xfrm>
            <a:off x="304800" y="1324525"/>
            <a:ext cx="11471400" cy="45999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Objectives</a:t>
            </a:r>
            <a:r>
              <a:rPr lang="en-US" sz="3200" b="1" dirty="0" smtClean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:</a:t>
            </a:r>
          </a:p>
          <a:p>
            <a:pPr lvl="0">
              <a:spcBef>
                <a:spcPts val="6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purpose of stoichiometry and conversions.</a:t>
            </a:r>
          </a:p>
          <a:p>
            <a:pPr lvl="0">
              <a:spcBef>
                <a:spcPts val="6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Explain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connection between particle diagrams and stoichiometry. </a:t>
            </a:r>
          </a:p>
          <a:p>
            <a:pPr lvl="0">
              <a:spcBef>
                <a:spcPts val="6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Describe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the relationship between mole ratio and the coefficients present in a chemical reaction.</a:t>
            </a:r>
          </a:p>
          <a:p>
            <a:pPr lvl="0">
              <a:spcBef>
                <a:spcPts val="6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Represent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how coefficients are connected to the amount of reactants available through analysis of a particle diagram.</a:t>
            </a:r>
          </a:p>
          <a:p>
            <a:pPr lvl="0">
              <a:spcBef>
                <a:spcPts val="600"/>
              </a:spcBef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Analyze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two step stoichiometry problems for potential math mistakes and recognize common errors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3300" b="1" dirty="0">
              <a:solidFill>
                <a:schemeClr val="dk2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300" b="1" dirty="0" smtClean="0">
                <a:solidFill>
                  <a:schemeClr val="dk2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Standard: </a:t>
            </a:r>
            <a:endParaRPr sz="3300" b="1" dirty="0" smtClean="0">
              <a:solidFill>
                <a:schemeClr val="dk2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lvl="0">
              <a:lnSpc>
                <a:spcPct val="115000"/>
              </a:lnSpc>
            </a:pPr>
            <a:r>
              <a:rPr lang="en-US" sz="2000" b="1" dirty="0" smtClean="0">
                <a:solidFill>
                  <a:srgbClr val="17140F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HS-PS1-7</a:t>
            </a:r>
            <a:r>
              <a:rPr lang="en-US" sz="2000" dirty="0" smtClean="0">
                <a:solidFill>
                  <a:srgbClr val="17140F"/>
                </a:solidFill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rPr>
              <a:t>: Use mathematical representations to support the claim that atoms, and therefore mass, are conserved during a chemical reaction.</a:t>
            </a:r>
            <a:endParaRPr sz="2000" dirty="0" smtClean="0">
              <a:solidFill>
                <a:srgbClr val="17140F"/>
              </a:solidFill>
              <a:latin typeface="Calibri" panose="020F0502020204030204" pitchFamily="34" charset="0"/>
              <a:ea typeface="Open Sans"/>
              <a:cs typeface="Calibri" panose="020F0502020204030204" pitchFamily="34" charset="0"/>
              <a:sym typeface="Open Sans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4" name="Google Shape;514;p8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1100"/>
            <a:ext cx="777126" cy="8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00" y="5127318"/>
            <a:ext cx="1767900" cy="17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8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050" y="13825"/>
            <a:ext cx="1415875" cy="176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9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2"/>
          <p:cNvSpPr txBox="1">
            <a:spLocks noGrp="1"/>
          </p:cNvSpPr>
          <p:nvPr>
            <p:ph type="title"/>
          </p:nvPr>
        </p:nvSpPr>
        <p:spPr>
          <a:xfrm>
            <a:off x="165100" y="255902"/>
            <a:ext cx="11360700" cy="8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Transition Practice: Listening → Note Taking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2" name="Google Shape;522;p82"/>
          <p:cNvSpPr txBox="1"/>
          <p:nvPr/>
        </p:nvSpPr>
        <p:spPr>
          <a:xfrm>
            <a:off x="78300" y="1825333"/>
            <a:ext cx="8337600" cy="43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Sounds like?</a:t>
            </a:r>
            <a:endParaRPr sz="2400" b="1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No Voices, No Phones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Wait for teacher instructions!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NO CHAT BOX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Looks like?</a:t>
            </a:r>
            <a:endParaRPr sz="2400" b="1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All students are in their seats.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Pencil/Pen </a:t>
            </a:r>
            <a:r>
              <a:rPr lang="en-US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in hand.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</a:pPr>
            <a:r>
              <a:rPr lang="en-US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Reading and writing ONLY what is </a:t>
            </a:r>
            <a:r>
              <a:rPr lang="en-US" sz="2400" dirty="0" smtClean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important </a:t>
            </a:r>
            <a:r>
              <a:rPr lang="en-US" sz="2400" dirty="0"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from the slide!</a:t>
            </a:r>
            <a:endParaRPr sz="2400" dirty="0"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609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800"/>
              </a:spcAft>
              <a:buNone/>
            </a:pPr>
            <a:endParaRPr sz="3200" dirty="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3" name="Google Shape;523;p8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450" y="1148120"/>
            <a:ext cx="1097275" cy="107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8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750" y="1900776"/>
            <a:ext cx="1097275" cy="132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8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200" y="3682214"/>
            <a:ext cx="1097275" cy="52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82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300" y="1903867"/>
            <a:ext cx="3471301" cy="231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2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4025" y="5090100"/>
            <a:ext cx="1767900" cy="17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82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0669"/>
            <a:ext cx="953950" cy="102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5" name="Google Shape;535;p8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57" y="-1"/>
            <a:ext cx="1190023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4"/>
          <p:cNvSpPr/>
          <p:nvPr/>
        </p:nvSpPr>
        <p:spPr>
          <a:xfrm>
            <a:off x="1106361" y="2472905"/>
            <a:ext cx="3090900" cy="399159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Recipe</a:t>
            </a:r>
            <a:r>
              <a:rPr lang="en-US" sz="2300" b="1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300" b="1" i="0" u="none" strike="noStrike" cap="none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340 g of </a:t>
            </a:r>
            <a:r>
              <a:rPr lang="en-US" sz="2300" b="0" i="0" u="none" strike="noStrike" cap="none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Flour</a:t>
            </a:r>
            <a:endParaRPr sz="1900" dirty="0"/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150 g of </a:t>
            </a:r>
            <a:r>
              <a:rPr lang="en-US" sz="2300" b="0" i="0" u="none" strike="noStrike" cap="none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endParaRPr sz="2300" b="0" i="0" u="none" strike="noStrike" cap="none" dirty="0">
              <a:solidFill>
                <a:srgbClr val="4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4.2 g baking </a:t>
            </a:r>
            <a:r>
              <a:rPr lang="en-US" sz="2300" b="0" i="0" u="none" strike="noStrike" cap="none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soda</a:t>
            </a:r>
            <a:endParaRPr sz="2300" b="0" i="0" u="none" strike="noStrike" cap="none" dirty="0">
              <a:solidFill>
                <a:srgbClr val="4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57 g of </a:t>
            </a:r>
            <a:r>
              <a:rPr lang="en-US" sz="2300" b="0" i="0" u="none" strike="noStrike" cap="none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vanilla</a:t>
            </a:r>
            <a:endParaRPr sz="2300" b="0" i="0" u="none" strike="noStrike" cap="none" dirty="0">
              <a:solidFill>
                <a:srgbClr val="4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227 grams of butter</a:t>
            </a:r>
            <a:endParaRPr sz="2300" b="0" i="0" u="none" strike="noStrike" cap="none" dirty="0">
              <a:solidFill>
                <a:srgbClr val="4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5.7 g </a:t>
            </a:r>
            <a:r>
              <a:rPr lang="en-US" sz="2300" b="0" i="0" u="none" strike="noStrike" cap="none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salt</a:t>
            </a:r>
            <a:endParaRPr sz="2300" b="0" i="0" u="none" strike="noStrike" cap="none" dirty="0">
              <a:solidFill>
                <a:srgbClr val="4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2 eggs (~114 g)</a:t>
            </a:r>
            <a:endParaRPr sz="2300" b="0" i="0" u="none" strike="noStrike" cap="none" dirty="0">
              <a:solidFill>
                <a:srgbClr val="4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340 g </a:t>
            </a:r>
            <a:r>
              <a:rPr lang="en-US" sz="2300" b="0" i="0" u="none" strike="noStrike" cap="none" dirty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chocolate chips</a:t>
            </a:r>
            <a:endParaRPr sz="2300" b="0" i="0" u="none" strike="noStrike" cap="none" dirty="0">
              <a:solidFill>
                <a:srgbClr val="4000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4" name="Google Shape;544;p84"/>
          <p:cNvCxnSpPr/>
          <p:nvPr/>
        </p:nvCxnSpPr>
        <p:spPr>
          <a:xfrm>
            <a:off x="4424219" y="4509655"/>
            <a:ext cx="2678400" cy="13800"/>
          </a:xfrm>
          <a:prstGeom prst="straightConnector1">
            <a:avLst/>
          </a:prstGeom>
          <a:noFill/>
          <a:ln w="7620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45" name="Google Shape;545;p8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0669"/>
            <a:ext cx="953950" cy="102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8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299" y="5532300"/>
            <a:ext cx="1325700" cy="13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84"/>
          <p:cNvSpPr txBox="1"/>
          <p:nvPr/>
        </p:nvSpPr>
        <p:spPr>
          <a:xfrm>
            <a:off x="84850" y="-19775"/>
            <a:ext cx="5630400" cy="836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 smtClean="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Refresher!</a:t>
            </a:r>
            <a:endParaRPr sz="3900" b="1" dirty="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84"/>
          <p:cNvSpPr txBox="1">
            <a:spLocks noGrp="1"/>
          </p:cNvSpPr>
          <p:nvPr>
            <p:ph type="body" idx="1"/>
          </p:nvPr>
        </p:nvSpPr>
        <p:spPr>
          <a:xfrm>
            <a:off x="476975" y="1587097"/>
            <a:ext cx="11190680" cy="836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 unit of measurement that describes the amount of a compound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543;p84"/>
          <p:cNvSpPr/>
          <p:nvPr/>
        </p:nvSpPr>
        <p:spPr>
          <a:xfrm>
            <a:off x="7439009" y="2472904"/>
            <a:ext cx="3090900" cy="399159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endParaRPr lang="en-US" sz="900" b="0" i="0" u="none" strike="noStrike" cap="none" dirty="0" smtClean="0">
              <a:solidFill>
                <a:srgbClr val="400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2.66 </a:t>
            </a:r>
            <a:r>
              <a:rPr lang="en-US" sz="2300" b="0" i="0" u="none" strike="noStrike" cap="none" dirty="0" err="1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lang="en-US" sz="1900" baseline="-25000" dirty="0">
              <a:ea typeface="Calibri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0.31 </a:t>
            </a:r>
            <a:r>
              <a:rPr lang="en-US" sz="2300" b="0" i="0" u="none" strike="noStrike" cap="none" dirty="0" err="1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0.0335 </a:t>
            </a:r>
            <a:r>
              <a:rPr lang="en-US" sz="2300" b="0" i="0" u="none" strike="noStrike" cap="none" dirty="0" err="1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NaHCO</a:t>
            </a:r>
            <a:r>
              <a:rPr lang="en-US" sz="2300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300" b="0" i="0" u="none" strike="noStrike" cap="none" baseline="-25000" dirty="0">
              <a:solidFill>
                <a:srgbClr val="400080"/>
              </a:solidFill>
              <a:sym typeface="Arial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0.062 </a:t>
            </a:r>
            <a:r>
              <a:rPr lang="en-US" sz="2300" b="0" i="0" u="none" strike="noStrike" cap="none" dirty="0" err="1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300" b="0" i="0" u="none" strike="noStrike" cap="none" baseline="-25000" dirty="0">
              <a:solidFill>
                <a:srgbClr val="400080"/>
              </a:solidFill>
              <a:sym typeface="Arial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1.084 </a:t>
            </a:r>
            <a:r>
              <a:rPr lang="en-US" sz="2300" b="0" i="0" u="none" strike="noStrike" cap="none" dirty="0" err="1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300" b="0" i="0" u="none" strike="noStrike" cap="none" baseline="-25000" dirty="0">
              <a:solidFill>
                <a:srgbClr val="400080"/>
              </a:solidFill>
              <a:sym typeface="Arial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0.036 </a:t>
            </a:r>
            <a:r>
              <a:rPr lang="en-US" sz="2300" b="0" i="0" u="none" strike="noStrike" cap="none" dirty="0" err="1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NaCl</a:t>
            </a:r>
            <a:endParaRPr lang="en-US" sz="2300" b="0" i="0" u="none" strike="noStrike" cap="none" dirty="0" smtClean="0">
              <a:solidFill>
                <a:srgbClr val="4000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0.624 </a:t>
            </a:r>
            <a:r>
              <a:rPr lang="en-US" sz="2300" dirty="0" err="1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23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2300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3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300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3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300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3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300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n-US" sz="2300" baseline="-25000" dirty="0">
              <a:solidFill>
                <a:srgbClr val="400080"/>
              </a:solidFill>
              <a:ea typeface="Calibri"/>
            </a:endParaRPr>
          </a:p>
          <a:p>
            <a:pPr marL="0" marR="0" lvl="0" indent="-146050" algn="l" rtl="0">
              <a:spcBef>
                <a:spcPts val="400"/>
              </a:spcBef>
              <a:spcAft>
                <a:spcPts val="0"/>
              </a:spcAft>
              <a:buClr>
                <a:srgbClr val="40008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2.82 </a:t>
            </a:r>
            <a:r>
              <a:rPr lang="en-US" sz="2300" b="0" i="0" u="none" strike="noStrike" cap="none" dirty="0" err="1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mol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300" b="0" i="0" u="none" strike="noStrike" cap="none" baseline="-25000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300" b="0" i="0" u="none" strike="noStrike" cap="none" dirty="0" smtClean="0">
                <a:solidFill>
                  <a:srgbClr val="400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b="0" i="0" u="none" strike="noStrike" cap="none" baseline="-25000" dirty="0">
              <a:solidFill>
                <a:srgbClr val="400080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7261" y="864143"/>
            <a:ext cx="334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a mole?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85"/>
          <p:cNvSpPr/>
          <p:nvPr/>
        </p:nvSpPr>
        <p:spPr>
          <a:xfrm>
            <a:off x="1521225" y="4103275"/>
            <a:ext cx="9021000" cy="25020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85"/>
          <p:cNvSpPr txBox="1">
            <a:spLocks noGrp="1"/>
          </p:cNvSpPr>
          <p:nvPr>
            <p:ph type="title"/>
          </p:nvPr>
        </p:nvSpPr>
        <p:spPr>
          <a:xfrm>
            <a:off x="2981925" y="87839"/>
            <a:ext cx="5841669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49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What is a </a:t>
            </a:r>
            <a:r>
              <a:rPr lang="en-US" sz="4900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mole </a:t>
            </a:r>
            <a:r>
              <a:rPr lang="en-US" sz="49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ratio?</a:t>
            </a:r>
            <a:endParaRPr sz="4900" dirty="0">
              <a:solidFill>
                <a:schemeClr val="accent1"/>
              </a:solidFill>
            </a:endParaRPr>
          </a:p>
        </p:txBody>
      </p:sp>
      <p:sp>
        <p:nvSpPr>
          <p:cNvPr id="555" name="Google Shape;555;p85"/>
          <p:cNvSpPr txBox="1">
            <a:spLocks noGrp="1"/>
          </p:cNvSpPr>
          <p:nvPr>
            <p:ph type="body" idx="1"/>
          </p:nvPr>
        </p:nvSpPr>
        <p:spPr>
          <a:xfrm>
            <a:off x="471625" y="1265226"/>
            <a:ext cx="11145300" cy="1485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A mole ratio is a </a:t>
            </a:r>
            <a:r>
              <a:rPr lang="en-US" sz="3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ratio between the number of moles of any two substances in a 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balanced chemical </a:t>
            </a: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equation.</a:t>
            </a:r>
            <a:endParaRPr sz="3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8650" lvl="0" indent="-209550" algn="l" rtl="0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Clr>
                <a:schemeClr val="dk1"/>
              </a:buClr>
              <a:buSzPts val="3000"/>
              <a:buFont typeface="Noto Sans Symbols"/>
              <a:buChar char="❖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Mole ratios are written as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ratios </a:t>
            </a: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fractions.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85"/>
          <p:cNvSpPr txBox="1"/>
          <p:nvPr/>
        </p:nvSpPr>
        <p:spPr>
          <a:xfrm>
            <a:off x="2182425" y="2940900"/>
            <a:ext cx="7606800" cy="97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4000" b="1" i="0" u="none" strike="noStrike" cap="none" baseline="-25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i="0" u="none" strike="noStrike" cap="none" baseline="-25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OH  </a:t>
            </a:r>
            <a:r>
              <a:rPr lang="en-US" sz="4000" b="1" i="0" u="none" strike="noStrike" cap="none">
                <a:latin typeface="Calibri"/>
                <a:ea typeface="Calibri"/>
                <a:cs typeface="Calibri"/>
                <a:sym typeface="Calibri"/>
              </a:rPr>
              <a:t>+  </a:t>
            </a:r>
            <a:r>
              <a:rPr lang="en-US" sz="4000" b="1" i="0" u="sng" strike="noStrike" cap="none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4000" b="1" i="0" u="none" strike="noStrike" cap="none" baseline="-25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1" i="0" u="none" strike="noStrike" cap="none">
                <a:solidFill>
                  <a:srgbClr val="FAFD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4000" b="1" i="0" u="none" strike="noStrike" cap="none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4000" b="1" i="0" u="sng" strike="noStrike" cap="none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sz="4000" b="1" i="0" u="none" strike="noStrike" cap="none" baseline="-25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1" i="0" u="none" strike="noStrike" cap="none">
                <a:solidFill>
                  <a:srgbClr val="51DC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4000" b="1" i="0" u="none" strike="noStrike" cap="none">
                <a:latin typeface="Calibri"/>
                <a:ea typeface="Calibri"/>
                <a:cs typeface="Calibri"/>
                <a:sym typeface="Calibri"/>
              </a:rPr>
              <a:t>+  </a:t>
            </a:r>
            <a:r>
              <a:rPr lang="en-US" sz="4000" b="1" i="0" u="sng" strike="noStrike" cap="none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="1" i="0" u="none" strike="noStrike" cap="none" baseline="-25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30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9" name="Google Shape;559;p8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00" y="5090100"/>
            <a:ext cx="1767900" cy="17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0669"/>
            <a:ext cx="953950" cy="10273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65057" y="4375355"/>
                <a:ext cx="8475406" cy="208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Examples: </a:t>
                </a:r>
              </a:p>
              <a:p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en-US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mol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</a:t>
                </a:r>
                <a:r>
                  <a:rPr lang="en-US" sz="24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24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OH: 2 </a:t>
                </a:r>
                <a:r>
                  <a:rPr lang="en-US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mol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CO</a:t>
                </a:r>
                <a:r>
                  <a:rPr lang="en-US" sz="24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or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0" baseline="-2500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OH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en-US" sz="2400" b="0" i="0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en-US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mol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</a:t>
                </a:r>
                <a:r>
                  <a:rPr lang="en-US" sz="24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2 </a:t>
                </a:r>
                <a:r>
                  <a:rPr lang="en-US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mol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CO</a:t>
                </a:r>
                <a:r>
                  <a:rPr lang="en-US" sz="2400" baseline="-25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or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O</m:t>
                        </m:r>
                        <m:r>
                          <a:rPr lang="en-US" sz="2400" b="0" i="0" baseline="-250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</m:t>
                        </m:r>
                        <m:r>
                          <a:rPr lang="en-US" sz="2400" b="0" i="0" baseline="-250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57" y="4375355"/>
                <a:ext cx="8475406" cy="2084930"/>
              </a:xfrm>
              <a:prstGeom prst="rect">
                <a:avLst/>
              </a:prstGeom>
              <a:blipFill>
                <a:blip r:embed="rId5"/>
                <a:stretch>
                  <a:fillRect l="-1079" t="-2339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6"/>
          <p:cNvSpPr/>
          <p:nvPr/>
        </p:nvSpPr>
        <p:spPr>
          <a:xfrm>
            <a:off x="1465775" y="5218050"/>
            <a:ext cx="8206200" cy="163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86"/>
          <p:cNvSpPr txBox="1">
            <a:spLocks noGrp="1"/>
          </p:cNvSpPr>
          <p:nvPr>
            <p:ph type="title"/>
          </p:nvPr>
        </p:nvSpPr>
        <p:spPr>
          <a:xfrm>
            <a:off x="517236" y="62454"/>
            <a:ext cx="108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  <a:sym typeface="Times New Roman"/>
              </a:rPr>
              <a:t>Guided Practice…</a:t>
            </a:r>
            <a:endParaRPr b="1" dirty="0">
              <a:latin typeface="Calibri Light" panose="020F0302020204030204" pitchFamily="34" charset="0"/>
              <a:ea typeface="Times New Roman"/>
              <a:cs typeface="Calibri Light" panose="020F0302020204030204" pitchFamily="34" charset="0"/>
              <a:sym typeface="Times New Roman"/>
            </a:endParaRPr>
          </a:p>
        </p:txBody>
      </p:sp>
      <p:cxnSp>
        <p:nvCxnSpPr>
          <p:cNvPr id="568" name="Google Shape;568;p86"/>
          <p:cNvCxnSpPr/>
          <p:nvPr/>
        </p:nvCxnSpPr>
        <p:spPr>
          <a:xfrm>
            <a:off x="838200" y="1275047"/>
            <a:ext cx="10515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9" name="Google Shape;569;p86"/>
          <p:cNvSpPr txBox="1">
            <a:spLocks noGrp="1"/>
          </p:cNvSpPr>
          <p:nvPr>
            <p:ph type="body" idx="1"/>
          </p:nvPr>
        </p:nvSpPr>
        <p:spPr>
          <a:xfrm>
            <a:off x="295575" y="1311826"/>
            <a:ext cx="11058300" cy="3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Mole </a:t>
            </a:r>
            <a:r>
              <a:rPr lang="en-US" sz="3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 </a:t>
            </a:r>
            <a:r>
              <a:rPr lang="en-US" sz="36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→</a:t>
            </a:r>
            <a:r>
              <a:rPr lang="en-US" sz="3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Mole </a:t>
            </a:r>
            <a:r>
              <a:rPr lang="en-US" sz="36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</a:t>
            </a:r>
            <a:endParaRPr lang="en-US" sz="3200" b="1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1400" dirty="0" smtClean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>
              <a:spcBef>
                <a:spcPts val="0"/>
              </a:spcBef>
              <a:buSzPts val="3200"/>
              <a:buNone/>
            </a:pPr>
            <a:r>
              <a:rPr lang="en-US" sz="3200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Hydrogen gas reacts with oxygen to produce water in the equation below. Assuming H</a:t>
            </a:r>
            <a:r>
              <a:rPr lang="en-US" sz="3200" baseline="-25000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</a:t>
            </a:r>
            <a:r>
              <a:rPr lang="en-US" sz="3200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is the limiting reagent,</a:t>
            </a:r>
            <a:r>
              <a:rPr lang="en-US" sz="3200" baseline="-25000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how many </a:t>
            </a:r>
            <a:r>
              <a:rPr lang="en-US" sz="32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moles of H</a:t>
            </a:r>
            <a:r>
              <a:rPr lang="en-US" sz="3200" b="1" baseline="-25000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</a:t>
            </a:r>
            <a:r>
              <a:rPr lang="en-US" sz="32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 </a:t>
            </a:r>
            <a:r>
              <a:rPr lang="en-US" sz="3200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will be produced from the reaction using </a:t>
            </a:r>
            <a:r>
              <a:rPr lang="en-US" sz="32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5.0 moles of hydrogen gas</a:t>
            </a:r>
            <a:r>
              <a:rPr lang="en-US" sz="3200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?</a:t>
            </a:r>
            <a:endParaRPr sz="32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0" name="Google Shape;570;p8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0669"/>
            <a:ext cx="953950" cy="102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8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00" y="5105469"/>
            <a:ext cx="1767900" cy="17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225" y="3967600"/>
            <a:ext cx="4982299" cy="1027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4" name="Google Shape;574;p86"/>
          <p:cNvGrpSpPr/>
          <p:nvPr/>
        </p:nvGrpSpPr>
        <p:grpSpPr>
          <a:xfrm>
            <a:off x="1861070" y="5296701"/>
            <a:ext cx="4433489" cy="1371600"/>
            <a:chOff x="1745673" y="3338955"/>
            <a:chExt cx="3325200" cy="1371600"/>
          </a:xfrm>
        </p:grpSpPr>
        <p:cxnSp>
          <p:nvCxnSpPr>
            <p:cNvPr id="575" name="Google Shape;575;p86"/>
            <p:cNvCxnSpPr/>
            <p:nvPr/>
          </p:nvCxnSpPr>
          <p:spPr>
            <a:xfrm>
              <a:off x="1745673" y="4031673"/>
              <a:ext cx="33252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6" name="Google Shape;576;p86"/>
            <p:cNvCxnSpPr/>
            <p:nvPr/>
          </p:nvCxnSpPr>
          <p:spPr>
            <a:xfrm>
              <a:off x="3380503" y="3338955"/>
              <a:ext cx="0" cy="13716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77" name="Google Shape;577;p86"/>
          <p:cNvSpPr txBox="1"/>
          <p:nvPr/>
        </p:nvSpPr>
        <p:spPr>
          <a:xfrm>
            <a:off x="1743500" y="5296700"/>
            <a:ext cx="2139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moles H</a:t>
            </a:r>
            <a:r>
              <a:rPr lang="en-US" sz="32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8" name="Google Shape;578;p86"/>
          <p:cNvSpPr txBox="1"/>
          <p:nvPr/>
        </p:nvSpPr>
        <p:spPr>
          <a:xfrm>
            <a:off x="4013025" y="5296700"/>
            <a:ext cx="2805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moles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3200" baseline="-25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29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9" name="Google Shape;579;p86"/>
          <p:cNvSpPr txBox="1"/>
          <p:nvPr/>
        </p:nvSpPr>
        <p:spPr>
          <a:xfrm>
            <a:off x="4161165" y="6083607"/>
            <a:ext cx="273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moles H</a:t>
            </a:r>
            <a:r>
              <a:rPr lang="en-US" sz="3200" b="1" baseline="-25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32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0" name="Google Shape;580;p86"/>
          <p:cNvSpPr txBox="1"/>
          <p:nvPr/>
        </p:nvSpPr>
        <p:spPr>
          <a:xfrm>
            <a:off x="6407723" y="5643263"/>
            <a:ext cx="378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 moles H</a:t>
            </a:r>
            <a:r>
              <a:rPr lang="en-US" sz="32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1" name="Google Shape;581;p8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775" y="108300"/>
            <a:ext cx="3577100" cy="1129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82" name="Google Shape;582;p86"/>
          <p:cNvCxnSpPr>
            <a:endCxn id="579" idx="1"/>
          </p:cNvCxnSpPr>
          <p:nvPr/>
        </p:nvCxnSpPr>
        <p:spPr>
          <a:xfrm>
            <a:off x="3947265" y="4710057"/>
            <a:ext cx="213900" cy="16659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83" name="Google Shape;583;p86"/>
          <p:cNvCxnSpPr>
            <a:endCxn id="578" idx="0"/>
          </p:cNvCxnSpPr>
          <p:nvPr/>
        </p:nvCxnSpPr>
        <p:spPr>
          <a:xfrm flipH="1">
            <a:off x="5415975" y="4587800"/>
            <a:ext cx="1715100" cy="708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7950" y="3847650"/>
            <a:ext cx="6006251" cy="882376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7"/>
          <p:cNvSpPr/>
          <p:nvPr/>
        </p:nvSpPr>
        <p:spPr>
          <a:xfrm>
            <a:off x="3827975" y="5065650"/>
            <a:ext cx="8206200" cy="163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87"/>
          <p:cNvSpPr txBox="1">
            <a:spLocks noGrp="1"/>
          </p:cNvSpPr>
          <p:nvPr>
            <p:ph type="title"/>
          </p:nvPr>
        </p:nvSpPr>
        <p:spPr>
          <a:xfrm>
            <a:off x="517236" y="62454"/>
            <a:ext cx="108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b="1" dirty="0">
                <a:latin typeface="Calibri Light" panose="020F0302020204030204" pitchFamily="34" charset="0"/>
                <a:ea typeface="Times New Roman"/>
                <a:cs typeface="Calibri Light" panose="020F0302020204030204" pitchFamily="34" charset="0"/>
                <a:sym typeface="Times New Roman"/>
              </a:rPr>
              <a:t>Independent Practice…</a:t>
            </a:r>
            <a:endParaRPr b="1" dirty="0">
              <a:latin typeface="Calibri Light" panose="020F0302020204030204" pitchFamily="34" charset="0"/>
              <a:ea typeface="Times New Roman"/>
              <a:cs typeface="Calibri Light" panose="020F0302020204030204" pitchFamily="34" charset="0"/>
              <a:sym typeface="Times New Roman"/>
            </a:endParaRPr>
          </a:p>
        </p:txBody>
      </p:sp>
      <p:cxnSp>
        <p:nvCxnSpPr>
          <p:cNvPr id="592" name="Google Shape;592;p87"/>
          <p:cNvCxnSpPr/>
          <p:nvPr/>
        </p:nvCxnSpPr>
        <p:spPr>
          <a:xfrm>
            <a:off x="838200" y="1275047"/>
            <a:ext cx="105156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3" name="Google Shape;593;p87"/>
          <p:cNvSpPr txBox="1">
            <a:spLocks noGrp="1"/>
          </p:cNvSpPr>
          <p:nvPr>
            <p:ph type="body" idx="1"/>
          </p:nvPr>
        </p:nvSpPr>
        <p:spPr>
          <a:xfrm>
            <a:off x="383458" y="1339076"/>
            <a:ext cx="110583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b="1" dirty="0" smtClean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Mole </a:t>
            </a:r>
            <a:r>
              <a:rPr lang="en-US" sz="3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 </a:t>
            </a:r>
            <a:r>
              <a:rPr lang="en-US" sz="36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→</a:t>
            </a:r>
            <a:r>
              <a:rPr lang="en-US" sz="3600" b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Mole A</a:t>
            </a:r>
            <a:endParaRPr sz="36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94" name="Google Shape;594;p87"/>
          <p:cNvGrpSpPr/>
          <p:nvPr/>
        </p:nvGrpSpPr>
        <p:grpSpPr>
          <a:xfrm>
            <a:off x="4223270" y="5296701"/>
            <a:ext cx="4433489" cy="1371600"/>
            <a:chOff x="1745673" y="3338955"/>
            <a:chExt cx="3325200" cy="1371600"/>
          </a:xfrm>
        </p:grpSpPr>
        <p:cxnSp>
          <p:nvCxnSpPr>
            <p:cNvPr id="595" name="Google Shape;595;p87"/>
            <p:cNvCxnSpPr/>
            <p:nvPr/>
          </p:nvCxnSpPr>
          <p:spPr>
            <a:xfrm>
              <a:off x="1745673" y="4031673"/>
              <a:ext cx="3325200" cy="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6" name="Google Shape;596;p87"/>
            <p:cNvCxnSpPr/>
            <p:nvPr/>
          </p:nvCxnSpPr>
          <p:spPr>
            <a:xfrm>
              <a:off x="3380503" y="3338955"/>
              <a:ext cx="0" cy="1371600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97" name="Google Shape;597;p87"/>
          <p:cNvSpPr txBox="1"/>
          <p:nvPr/>
        </p:nvSpPr>
        <p:spPr>
          <a:xfrm>
            <a:off x="3882150" y="5296700"/>
            <a:ext cx="259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12 moles C</a:t>
            </a:r>
            <a:r>
              <a:rPr lang="en-US" sz="3100" baseline="-250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3</a:t>
            </a:r>
            <a:r>
              <a:rPr lang="en-US" sz="31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</a:t>
            </a:r>
            <a:r>
              <a:rPr lang="en-US" sz="3100" baseline="-250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8</a:t>
            </a:r>
            <a:endParaRPr sz="31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598" name="Google Shape;598;p87"/>
          <p:cNvSpPr txBox="1"/>
          <p:nvPr/>
        </p:nvSpPr>
        <p:spPr>
          <a:xfrm>
            <a:off x="6375225" y="5296700"/>
            <a:ext cx="2805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3 moles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</a:t>
            </a:r>
            <a:r>
              <a:rPr lang="en-US" sz="3200" baseline="-25000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</a:t>
            </a:r>
            <a:endParaRPr sz="2900" b="1" baseline="-25000" dirty="0">
              <a:solidFill>
                <a:srgbClr val="FF0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599" name="Google Shape;599;p87"/>
          <p:cNvSpPr txBox="1"/>
          <p:nvPr/>
        </p:nvSpPr>
        <p:spPr>
          <a:xfrm>
            <a:off x="6523365" y="6083607"/>
            <a:ext cx="273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 moles C</a:t>
            </a:r>
            <a:r>
              <a:rPr lang="en-US" sz="3100" baseline="-25000" dirty="0">
                <a:solidFill>
                  <a:srgbClr val="0000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3</a:t>
            </a: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</a:t>
            </a:r>
            <a:r>
              <a:rPr lang="en-US" sz="3200" b="1" baseline="-25000" dirty="0">
                <a:solidFill>
                  <a:srgbClr val="0000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8</a:t>
            </a:r>
            <a:endParaRPr sz="3200" b="1" dirty="0">
              <a:solidFill>
                <a:srgbClr val="0000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600" name="Google Shape;600;p87"/>
          <p:cNvSpPr txBox="1"/>
          <p:nvPr/>
        </p:nvSpPr>
        <p:spPr>
          <a:xfrm>
            <a:off x="8878078" y="5643263"/>
            <a:ext cx="3784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= 36 moles CO</a:t>
            </a:r>
            <a:r>
              <a:rPr lang="en-US" sz="3200" baseline="-250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</a:t>
            </a:r>
            <a:endParaRPr sz="3200" baseline="-250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01" name="Google Shape;601;p8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775" y="108300"/>
            <a:ext cx="3577100" cy="1129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602" name="Google Shape;602;p87"/>
          <p:cNvCxnSpPr>
            <a:endCxn id="599" idx="1"/>
          </p:cNvCxnSpPr>
          <p:nvPr/>
        </p:nvCxnSpPr>
        <p:spPr>
          <a:xfrm>
            <a:off x="5230065" y="4530957"/>
            <a:ext cx="1293300" cy="1845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3" name="Google Shape;603;p87"/>
          <p:cNvCxnSpPr/>
          <p:nvPr/>
        </p:nvCxnSpPr>
        <p:spPr>
          <a:xfrm flipH="1">
            <a:off x="6828625" y="4531050"/>
            <a:ext cx="1418100" cy="994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4" name="Google Shape;604;p87"/>
          <p:cNvSpPr txBox="1"/>
          <p:nvPr/>
        </p:nvSpPr>
        <p:spPr>
          <a:xfrm>
            <a:off x="0" y="4164950"/>
            <a:ext cx="3577200" cy="2668200"/>
          </a:xfrm>
          <a:prstGeom prst="rect">
            <a:avLst/>
          </a:prstGeom>
          <a:solidFill>
            <a:srgbClr val="E6913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2600"/>
              <a:buFont typeface="Calibri"/>
              <a:buChar char=" "/>
            </a:pPr>
            <a:r>
              <a:rPr lang="en-US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Start typing</a:t>
            </a:r>
            <a:r>
              <a:rPr lang="en-US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the answer to </a:t>
            </a:r>
            <a:r>
              <a:rPr lang="en-US" sz="2800" b="1" u="sng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one question</a:t>
            </a:r>
            <a:r>
              <a:rPr lang="en-US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chat box</a:t>
            </a:r>
            <a:r>
              <a:rPr lang="en-US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but do NOT post</a:t>
            </a:r>
            <a:r>
              <a:rPr lang="en-US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it until </a:t>
            </a:r>
            <a:r>
              <a:rPr lang="en-US" sz="2800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 say </a:t>
            </a:r>
            <a:r>
              <a:rPr lang="en-US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to!</a:t>
            </a:r>
            <a:endParaRPr sz="26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6C00"/>
              </a:buClr>
              <a:buSzPts val="2600"/>
              <a:buFont typeface="Calibri"/>
              <a:buChar char=" "/>
            </a:pPr>
            <a:endParaRPr sz="2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458" y="1958355"/>
            <a:ext cx="1073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Propane (C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32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 burns in oxygen according to the equation below. How many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moles of CO</a:t>
            </a:r>
            <a:r>
              <a:rPr lang="en-US" sz="32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be produced from the reaction using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12.0 moles of propane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1355</Words>
  <Application>Microsoft Office PowerPoint</Application>
  <PresentationFormat>Widescreen</PresentationFormat>
  <Paragraphs>232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Open Sans</vt:lpstr>
      <vt:lpstr>Roboto Slab</vt:lpstr>
      <vt:lpstr>Century Gothic</vt:lpstr>
      <vt:lpstr>Calibri</vt:lpstr>
      <vt:lpstr>Merriweather</vt:lpstr>
      <vt:lpstr>Cambria Math</vt:lpstr>
      <vt:lpstr>PT Sans Narrow</vt:lpstr>
      <vt:lpstr>Arial Black</vt:lpstr>
      <vt:lpstr>Calibri Light</vt:lpstr>
      <vt:lpstr>Lato</vt:lpstr>
      <vt:lpstr>Times New Roman</vt:lpstr>
      <vt:lpstr>Source Sans Pro</vt:lpstr>
      <vt:lpstr>Noto Sans Symbols</vt:lpstr>
      <vt:lpstr>Roboto</vt:lpstr>
      <vt:lpstr>Arial</vt:lpstr>
      <vt:lpstr>Tropic</vt:lpstr>
      <vt:lpstr>Simple Light</vt:lpstr>
      <vt:lpstr>Office Theme</vt:lpstr>
      <vt:lpstr>Tropic</vt:lpstr>
      <vt:lpstr>Tropic</vt:lpstr>
      <vt:lpstr>Retrospect</vt:lpstr>
      <vt:lpstr>PowerPoint Presentation</vt:lpstr>
      <vt:lpstr>Agenda</vt:lpstr>
      <vt:lpstr>Agenda</vt:lpstr>
      <vt:lpstr>Transition Practice: Listening → Note Taking</vt:lpstr>
      <vt:lpstr>PowerPoint Presentation</vt:lpstr>
      <vt:lpstr>PowerPoint Presentation</vt:lpstr>
      <vt:lpstr>What is a mole ratio?</vt:lpstr>
      <vt:lpstr>Guided Practice…</vt:lpstr>
      <vt:lpstr>Independent Practice…</vt:lpstr>
      <vt:lpstr>Transition to Lab Demonstration!</vt:lpstr>
      <vt:lpstr>Teacher Led - Discussion</vt:lpstr>
      <vt:lpstr>PowerPoint Presentation</vt:lpstr>
      <vt:lpstr>How do we represent reactions?</vt:lpstr>
      <vt:lpstr>Particle Diagrams (continued)</vt:lpstr>
      <vt:lpstr>Investigate Particle Diagrams </vt:lpstr>
      <vt:lpstr>2nd Block Groups</vt:lpstr>
      <vt:lpstr>3rd Block Groups</vt:lpstr>
      <vt:lpstr>Teacher Led - Discussion</vt:lpstr>
      <vt:lpstr>Teacher Led - Discussion</vt:lpstr>
      <vt:lpstr>Reflect: Common Math Mistakes</vt:lpstr>
      <vt:lpstr>PowerPoint Presentation</vt:lpstr>
      <vt:lpstr>Start HW Worksheet (Two Step Problems)</vt:lpstr>
      <vt:lpstr>QUESTIONS &amp; ANSWERS</vt:lpstr>
      <vt:lpstr>Homework?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Dassow, Maria</dc:creator>
  <cp:lastModifiedBy>Dassow, Maria</cp:lastModifiedBy>
  <cp:revision>44</cp:revision>
  <dcterms:modified xsi:type="dcterms:W3CDTF">2021-06-22T15:06:09Z</dcterms:modified>
</cp:coreProperties>
</file>