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5" r:id="rId3"/>
    <p:sldId id="270" r:id="rId4"/>
    <p:sldId id="271" r:id="rId5"/>
    <p:sldId id="272" r:id="rId6"/>
    <p:sldId id="273" r:id="rId7"/>
    <p:sldId id="276" r:id="rId8"/>
    <p:sldId id="281" r:id="rId9"/>
    <p:sldId id="277" r:id="rId10"/>
    <p:sldId id="278" r:id="rId11"/>
    <p:sldId id="279" r:id="rId12"/>
    <p:sldId id="280" r:id="rId13"/>
    <p:sldId id="282" r:id="rId14"/>
    <p:sldId id="283" r:id="rId15"/>
    <p:sldId id="285" r:id="rId16"/>
    <p:sldId id="284" r:id="rId17"/>
    <p:sldId id="286" r:id="rId18"/>
    <p:sldId id="28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9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67B613A-3754-4D76-8ABE-81551433015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7F3EC93-C762-4C99-8CE8-FCE88DD3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content/more-about-the-human-landing-system-program" TargetMode="External"/><Relationship Id="rId2" Type="http://schemas.openxmlformats.org/officeDocument/2006/relationships/hyperlink" Target="https://www.nasa.gov/specials/artem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sites/default/files/atoms/files/artemis_plan-20200921.pdf" TargetMode="External"/><Relationship Id="rId5" Type="http://schemas.openxmlformats.org/officeDocument/2006/relationships/hyperlink" Target="https://www.nasa.gov/stem-ed-resources/on-target.html" TargetMode="External"/><Relationship Id="rId4" Type="http://schemas.openxmlformats.org/officeDocument/2006/relationships/hyperlink" Target="https://www.nasa.gov/gatewa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T8cn2J13-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_xSgtDkmk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Moon Landing challenge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Challenge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9691" t="40852" r="12002" b="18838"/>
          <a:stretch/>
        </p:blipFill>
        <p:spPr>
          <a:xfrm>
            <a:off x="446807" y="2093976"/>
            <a:ext cx="11078886" cy="32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Challenge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069848" y="1931250"/>
            <a:ext cx="10058400" cy="4050792"/>
          </a:xfrm>
        </p:spPr>
        <p:txBody>
          <a:bodyPr>
            <a:noAutofit/>
          </a:bodyPr>
          <a:lstStyle/>
          <a:p>
            <a:r>
              <a:rPr lang="en-US" u="sng" dirty="0" smtClean="0"/>
              <a:t>Materials Needed:</a:t>
            </a:r>
          </a:p>
          <a:p>
            <a:pPr lvl="1"/>
            <a:r>
              <a:rPr lang="en-US" dirty="0" smtClean="0"/>
              <a:t>Camera (phone works fine)</a:t>
            </a:r>
          </a:p>
          <a:p>
            <a:pPr lvl="1"/>
            <a:r>
              <a:rPr lang="en-US" dirty="0"/>
              <a:t>Calculator</a:t>
            </a:r>
          </a:p>
          <a:p>
            <a:pPr lvl="1"/>
            <a:r>
              <a:rPr lang="en-US" dirty="0"/>
              <a:t>Notebook/paper</a:t>
            </a:r>
          </a:p>
          <a:p>
            <a:pPr lvl="1"/>
            <a:r>
              <a:rPr lang="en-US" dirty="0"/>
              <a:t>Paper cup</a:t>
            </a:r>
          </a:p>
          <a:p>
            <a:pPr lvl="1"/>
            <a:r>
              <a:rPr lang="en-US" dirty="0"/>
              <a:t>Smooth string/fishing line (at least 3 meters)</a:t>
            </a:r>
          </a:p>
          <a:p>
            <a:pPr lvl="1"/>
            <a:r>
              <a:rPr lang="en-US" dirty="0"/>
              <a:t>Small round object (marble, bouncy ball, paper, etc.)</a:t>
            </a:r>
          </a:p>
          <a:p>
            <a:pPr lvl="1"/>
            <a:r>
              <a:rPr lang="en-US" dirty="0"/>
              <a:t>Tape</a:t>
            </a:r>
          </a:p>
          <a:p>
            <a:pPr lvl="1"/>
            <a:r>
              <a:rPr lang="en-US" dirty="0"/>
              <a:t>Ruler</a:t>
            </a:r>
          </a:p>
          <a:p>
            <a:pPr lvl="1"/>
            <a:r>
              <a:rPr lang="en-US" dirty="0"/>
              <a:t>Paper clips</a:t>
            </a:r>
          </a:p>
          <a:p>
            <a:pPr lvl="1"/>
            <a:r>
              <a:rPr lang="en-US" dirty="0"/>
              <a:t>Index cards</a:t>
            </a:r>
          </a:p>
          <a:p>
            <a:pPr lvl="1"/>
            <a:r>
              <a:rPr lang="en-US" dirty="0"/>
              <a:t>Scissors</a:t>
            </a:r>
          </a:p>
          <a:p>
            <a:pPr lvl="1"/>
            <a:r>
              <a:rPr lang="en-US" dirty="0"/>
              <a:t>At least two chairs/items to tie string to</a:t>
            </a:r>
          </a:p>
          <a:p>
            <a:pPr lvl="1"/>
            <a:r>
              <a:rPr lang="en-US" dirty="0"/>
              <a:t>Any other found items that may be useful in design</a:t>
            </a:r>
          </a:p>
          <a:p>
            <a:pPr lvl="1"/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08" y="1931250"/>
            <a:ext cx="3762692" cy="27574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73702" y="4688674"/>
            <a:ext cx="3067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courtesy of https://pbskids.org/designsquad</a:t>
            </a:r>
            <a:br>
              <a:rPr lang="en-US" sz="1100" i="1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i="1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/build/target/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75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24" y="2121408"/>
            <a:ext cx="5848223" cy="4050792"/>
          </a:xfrm>
        </p:spPr>
        <p:txBody>
          <a:bodyPr>
            <a:noAutofit/>
          </a:bodyPr>
          <a:lstStyle/>
          <a:p>
            <a:pPr lvl="0"/>
            <a:r>
              <a:rPr lang="en-US" sz="2800" u="sng" dirty="0"/>
              <a:t>Process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smtClean="0"/>
              <a:t>Brainstorm/design </a:t>
            </a:r>
            <a:r>
              <a:rPr lang="en-US" sz="2400" dirty="0"/>
              <a:t>your delivery system.</a:t>
            </a:r>
          </a:p>
          <a:p>
            <a:pPr lvl="1"/>
            <a:r>
              <a:rPr lang="en-US" sz="2400" dirty="0"/>
              <a:t>Build your delivery system.</a:t>
            </a:r>
          </a:p>
          <a:p>
            <a:pPr lvl="1"/>
            <a:r>
              <a:rPr lang="en-US" sz="2400" dirty="0"/>
              <a:t>Test your delivery system.</a:t>
            </a:r>
          </a:p>
          <a:p>
            <a:pPr lvl="1"/>
            <a:r>
              <a:rPr lang="en-US" sz="2400" dirty="0"/>
              <a:t>Evaluate its performance.</a:t>
            </a:r>
          </a:p>
          <a:p>
            <a:pPr lvl="1"/>
            <a:r>
              <a:rPr lang="en-US" sz="2400" dirty="0"/>
              <a:t>Redesign the system as needed to obtain the desired result.</a:t>
            </a:r>
          </a:p>
          <a:p>
            <a:pPr lvl="1"/>
            <a:r>
              <a:rPr lang="en-US" sz="2400" dirty="0"/>
              <a:t>Complete a report discussing your design, process, results, and big takeaways.</a:t>
            </a:r>
          </a:p>
          <a:p>
            <a:endParaRPr lang="en-US" sz="2800" dirty="0"/>
          </a:p>
        </p:txBody>
      </p:sp>
      <p:pic>
        <p:nvPicPr>
          <p:cNvPr id="5" name="Picture 4" descr="Boeing partnerships help learning take wing in Everet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2121408"/>
            <a:ext cx="4362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956308"/>
            <a:ext cx="6530109" cy="405079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Explain design </a:t>
            </a:r>
            <a:r>
              <a:rPr lang="en-US" sz="2800" dirty="0"/>
              <a:t>of delivery system, including any and all changes made to the </a:t>
            </a:r>
            <a:r>
              <a:rPr lang="en-US" sz="2800" dirty="0" smtClean="0"/>
              <a:t>prototype.</a:t>
            </a:r>
            <a:endParaRPr lang="en-US" sz="2800" dirty="0"/>
          </a:p>
          <a:p>
            <a:pPr lvl="1"/>
            <a:r>
              <a:rPr lang="en-US" sz="2400" dirty="0"/>
              <a:t>Include specifics on the measurements of each object used, amount of items, release system timing, etc.</a:t>
            </a:r>
          </a:p>
          <a:p>
            <a:pPr lvl="0"/>
            <a:r>
              <a:rPr lang="en-US" sz="2800" dirty="0" smtClean="0"/>
              <a:t>Include results </a:t>
            </a:r>
            <a:r>
              <a:rPr lang="en-US" sz="2800" dirty="0"/>
              <a:t>from each experiment of </a:t>
            </a:r>
            <a:r>
              <a:rPr lang="en-US" sz="2800" dirty="0" smtClean="0"/>
              <a:t>prototypes.</a:t>
            </a:r>
            <a:endParaRPr lang="en-US" sz="2800" dirty="0"/>
          </a:p>
          <a:p>
            <a:pPr lvl="1"/>
            <a:r>
              <a:rPr lang="en-US" sz="2400" dirty="0"/>
              <a:t>Record measurements of where on zip line it was released, where it landed relative to its release, and the distance from the target upon landing.</a:t>
            </a:r>
          </a:p>
          <a:p>
            <a:endParaRPr lang="en-US" sz="2800" dirty="0"/>
          </a:p>
        </p:txBody>
      </p:sp>
      <p:pic>
        <p:nvPicPr>
          <p:cNvPr id="4" name="Picture 3" descr="Engineer's Notebook | An Engineer's Notebook | Richar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98" y="2398776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3608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Include the following:</a:t>
            </a:r>
          </a:p>
          <a:p>
            <a:r>
              <a:rPr lang="en-US" sz="2600" dirty="0"/>
              <a:t>Y</a:t>
            </a:r>
            <a:r>
              <a:rPr lang="en-US" sz="2600" dirty="0" smtClean="0"/>
              <a:t>our </a:t>
            </a:r>
            <a:r>
              <a:rPr lang="en-US" sz="2600" dirty="0"/>
              <a:t>Engineering </a:t>
            </a:r>
            <a:r>
              <a:rPr lang="en-US" sz="2600" dirty="0" smtClean="0"/>
              <a:t>Notebook:</a:t>
            </a:r>
          </a:p>
          <a:p>
            <a:pPr lvl="1"/>
            <a:r>
              <a:rPr lang="en-US" sz="2200" dirty="0"/>
              <a:t>Design process, detailing initial design to final </a:t>
            </a:r>
            <a:r>
              <a:rPr lang="en-US" sz="2200" dirty="0" smtClean="0"/>
              <a:t>design</a:t>
            </a:r>
            <a:endParaRPr lang="en-US" sz="2400" dirty="0"/>
          </a:p>
          <a:p>
            <a:pPr lvl="2"/>
            <a:r>
              <a:rPr lang="en-US" sz="2000" dirty="0"/>
              <a:t>The reasoning behind any changes made from the initial prototype</a:t>
            </a:r>
          </a:p>
          <a:p>
            <a:pPr lvl="2"/>
            <a:r>
              <a:rPr lang="en-US" sz="2000" dirty="0"/>
              <a:t>Photo/diagram of your final design </a:t>
            </a:r>
          </a:p>
          <a:p>
            <a:pPr lvl="1"/>
            <a:r>
              <a:rPr lang="en-US" sz="2400" dirty="0"/>
              <a:t>Provide a step-by-step instructional guide of how to build your landing system</a:t>
            </a:r>
          </a:p>
          <a:p>
            <a:pPr lvl="1"/>
            <a:r>
              <a:rPr lang="en-US" sz="2400" b="1" i="1" dirty="0"/>
              <a:t>*OPTIONAL* </a:t>
            </a:r>
            <a:r>
              <a:rPr lang="en-US" sz="2400" dirty="0"/>
              <a:t>Include a video of your design in action.</a:t>
            </a:r>
          </a:p>
          <a:p>
            <a:r>
              <a:rPr lang="en-US" sz="2800" dirty="0"/>
              <a:t>Required calculations (see next slide)</a:t>
            </a:r>
          </a:p>
          <a:p>
            <a:pPr lvl="0"/>
            <a:r>
              <a:rPr lang="en-US" sz="2800" dirty="0" smtClean="0"/>
              <a:t>Discussion questions (see next slide)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1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Report -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Height </a:t>
                </a:r>
                <a:r>
                  <a:rPr lang="en-US" sz="2400" dirty="0"/>
                  <a:t>of drop</a:t>
                </a:r>
              </a:p>
              <a:p>
                <a:r>
                  <a:rPr lang="en-US" sz="2400" dirty="0"/>
                  <a:t>Range from release to ground</a:t>
                </a:r>
              </a:p>
              <a:p>
                <a:r>
                  <a:rPr lang="en-US" sz="2400" dirty="0"/>
                  <a:t>Time of drop</a:t>
                </a:r>
              </a:p>
              <a:p>
                <a:r>
                  <a:rPr lang="en-US" sz="2400" dirty="0"/>
                  <a:t>Horizontal velocity of object</a:t>
                </a:r>
              </a:p>
              <a:p>
                <a:r>
                  <a:rPr lang="en-US" sz="2400" dirty="0"/>
                  <a:t>Vertical velocity of object at different point throughout its trajectory</a:t>
                </a:r>
              </a:p>
              <a:p>
                <a:r>
                  <a:rPr lang="en-US" sz="2400" dirty="0"/>
                  <a:t>Diagram of the trajectory of the marble as it leaves the cup and lands on the target, with velocities and distances labeled.</a:t>
                </a:r>
              </a:p>
              <a:p>
                <a:pPr marL="0" indent="0" algn="ctr">
                  <a:buNone/>
                </a:pPr>
                <a:r>
                  <a:rPr lang="en-US" sz="3200" dirty="0" err="1"/>
                  <a:t>v</a:t>
                </a:r>
                <a:r>
                  <a:rPr lang="en-US" sz="3200" baseline="-25000" dirty="0" err="1"/>
                  <a:t>f</a:t>
                </a:r>
                <a:r>
                  <a:rPr lang="en-US" sz="3200" dirty="0"/>
                  <a:t> = v</a:t>
                </a:r>
                <a:r>
                  <a:rPr lang="en-US" sz="3200" baseline="-25000" dirty="0"/>
                  <a:t>i</a:t>
                </a:r>
                <a:r>
                  <a:rPr lang="en-US" sz="3200" dirty="0"/>
                  <a:t> + </a:t>
                </a:r>
                <a:r>
                  <a:rPr lang="en-US" sz="3200" dirty="0" smtClean="0"/>
                  <a:t>at	d </a:t>
                </a:r>
                <a:r>
                  <a:rPr lang="en-US" sz="3200" dirty="0"/>
                  <a:t>= </a:t>
                </a:r>
                <a:r>
                  <a:rPr lang="en-US" sz="3200" dirty="0" err="1"/>
                  <a:t>v</a:t>
                </a:r>
                <a:r>
                  <a:rPr lang="en-US" sz="3200" baseline="-25000" dirty="0" err="1"/>
                  <a:t>i</a:t>
                </a:r>
                <a:r>
                  <a:rPr lang="en-US" sz="3200" dirty="0" err="1"/>
                  <a:t>t</a:t>
                </a:r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at</a:t>
                </a:r>
                <a:r>
                  <a:rPr lang="en-US" sz="3200" baseline="30000" dirty="0" smtClean="0"/>
                  <a:t>2	</a:t>
                </a:r>
                <a:r>
                  <a:rPr lang="en-US" sz="3200" dirty="0" smtClean="0"/>
                  <a:t>v</a:t>
                </a:r>
                <a:r>
                  <a:rPr lang="en-US" sz="3200" baseline="-25000" dirty="0" smtClean="0"/>
                  <a:t>f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= v</a:t>
                </a:r>
                <a:r>
                  <a:rPr lang="en-US" sz="3200" baseline="-25000" dirty="0"/>
                  <a:t>i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+ 2ad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256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8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Report –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was the most important piece of the design </a:t>
            </a:r>
            <a:r>
              <a:rPr lang="en-US" sz="2400" dirty="0" smtClean="0"/>
              <a:t>that allowed </a:t>
            </a:r>
            <a:r>
              <a:rPr lang="en-US" sz="2400" dirty="0"/>
              <a:t>the object to hit the target?</a:t>
            </a:r>
          </a:p>
          <a:p>
            <a:r>
              <a:rPr lang="en-US" sz="2400" dirty="0"/>
              <a:t>What were your redesigns, and why did they occur?</a:t>
            </a:r>
          </a:p>
          <a:p>
            <a:r>
              <a:rPr lang="en-US" sz="2400" dirty="0"/>
              <a:t>How did the object move after it left the release system?</a:t>
            </a:r>
          </a:p>
          <a:p>
            <a:r>
              <a:rPr lang="en-US" sz="2400" dirty="0"/>
              <a:t>Discuss the motion of the object as it leaves the cup and lands on the target.  What is causing it to move?</a:t>
            </a:r>
          </a:p>
          <a:p>
            <a:r>
              <a:rPr lang="en-US" sz="2400" dirty="0"/>
              <a:t>What was the most difficult part of this challenge, and how did you overcome the obstacles?</a:t>
            </a:r>
          </a:p>
          <a:p>
            <a:r>
              <a:rPr lang="en-US" sz="2400" dirty="0"/>
              <a:t>What did you like most about this challenge?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2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Report - Rubric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000195"/>
              </p:ext>
            </p:extLst>
          </p:nvPr>
        </p:nvGraphicFramePr>
        <p:xfrm>
          <a:off x="101600" y="241300"/>
          <a:ext cx="8115300" cy="633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032317415"/>
                    </a:ext>
                  </a:extLst>
                </a:gridCol>
                <a:gridCol w="5443975">
                  <a:extLst>
                    <a:ext uri="{9D8B030D-6E8A-4147-A177-3AD203B41FA5}">
                      <a16:colId xmlns:a16="http://schemas.microsoft.com/office/drawing/2014/main" val="1079942464"/>
                    </a:ext>
                  </a:extLst>
                </a:gridCol>
                <a:gridCol w="880625">
                  <a:extLst>
                    <a:ext uri="{9D8B030D-6E8A-4147-A177-3AD203B41FA5}">
                      <a16:colId xmlns:a16="http://schemas.microsoft.com/office/drawing/2014/main" val="2088877420"/>
                    </a:ext>
                  </a:extLst>
                </a:gridCol>
              </a:tblGrid>
              <a:tr h="158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Item</a:t>
                      </a:r>
                      <a:endParaRPr lang="en-US" sz="16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Points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4001838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name(s) of all group members has been included.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486920"/>
                  </a:ext>
                </a:extLst>
              </a:tr>
              <a:tr h="47576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Engineering Notebook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Information on all </a:t>
                      </a:r>
                      <a:r>
                        <a:rPr lang="en-US" sz="1600" dirty="0" smtClean="0">
                          <a:effectLst/>
                        </a:rPr>
                        <a:t>prototypes is include</a:t>
                      </a:r>
                      <a:r>
                        <a:rPr lang="en-US" sz="1600" baseline="0" dirty="0" smtClean="0">
                          <a:effectLst/>
                        </a:rPr>
                        <a:t>d </a:t>
                      </a:r>
                      <a:r>
                        <a:rPr lang="en-US" sz="1600" dirty="0" smtClean="0">
                          <a:effectLst/>
                        </a:rPr>
                        <a:t>(descriptions/drawings).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1893502"/>
                  </a:ext>
                </a:extLst>
              </a:tr>
              <a:tr h="47576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Explanation for any changes </a:t>
                      </a:r>
                      <a:r>
                        <a:rPr lang="en-US" sz="1600" dirty="0" smtClean="0">
                          <a:effectLst/>
                        </a:rPr>
                        <a:t>needed is included.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232716"/>
                  </a:ext>
                </a:extLst>
              </a:tr>
              <a:tr h="63434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 Guide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Step-by-step instructions of how to build landing system have been </a:t>
                      </a:r>
                      <a:r>
                        <a:rPr lang="en-US" sz="1600" dirty="0" smtClean="0">
                          <a:effectLst/>
                        </a:rPr>
                        <a:t>included.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08177"/>
                  </a:ext>
                </a:extLst>
              </a:tr>
              <a:tr h="63434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Instructions include detailed drawings/photos for each </a:t>
                      </a:r>
                      <a:r>
                        <a:rPr lang="en-US" sz="1600" dirty="0" smtClean="0">
                          <a:effectLst/>
                        </a:rPr>
                        <a:t>step.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60101"/>
                  </a:ext>
                </a:extLst>
              </a:tr>
              <a:tr h="47576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Discussion Questions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questions have been considered and </a:t>
                      </a:r>
                      <a:r>
                        <a:rPr lang="en-US" sz="1600" dirty="0" smtClean="0">
                          <a:effectLst/>
                        </a:rPr>
                        <a:t>answered.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298384"/>
                  </a:ext>
                </a:extLst>
              </a:tr>
              <a:tr h="63434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Each question has been answered in-depth, with evidence/details pulled from </a:t>
                      </a:r>
                      <a:r>
                        <a:rPr lang="en-US" sz="1600" dirty="0" smtClean="0">
                          <a:effectLst/>
                        </a:rPr>
                        <a:t>designs/tests.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18513"/>
                  </a:ext>
                </a:extLst>
              </a:tr>
              <a:tr h="317174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Calculations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Each calculation has been </a:t>
                      </a:r>
                      <a:r>
                        <a:rPr lang="en-US" sz="1600" dirty="0" smtClean="0">
                          <a:effectLst/>
                        </a:rPr>
                        <a:t>completed.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2458609"/>
                  </a:ext>
                </a:extLst>
              </a:tr>
              <a:tr h="47576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Kinematic equations have</a:t>
                      </a:r>
                      <a:r>
                        <a:rPr lang="en-US" sz="1600" baseline="0" dirty="0" smtClean="0">
                          <a:effectLst/>
                        </a:rPr>
                        <a:t> been used accurately.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39862530"/>
                  </a:ext>
                </a:extLst>
              </a:tr>
              <a:tr h="47576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Trajectory of object has been drawn and clearly </a:t>
                      </a:r>
                      <a:r>
                        <a:rPr lang="en-US" sz="1600" dirty="0" smtClean="0">
                          <a:effectLst/>
                        </a:rPr>
                        <a:t>labeled.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836262"/>
                  </a:ext>
                </a:extLst>
              </a:tr>
              <a:tr h="634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Report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Report is</a:t>
                      </a:r>
                      <a:r>
                        <a:rPr lang="en-US" sz="1600" baseline="0" dirty="0" smtClean="0">
                          <a:effectLst/>
                        </a:rPr>
                        <a:t> s</a:t>
                      </a:r>
                      <a:r>
                        <a:rPr lang="en-US" sz="1600" dirty="0" smtClean="0">
                          <a:effectLst/>
                        </a:rPr>
                        <a:t>ubmitted by</a:t>
                      </a:r>
                      <a:r>
                        <a:rPr lang="en-US" sz="1600" baseline="0" dirty="0" smtClean="0">
                          <a:effectLst/>
                        </a:rPr>
                        <a:t> the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due date and in the method as requested by the </a:t>
                      </a:r>
                      <a:r>
                        <a:rPr lang="en-US" sz="1600" dirty="0" smtClean="0">
                          <a:effectLst/>
                        </a:rPr>
                        <a:t>teacher.</a:t>
                      </a:r>
                      <a:endParaRPr lang="en-US" sz="16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449285"/>
                  </a:ext>
                </a:extLst>
              </a:tr>
              <a:tr h="317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POINTS</a:t>
                      </a:r>
                      <a:endParaRPr lang="en-US" sz="16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Rockwell" panose="020606030202050204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63" marR="6716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150</a:t>
                      </a:r>
                      <a:endParaRPr lang="en-US" sz="1800" dirty="0">
                        <a:effectLst/>
                      </a:endParaRPr>
                    </a:p>
                  </a:txBody>
                  <a:tcPr marL="67163" marR="671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8897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Landing!</a:t>
            </a:r>
            <a:endParaRPr lang="en-US" dirty="0"/>
          </a:p>
        </p:txBody>
      </p:sp>
      <p:pic>
        <p:nvPicPr>
          <p:cNvPr id="8" name="Picture Placeholder 7" descr="Artemis program - Wikipedia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r="1599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Artemis. (</a:t>
            </a:r>
            <a:r>
              <a:rPr lang="en-US" dirty="0" err="1"/>
              <a:t>n.d.</a:t>
            </a:r>
            <a:r>
              <a:rPr lang="en-US" dirty="0"/>
              <a:t>). Retrieved October 06, 2020, from </a:t>
            </a:r>
            <a:r>
              <a:rPr lang="en-US" dirty="0">
                <a:hlinkClick r:id="rId2"/>
              </a:rPr>
              <a:t>https://www.nasa.gov/specials/artemis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Mahoney</a:t>
            </a:r>
            <a:r>
              <a:rPr lang="en-US" dirty="0"/>
              <a:t>, E. (2020, April 30). More About the Human Landing System Program. Retrieved October 06, 2020,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www.nasa.gov/content/more-about-the-human-landing-system-program</a:t>
            </a:r>
            <a:endParaRPr lang="en-US" dirty="0" smtClean="0"/>
          </a:p>
          <a:p>
            <a:r>
              <a:rPr lang="en-US" dirty="0"/>
              <a:t>Mars, K. (2016, August 17). Gateway. Retrieved October 06, 2020, from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www.nasa.gov/gateway</a:t>
            </a:r>
            <a:endParaRPr lang="en-US" dirty="0"/>
          </a:p>
          <a:p>
            <a:r>
              <a:rPr lang="en-US" dirty="0" smtClean="0"/>
              <a:t>May</a:t>
            </a:r>
            <a:r>
              <a:rPr lang="en-US" dirty="0"/>
              <a:t>, S. (2020, April 27). </a:t>
            </a:r>
            <a:r>
              <a:rPr lang="en-US" i="1" dirty="0"/>
              <a:t>On Target.</a:t>
            </a:r>
            <a:r>
              <a:rPr lang="en-US" dirty="0"/>
              <a:t> Retrieved October 1, 2020, from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www.nasa.gov/stem-ed-resources/on-target.html</a:t>
            </a:r>
            <a:endParaRPr lang="en-US" dirty="0" smtClean="0"/>
          </a:p>
          <a:p>
            <a:r>
              <a:rPr lang="en-US" dirty="0"/>
              <a:t>National Aeronautics and Space Administration. (2020). </a:t>
            </a:r>
            <a:r>
              <a:rPr lang="en-US" i="1" dirty="0"/>
              <a:t>Artemis Plan: NASA’s Lunar Exploration Program Overview. </a:t>
            </a:r>
            <a:r>
              <a:rPr lang="en-US" dirty="0">
                <a:hlinkClick r:id="rId6"/>
              </a:rPr>
              <a:t>https://www.nasa.gov/sites/default/files/atoms/files/artemis_plan-20200921.pdf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2-D Motion Concept 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2963" r="6326" b="3837"/>
          <a:stretch/>
        </p:blipFill>
        <p:spPr>
          <a:xfrm>
            <a:off x="2892902" y="1265381"/>
            <a:ext cx="6406193" cy="52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4" y="0"/>
            <a:ext cx="7058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336" y="2871537"/>
            <a:ext cx="8694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 do you know about the moon?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5096" y="6617945"/>
            <a:ext cx="225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https://youtu.be/_T8cn2J13-4</a:t>
            </a:r>
          </a:p>
        </p:txBody>
      </p:sp>
      <p:pic>
        <p:nvPicPr>
          <p:cNvPr id="2" name="_T8cn2J13-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2109" y="632113"/>
            <a:ext cx="10222603" cy="57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4" y="829738"/>
            <a:ext cx="6577642" cy="575691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11570" y="2093976"/>
            <a:ext cx="5657145" cy="39776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Artemis?</a:t>
            </a:r>
          </a:p>
          <a:p>
            <a:r>
              <a:rPr lang="en-US" sz="3600" dirty="0" smtClean="0"/>
              <a:t>Why the lunar surface?</a:t>
            </a:r>
          </a:p>
        </p:txBody>
      </p:sp>
    </p:spTree>
    <p:extLst>
      <p:ext uri="{BB962C8B-B14F-4D97-AF65-F5344CB8AC3E}">
        <p14:creationId xmlns:p14="http://schemas.microsoft.com/office/powerpoint/2010/main" val="24865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Lunar Gateway – Human Landing System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1" y="2342147"/>
            <a:ext cx="6046774" cy="3400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the HLS relate to what we have been talking about in 2-dimensional motion?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46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375" y="179832"/>
            <a:ext cx="10058400" cy="1609344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39" y="1410208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Thinking about The Gateway with </a:t>
            </a:r>
            <a:r>
              <a:rPr lang="en-US" sz="2800" dirty="0" smtClean="0"/>
              <a:t>the HLS </a:t>
            </a:r>
            <a:r>
              <a:rPr lang="en-US" sz="2800" dirty="0"/>
              <a:t>delivery mechanism and your understanding of 2-dimensional motion, design a system using commonly-found materials to land an object on a target.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30320" y="6628310"/>
            <a:ext cx="3478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https://www.youtube.com/watch?v=d_xSgtDkmk8</a:t>
            </a:r>
          </a:p>
        </p:txBody>
      </p:sp>
      <p:pic>
        <p:nvPicPr>
          <p:cNvPr id="5" name="d_xSgtDkmk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1593" y="3085010"/>
            <a:ext cx="6299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84200"/>
            <a:ext cx="10058400" cy="1609344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Students will engage in the engineering process </a:t>
            </a:r>
            <a:r>
              <a:rPr lang="en-US" sz="2800" dirty="0" smtClean="0"/>
              <a:t>of </a:t>
            </a:r>
            <a:r>
              <a:rPr lang="en-US" sz="2800" dirty="0"/>
              <a:t>building a landing system out of found materials to land an object on a target.</a:t>
            </a:r>
          </a:p>
          <a:p>
            <a:pPr lvl="1"/>
            <a:r>
              <a:rPr lang="en-US" sz="2800" dirty="0"/>
              <a:t>Students will analyze the trajectory of the object to describe its motion utilizing the principles of 2-dimensional motion.</a:t>
            </a:r>
          </a:p>
          <a:p>
            <a:pPr lvl="1"/>
            <a:r>
              <a:rPr lang="en-US" sz="2800" dirty="0"/>
              <a:t>Students will communicate their design, process, and results in a presentation format.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00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Landing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91208"/>
            <a:ext cx="11049000" cy="4050792"/>
          </a:xfrm>
        </p:spPr>
        <p:txBody>
          <a:bodyPr>
            <a:noAutofit/>
          </a:bodyPr>
          <a:lstStyle/>
          <a:p>
            <a:r>
              <a:rPr lang="en-US" sz="2400" b="1" u="sng" dirty="0"/>
              <a:t>Challenge</a:t>
            </a:r>
            <a:r>
              <a:rPr lang="en-US" sz="2400" b="1" dirty="0"/>
              <a:t>: Modify a paper cup to release </a:t>
            </a:r>
            <a:r>
              <a:rPr lang="en-US" sz="2400" b="1" dirty="0" smtClean="0"/>
              <a:t>an object </a:t>
            </a:r>
            <a:r>
              <a:rPr lang="en-US" sz="2400" b="1" dirty="0"/>
              <a:t>onto a target as it travels down a zip line.</a:t>
            </a:r>
            <a:endParaRPr lang="en-US" sz="2400" dirty="0"/>
          </a:p>
          <a:p>
            <a:pPr lvl="0"/>
            <a:r>
              <a:rPr lang="en-US" sz="2400" u="sng" dirty="0"/>
              <a:t>Consider the following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How will you modify the cup to carry a marble and drop it onto its target?</a:t>
            </a:r>
          </a:p>
          <a:p>
            <a:pPr lvl="1"/>
            <a:r>
              <a:rPr lang="en-US" sz="2000" dirty="0"/>
              <a:t>How will you remotely release the marble?</a:t>
            </a:r>
          </a:p>
          <a:p>
            <a:pPr lvl="1"/>
            <a:r>
              <a:rPr lang="en-US" sz="2000" dirty="0"/>
              <a:t>When do you need to launch the marble to hit the target?</a:t>
            </a:r>
          </a:p>
          <a:p>
            <a:pPr lvl="0"/>
            <a:r>
              <a:rPr lang="en-US" sz="2400" u="sng" dirty="0"/>
              <a:t>Requirements:</a:t>
            </a:r>
            <a:endParaRPr lang="en-US" sz="2400" dirty="0"/>
          </a:p>
          <a:p>
            <a:pPr lvl="1"/>
            <a:r>
              <a:rPr lang="en-US" sz="2000" dirty="0"/>
              <a:t>Complete an engineering notebook to track your progress (see “Engineering Notebook” for requirements).</a:t>
            </a:r>
          </a:p>
          <a:p>
            <a:pPr lvl="1"/>
            <a:r>
              <a:rPr lang="en-US" sz="2000" dirty="0"/>
              <a:t>Zip line is 1.8 meters in length, stretched taut.</a:t>
            </a:r>
          </a:p>
          <a:p>
            <a:pPr lvl="1"/>
            <a:r>
              <a:rPr lang="en-US" sz="2000" dirty="0"/>
              <a:t>One end of the zip line is 0.5 meters higher than the other.</a:t>
            </a:r>
          </a:p>
          <a:p>
            <a:pPr lvl="1"/>
            <a:r>
              <a:rPr lang="en-US" sz="2000" dirty="0"/>
              <a:t>Target is 0.25 meters by 0.25 meters, with the center of the target located 0.75 meters from the lowest end of the zip line.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7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901</TotalTime>
  <Words>988</Words>
  <Application>Microsoft Office PowerPoint</Application>
  <PresentationFormat>Widescreen</PresentationFormat>
  <Paragraphs>129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Rockwell</vt:lpstr>
      <vt:lpstr>Rockwell Condensed</vt:lpstr>
      <vt:lpstr>Times New Roman</vt:lpstr>
      <vt:lpstr>Wingdings</vt:lpstr>
      <vt:lpstr>Wood Type</vt:lpstr>
      <vt:lpstr>Moon Landing challenge</vt:lpstr>
      <vt:lpstr>2-D Motion Concept Map</vt:lpstr>
      <vt:lpstr>PowerPoint Presentation</vt:lpstr>
      <vt:lpstr>PowerPoint Presentation</vt:lpstr>
      <vt:lpstr>Artemis</vt:lpstr>
      <vt:lpstr>Lunar Gateway – Human Landing System</vt:lpstr>
      <vt:lpstr>The Challenge</vt:lpstr>
      <vt:lpstr>Objectives</vt:lpstr>
      <vt:lpstr>Moon Landing Challenge</vt:lpstr>
      <vt:lpstr>Moon Landing Challenge</vt:lpstr>
      <vt:lpstr>Moon Landing Challenge</vt:lpstr>
      <vt:lpstr>Moon Landing Challenge</vt:lpstr>
      <vt:lpstr>Engineering Notebook</vt:lpstr>
      <vt:lpstr>Moon Landing Report</vt:lpstr>
      <vt:lpstr>Moon Landing Report - Calculations</vt:lpstr>
      <vt:lpstr>Moon Landing Report – Discussion Questions</vt:lpstr>
      <vt:lpstr>Moon Landing Report - Rubric</vt:lpstr>
      <vt:lpstr>Happy Landing!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Lovell, Tita</dc:creator>
  <cp:lastModifiedBy>Dassow, Maria</cp:lastModifiedBy>
  <cp:revision>57</cp:revision>
  <dcterms:created xsi:type="dcterms:W3CDTF">2017-11-06T13:04:32Z</dcterms:created>
  <dcterms:modified xsi:type="dcterms:W3CDTF">2021-05-27T18:24:27Z</dcterms:modified>
</cp:coreProperties>
</file>