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embeddedFontLst>
    <p:embeddedFont>
      <p:font typeface="Comic Sans MS" panose="030F0702030302020204" pitchFamily="66" charset="0"/>
      <p:regular r:id="rId20"/>
      <p:bold r:id="rId21"/>
      <p:italic r:id="rId22"/>
      <p:boldItalic r:id="rId23"/>
    </p:embeddedFont>
    <p:embeddedFont>
      <p:font typeface="Corben" panose="020B0604020202020204" charset="0"/>
      <p:regular r:id="rId24"/>
      <p:bold r:id="rId25"/>
    </p:embeddedFont>
    <p:embeddedFont>
      <p:font typeface="Overlock" panose="020B0604020202020204" charset="0"/>
      <p:regular r:id="rId26"/>
      <p:bold r:id="rId27"/>
      <p:italic r:id="rId28"/>
      <p:boldItalic r:id="rId29"/>
    </p:embeddedFont>
    <p:embeddedFont>
      <p:font typeface="Tahoma" panose="020B0604030504040204" pitchFamily="34" charset="0"/>
      <p:regular r:id="rId30"/>
      <p:bold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h9VMayo6WG5xOIX3pdVADZ9NgXR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046" y="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9" name="Google Shape;16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6" name="Google Shape;17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7a37888b9e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3" name="Google Shape;193;g7a37888b9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7a37888b9e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0" name="Google Shape;200;g7a37888b9e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7a37888b9e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8" name="Google Shape;208;g7a37888b9e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7a37888b9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6" name="Google Shape;216;g7a37888b9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4" name="Google Shape;22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f8e35090fe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5" name="Google Shape;235;gf8e35090fe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" name="Google Shape;1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4" name="Google Shape;1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2" name="Google Shape;13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" name="Google Shape;14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50" name="Google Shape;15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1" name="Google Shape;151;p9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1" name="Google Shape;16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1pPr>
            <a:lvl2pPr marL="914400" lvl="1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2pPr>
            <a:lvl3pPr marL="1371600" lvl="2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3pPr>
            <a:lvl4pPr marL="1828800" lvl="3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6pPr>
            <a:lvl7pPr marL="3200400" lvl="6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7pPr>
            <a:lvl8pPr marL="3657600" lvl="7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8pPr>
            <a:lvl9pPr marL="4114800" lvl="8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080"/>
              <a:buNone/>
              <a:defRPr/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20"/>
              <a:buNone/>
              <a:defRPr/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560"/>
              <a:buNone/>
              <a:defRPr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00"/>
              <a:buNone/>
              <a:defRPr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00"/>
              <a:buNone/>
              <a:defRPr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00"/>
              <a:buNone/>
              <a:defRPr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00"/>
              <a:buNone/>
              <a:defRPr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00"/>
              <a:buNone/>
              <a:defRPr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9"/>
          <p:cNvSpPr txBox="1">
            <a:spLocks noGrp="1"/>
          </p:cNvSpPr>
          <p:nvPr>
            <p:ph type="title"/>
          </p:nvPr>
        </p:nvSpPr>
        <p:spPr>
          <a:xfrm rot="5400000">
            <a:off x="4800600" y="2209800"/>
            <a:ext cx="57150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body" idx="1"/>
          </p:nvPr>
        </p:nvSpPr>
        <p:spPr>
          <a:xfrm rot="5400000">
            <a:off x="609600" y="228600"/>
            <a:ext cx="57150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1pPr>
            <a:lvl2pPr marL="914400" lvl="1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2pPr>
            <a:lvl3pPr marL="1371600" lvl="2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3pPr>
            <a:lvl4pPr marL="1828800" lvl="3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6pPr>
            <a:lvl7pPr marL="3200400" lvl="6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7pPr>
            <a:lvl8pPr marL="3657600" lvl="7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8pPr>
            <a:lvl9pPr marL="4114800" lvl="8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0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1"/>
          </p:nvPr>
        </p:nvSpPr>
        <p:spPr>
          <a:xfrm rot="5400000">
            <a:off x="2514600" y="-76200"/>
            <a:ext cx="41148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1pPr>
            <a:lvl2pPr marL="914400" lvl="1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2pPr>
            <a:lvl3pPr marL="1371600" lvl="2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3pPr>
            <a:lvl4pPr marL="1828800" lvl="3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6pPr>
            <a:lvl7pPr marL="3200400" lvl="6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7pPr>
            <a:lvl8pPr marL="3657600" lvl="7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8pPr>
            <a:lvl9pPr marL="4114800" lvl="8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None/>
              <a:defRPr sz="3200" b="0" i="0" u="none" strike="noStrike" cap="none">
                <a:solidFill>
                  <a:schemeClr val="lt1"/>
                </a:solidFill>
                <a:latin typeface="Corben"/>
                <a:ea typeface="Corben"/>
                <a:cs typeface="Corben"/>
                <a:sym typeface="Corben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820"/>
              <a:buFont typeface="Noto Sans Symbols"/>
              <a:buNone/>
              <a:defRPr sz="2800" b="0" i="0" u="none" strike="noStrike" cap="none">
                <a:solidFill>
                  <a:schemeClr val="lt1"/>
                </a:solidFill>
                <a:latin typeface="Corben"/>
                <a:ea typeface="Corben"/>
                <a:cs typeface="Corben"/>
                <a:sym typeface="Corben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Corben"/>
                <a:ea typeface="Corben"/>
                <a:cs typeface="Corben"/>
                <a:sym typeface="Corben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rben"/>
                <a:ea typeface="Corben"/>
                <a:cs typeface="Corben"/>
                <a:sym typeface="Corben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rben"/>
                <a:ea typeface="Corben"/>
                <a:cs typeface="Corben"/>
                <a:sym typeface="Corben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rben"/>
                <a:ea typeface="Corben"/>
                <a:cs typeface="Corben"/>
                <a:sym typeface="Corben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rben"/>
                <a:ea typeface="Corben"/>
                <a:cs typeface="Corben"/>
                <a:sym typeface="Corben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rben"/>
                <a:ea typeface="Corben"/>
                <a:cs typeface="Corben"/>
                <a:sym typeface="Corben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rben"/>
                <a:ea typeface="Corben"/>
                <a:cs typeface="Corben"/>
                <a:sym typeface="Corben"/>
              </a:defRPr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65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068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080"/>
              <a:buChar char="■"/>
              <a:defRPr sz="3200"/>
            </a:lvl1pPr>
            <a:lvl2pPr marL="914400" lvl="1" indent="-344169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20"/>
              <a:buChar char="■"/>
              <a:defRPr sz="2800"/>
            </a:lvl2pPr>
            <a:lvl3pPr marL="1371600" lvl="2" indent="-32766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560"/>
              <a:buChar char="■"/>
              <a:defRPr sz="2400"/>
            </a:lvl3pPr>
            <a:lvl4pPr marL="1828800" lvl="3" indent="-3111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4pPr>
            <a:lvl5pPr marL="2286000" lvl="4" indent="-3111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5pPr>
            <a:lvl6pPr marL="2743200" lvl="5" indent="-3111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6pPr>
            <a:lvl7pPr marL="3200400" lvl="6" indent="-3111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7pPr>
            <a:lvl8pPr marL="3657600" lvl="7" indent="-3111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8pPr>
            <a:lvl9pPr marL="4114800" lvl="8" indent="-3111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65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3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56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766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560"/>
              <a:buChar char="■"/>
              <a:defRPr sz="2400"/>
            </a:lvl1pPr>
            <a:lvl2pPr marL="914400" lvl="1" indent="-3111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2pPr>
            <a:lvl3pPr marL="1371600" lvl="2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3pPr>
            <a:lvl4pPr marL="1828800" lvl="3" indent="-29463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4pPr>
            <a:lvl5pPr marL="2286000" lvl="4" indent="-29463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5pPr>
            <a:lvl6pPr marL="2743200" lvl="5" indent="-29463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6pPr>
            <a:lvl7pPr marL="3200400" lvl="6" indent="-29463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7pPr>
            <a:lvl8pPr marL="3657600" lvl="7" indent="-29464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8pPr>
            <a:lvl9pPr marL="4114800" lvl="8" indent="-29464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9pPr>
          </a:lstStyle>
          <a:p>
            <a:endParaRPr/>
          </a:p>
        </p:txBody>
      </p:sp>
      <p:sp>
        <p:nvSpPr>
          <p:cNvPr id="54" name="Google Shape;54;p2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56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2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766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560"/>
              <a:buChar char="■"/>
              <a:defRPr sz="2400"/>
            </a:lvl1pPr>
            <a:lvl2pPr marL="914400" lvl="1" indent="-3111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2pPr>
            <a:lvl3pPr marL="1371600" lvl="2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3pPr>
            <a:lvl4pPr marL="1828800" lvl="3" indent="-29463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4pPr>
            <a:lvl5pPr marL="2286000" lvl="4" indent="-29463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5pPr>
            <a:lvl6pPr marL="2743200" lvl="5" indent="-29463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6pPr>
            <a:lvl7pPr marL="3200400" lvl="6" indent="-29463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7pPr>
            <a:lvl8pPr marL="3657600" lvl="7" indent="-29464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8pPr>
            <a:lvl9pPr marL="4114800" lvl="8" indent="-29464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5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4038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417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20"/>
              <a:buChar char="■"/>
              <a:defRPr sz="2800"/>
            </a:lvl1pPr>
            <a:lvl2pPr marL="914400" lvl="1" indent="-32766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560"/>
              <a:buChar char="■"/>
              <a:defRPr sz="2400"/>
            </a:lvl2pPr>
            <a:lvl3pPr marL="1371600" lvl="2" indent="-3111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3pPr>
            <a:lvl4pPr marL="1828800" lvl="3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5pPr>
            <a:lvl6pPr marL="2743200" lvl="5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6pPr>
            <a:lvl7pPr marL="3200400" lvl="6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7pPr>
            <a:lvl8pPr marL="3657600" lvl="7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8pPr>
            <a:lvl9pPr marL="4114800" lvl="8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4038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417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20"/>
              <a:buChar char="■"/>
              <a:defRPr sz="2800"/>
            </a:lvl1pPr>
            <a:lvl2pPr marL="914400" lvl="1" indent="-32766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560"/>
              <a:buChar char="■"/>
              <a:defRPr sz="2400"/>
            </a:lvl2pPr>
            <a:lvl3pPr marL="1371600" lvl="2" indent="-3111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3pPr>
            <a:lvl4pPr marL="1828800" lvl="3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5pPr>
            <a:lvl6pPr marL="2743200" lvl="5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6pPr>
            <a:lvl7pPr marL="3200400" lvl="6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7pPr>
            <a:lvl8pPr marL="3657600" lvl="7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8pPr>
            <a:lvl9pPr marL="4114800" lvl="8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00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040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D7BD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068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  <a:defRPr sz="3200" b="0" i="0" u="none" strike="noStrike" cap="none">
                <a:solidFill>
                  <a:schemeClr val="lt1"/>
                </a:solidFill>
                <a:latin typeface="Corben"/>
                <a:ea typeface="Corben"/>
                <a:cs typeface="Corben"/>
                <a:sym typeface="Corben"/>
              </a:defRPr>
            </a:lvl1pPr>
            <a:lvl2pPr marL="914400" marR="0" lvl="1" indent="-344169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820"/>
              <a:buFont typeface="Noto Sans Symbols"/>
              <a:buChar char="■"/>
              <a:defRPr sz="2800" b="0" i="0" u="none" strike="noStrike" cap="none">
                <a:solidFill>
                  <a:schemeClr val="lt1"/>
                </a:solidFill>
                <a:latin typeface="Corben"/>
                <a:ea typeface="Corben"/>
                <a:cs typeface="Corben"/>
                <a:sym typeface="Corben"/>
              </a:defRPr>
            </a:lvl2pPr>
            <a:lvl3pPr marL="1371600" marR="0" lvl="2" indent="-3276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Corben"/>
                <a:ea typeface="Corben"/>
                <a:cs typeface="Corben"/>
                <a:sym typeface="Corben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Corben"/>
                <a:ea typeface="Corben"/>
                <a:cs typeface="Corben"/>
                <a:sym typeface="Corben"/>
              </a:defRPr>
            </a:lvl4pPr>
            <a:lvl5pPr marL="2286000" marR="0" lvl="4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Corben"/>
                <a:ea typeface="Corben"/>
                <a:cs typeface="Corben"/>
                <a:sym typeface="Corben"/>
              </a:defRPr>
            </a:lvl5pPr>
            <a:lvl6pPr marL="2743200" marR="0" lvl="5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Corben"/>
                <a:ea typeface="Corben"/>
                <a:cs typeface="Corben"/>
                <a:sym typeface="Corben"/>
              </a:defRPr>
            </a:lvl6pPr>
            <a:lvl7pPr marL="3200400" marR="0" lvl="6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Corben"/>
                <a:ea typeface="Corben"/>
                <a:cs typeface="Corben"/>
                <a:sym typeface="Corben"/>
              </a:defRPr>
            </a:lvl7pPr>
            <a:lvl8pPr marL="3657600" marR="0" lvl="7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Corben"/>
                <a:ea typeface="Corben"/>
                <a:cs typeface="Corben"/>
                <a:sym typeface="Corben"/>
              </a:defRPr>
            </a:lvl8pPr>
            <a:lvl9pPr marL="4114800" marR="0" lvl="8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Corben"/>
                <a:ea typeface="Corben"/>
                <a:cs typeface="Corben"/>
                <a:sym typeface="Corben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jpg"/><Relationship Id="rId14" Type="http://schemas.openxmlformats.org/officeDocument/2006/relationships/image" Target="../media/image1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 descr="Spinel01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62750" y="1905000"/>
            <a:ext cx="2381250" cy="1785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 descr="Quartz05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24400" y="2133600"/>
            <a:ext cx="3038475" cy="228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 descr="Lepidolite0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48400" y="0"/>
            <a:ext cx="2895600" cy="217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 descr="Fluorite5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1828800"/>
            <a:ext cx="3390900" cy="25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 descr="PyroChina-03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3238500" cy="242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 descr="Adamite0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4171950"/>
            <a:ext cx="3562350" cy="268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 descr="Cerussite0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819400" y="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" descr="Fluorite1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971800" y="4621212"/>
            <a:ext cx="2971800" cy="2236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" descr="Aurichalcite01a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486400" y="4200525"/>
            <a:ext cx="3514725" cy="265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" descr="Garnet10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971800" y="2773362"/>
            <a:ext cx="2590800" cy="194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" descr="Silver0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467600" y="3352800"/>
            <a:ext cx="1676400" cy="1258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" descr="Rhodo06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369175" y="4495800"/>
            <a:ext cx="1774825" cy="2362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E6A12BE-DC90-E4BD-3681-176220BCD232}"/>
              </a:ext>
            </a:extLst>
          </p:cNvPr>
          <p:cNvSpPr/>
          <p:nvPr/>
        </p:nvSpPr>
        <p:spPr>
          <a:xfrm>
            <a:off x="0" y="1687286"/>
            <a:ext cx="9144000" cy="280851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Google Shape;100;p1"/>
          <p:cNvSpPr/>
          <p:nvPr/>
        </p:nvSpPr>
        <p:spPr>
          <a:xfrm>
            <a:off x="457200" y="2209800"/>
            <a:ext cx="8191500" cy="14097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1" dirty="0">
                <a:ln w="12700" cap="flat" cmpd="sng">
                  <a:solidFill>
                    <a:srgbClr val="3399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chemeClr val="tx1"/>
                </a:solidFill>
                <a:latin typeface="Arial"/>
              </a:rPr>
              <a:t>Minerals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3"/>
          <p:cNvSpPr txBox="1">
            <a:spLocks noGrp="1"/>
          </p:cNvSpPr>
          <p:nvPr>
            <p:ph type="body" idx="4294967295"/>
          </p:nvPr>
        </p:nvSpPr>
        <p:spPr>
          <a:xfrm>
            <a:off x="39475" y="1057475"/>
            <a:ext cx="5105400" cy="51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None/>
            </a:pPr>
            <a:r>
              <a:rPr lang="en-US" b="1" i="1" u="sng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How They Break</a:t>
            </a:r>
            <a:endParaRPr sz="3200" b="0" i="1" u="sng" dirty="0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Tx/>
              <a:buSzPts val="1820"/>
              <a:buFont typeface="Noto Sans Symbols"/>
              <a:buChar char="■"/>
            </a:pPr>
            <a:r>
              <a:rPr lang="en-US" sz="2800" b="1" i="1" u="none" strike="noStrike" cap="none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Cleavage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—minerals break along </a:t>
            </a:r>
            <a:r>
              <a:rPr lang="en-US" sz="2800" b="1" i="0" u="sng" strike="noStrike" cap="none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smooth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, flat surfaces and every fragment has the same general shape.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Tx/>
              <a:buSzPts val="1820"/>
              <a:buFont typeface="Noto Sans Symbols"/>
              <a:buChar char="■"/>
            </a:pPr>
            <a:r>
              <a:rPr lang="en-US" sz="2800" b="1" i="1" u="none" strike="noStrike" cap="none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Fracture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—minerals that break at </a:t>
            </a:r>
            <a:r>
              <a:rPr lang="en-US" sz="2800" b="1" i="0" u="sng" strike="noStrike" cap="none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random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 with rough or jagged edges.</a:t>
            </a:r>
            <a:endParaRPr dirty="0"/>
          </a:p>
        </p:txBody>
      </p:sp>
      <p:pic>
        <p:nvPicPr>
          <p:cNvPr id="172" name="Google Shape;172;p13"/>
          <p:cNvPicPr preferRelativeResize="0"/>
          <p:nvPr/>
        </p:nvPicPr>
        <p:blipFill rotWithShape="1">
          <a:blip r:embed="rId3">
            <a:alphaModFix/>
          </a:blip>
          <a:srcRect l="5000" t="32000" r="67500" b="15998"/>
          <a:stretch/>
        </p:blipFill>
        <p:spPr>
          <a:xfrm>
            <a:off x="5144887" y="1483425"/>
            <a:ext cx="3868736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3"/>
          <p:cNvSpPr txBox="1"/>
          <p:nvPr/>
        </p:nvSpPr>
        <p:spPr>
          <a:xfrm>
            <a:off x="0" y="0"/>
            <a:ext cx="91440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500"/>
              <a:buFont typeface="Corben"/>
              <a:buNone/>
            </a:pPr>
            <a:r>
              <a:rPr lang="en-US" sz="3500" b="1" i="0" u="none" strike="noStrike" cap="none">
                <a:solidFill>
                  <a:srgbClr val="00B050"/>
                </a:solidFill>
                <a:latin typeface="Corben"/>
                <a:ea typeface="Corben"/>
                <a:cs typeface="Corben"/>
                <a:sym typeface="Corben"/>
              </a:rPr>
              <a:t>Properties of Minerals</a:t>
            </a:r>
            <a:r>
              <a:rPr lang="en-US" sz="3500" b="0" i="0" u="none" strike="noStrike" cap="none">
                <a:solidFill>
                  <a:srgbClr val="00B050"/>
                </a:solidFill>
                <a:latin typeface="Corben"/>
                <a:ea typeface="Corben"/>
                <a:cs typeface="Corben"/>
                <a:sym typeface="Corben"/>
              </a:rPr>
              <a:t> </a:t>
            </a:r>
            <a:br>
              <a:rPr lang="en-US" sz="3500" b="0" i="0" u="none" strike="noStrike" cap="none">
                <a:solidFill>
                  <a:srgbClr val="00B050"/>
                </a:solidFill>
                <a:latin typeface="Corben"/>
                <a:ea typeface="Corben"/>
                <a:cs typeface="Corben"/>
                <a:sym typeface="Corben"/>
              </a:rPr>
            </a:b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4"/>
          <p:cNvSpPr txBox="1">
            <a:spLocks noGrp="1"/>
          </p:cNvSpPr>
          <p:nvPr>
            <p:ph type="title" idx="4294967295"/>
          </p:nvPr>
        </p:nvSpPr>
        <p:spPr>
          <a:xfrm>
            <a:off x="457200" y="-2286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400"/>
              <a:buFont typeface="Corben"/>
              <a:buNone/>
            </a:pPr>
            <a:r>
              <a:rPr lang="en-US" sz="4400" b="0" i="0" u="none" strike="noStrike" cap="none">
                <a:solidFill>
                  <a:srgbClr val="00B050"/>
                </a:solidFill>
                <a:latin typeface="Corben"/>
                <a:ea typeface="Corben"/>
                <a:cs typeface="Corben"/>
                <a:sym typeface="Corben"/>
              </a:rPr>
              <a:t>Cleavage or Fracture?  Why???</a:t>
            </a:r>
            <a:endParaRPr/>
          </a:p>
        </p:txBody>
      </p:sp>
      <p:grpSp>
        <p:nvGrpSpPr>
          <p:cNvPr id="179" name="Google Shape;179;p14"/>
          <p:cNvGrpSpPr/>
          <p:nvPr/>
        </p:nvGrpSpPr>
        <p:grpSpPr>
          <a:xfrm>
            <a:off x="457200" y="1066800"/>
            <a:ext cx="3886200" cy="2811462"/>
            <a:chOff x="144" y="1008"/>
            <a:chExt cx="2304" cy="1771"/>
          </a:xfrm>
        </p:grpSpPr>
        <p:pic>
          <p:nvPicPr>
            <p:cNvPr id="180" name="Google Shape;180;p14" descr="6calcite-cleavage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36" y="1056"/>
              <a:ext cx="2112" cy="17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1" name="Google Shape;181;p14"/>
            <p:cNvSpPr txBox="1"/>
            <p:nvPr/>
          </p:nvSpPr>
          <p:spPr>
            <a:xfrm>
              <a:off x="144" y="1008"/>
              <a:ext cx="336" cy="3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Arial"/>
                <a:buNone/>
              </a:pPr>
              <a:r>
                <a:rPr lang="en-US" sz="3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" name="Google Shape;182;p14"/>
          <p:cNvGrpSpPr/>
          <p:nvPr/>
        </p:nvGrpSpPr>
        <p:grpSpPr>
          <a:xfrm>
            <a:off x="4800600" y="3962400"/>
            <a:ext cx="3581400" cy="2743200"/>
            <a:chOff x="3408" y="1152"/>
            <a:chExt cx="2100" cy="1578"/>
          </a:xfrm>
        </p:grpSpPr>
        <p:pic>
          <p:nvPicPr>
            <p:cNvPr id="183" name="Google Shape;183;p14" descr="CalciteChunkSml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408" y="1152"/>
              <a:ext cx="2100" cy="15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4" name="Google Shape;184;p14"/>
            <p:cNvSpPr txBox="1"/>
            <p:nvPr/>
          </p:nvSpPr>
          <p:spPr>
            <a:xfrm>
              <a:off x="3408" y="1152"/>
              <a:ext cx="336" cy="3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Arial"/>
                <a:buNone/>
              </a:pPr>
              <a:r>
                <a:rPr lang="en-US" sz="3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5" name="Google Shape;185;p14"/>
          <p:cNvGrpSpPr/>
          <p:nvPr/>
        </p:nvGrpSpPr>
        <p:grpSpPr>
          <a:xfrm>
            <a:off x="762000" y="3962400"/>
            <a:ext cx="3657600" cy="2743200"/>
            <a:chOff x="2448" y="2592"/>
            <a:chExt cx="2280" cy="1584"/>
          </a:xfrm>
        </p:grpSpPr>
        <p:pic>
          <p:nvPicPr>
            <p:cNvPr id="186" name="Google Shape;186;p14" descr="ch0315.jp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448" y="2592"/>
              <a:ext cx="2280" cy="15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7" name="Google Shape;187;p14"/>
            <p:cNvSpPr txBox="1"/>
            <p:nvPr/>
          </p:nvSpPr>
          <p:spPr>
            <a:xfrm>
              <a:off x="2448" y="2592"/>
              <a:ext cx="336" cy="3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Arial"/>
                <a:buNone/>
              </a:pPr>
              <a:r>
                <a:rPr lang="en-US" sz="3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8" name="Google Shape;188;p14"/>
          <p:cNvGrpSpPr/>
          <p:nvPr/>
        </p:nvGrpSpPr>
        <p:grpSpPr>
          <a:xfrm>
            <a:off x="4343400" y="1066800"/>
            <a:ext cx="4038600" cy="2743200"/>
            <a:chOff x="480" y="2688"/>
            <a:chExt cx="1920" cy="1470"/>
          </a:xfrm>
        </p:grpSpPr>
        <p:pic>
          <p:nvPicPr>
            <p:cNvPr id="189" name="Google Shape;189;p14" descr="fracture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20" y="2688"/>
              <a:ext cx="1680" cy="14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0" name="Google Shape;190;p14"/>
            <p:cNvSpPr txBox="1"/>
            <p:nvPr/>
          </p:nvSpPr>
          <p:spPr>
            <a:xfrm>
              <a:off x="480" y="2736"/>
              <a:ext cx="336" cy="3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Arial"/>
                <a:buNone/>
              </a:pPr>
              <a:r>
                <a:rPr lang="en-US" sz="3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7a37888b9e_0_6"/>
          <p:cNvSpPr txBox="1">
            <a:spLocks noGrp="1"/>
          </p:cNvSpPr>
          <p:nvPr>
            <p:ph type="body" idx="4294967295"/>
          </p:nvPr>
        </p:nvSpPr>
        <p:spPr>
          <a:xfrm>
            <a:off x="39475" y="1057475"/>
            <a:ext cx="5105400" cy="51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None/>
            </a:pPr>
            <a:r>
              <a:rPr lang="en-US" b="1" i="1" u="sng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Fluorescence</a:t>
            </a:r>
            <a:endParaRPr sz="3200" b="0" i="1" u="sng" dirty="0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Tx/>
              <a:buSzPts val="1820"/>
              <a:buFont typeface="Noto Sans Symbols"/>
              <a:buChar char="■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The </a:t>
            </a:r>
            <a:r>
              <a:rPr lang="en-US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ability of a mineral to absorb energy and glow while or after being exposed to UV light.  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Tx/>
              <a:buSzPts val="1820"/>
              <a:buFont typeface="Noto Sans Symbols"/>
              <a:buChar char="■"/>
            </a:pPr>
            <a:r>
              <a:rPr lang="en-US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Caused by </a:t>
            </a:r>
            <a:r>
              <a:rPr lang="en-US" b="1" u="sng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activators</a:t>
            </a:r>
            <a:r>
              <a:rPr lang="en-US" b="1" i="1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 - </a:t>
            </a:r>
            <a:r>
              <a:rPr lang="en-US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trace substances inside the mineral whose electrons are spaced just the right distance from their nuclei to absorb UV light and emit it in visible wavelengths.  </a:t>
            </a:r>
            <a:endParaRPr dirty="0"/>
          </a:p>
        </p:txBody>
      </p:sp>
      <p:sp>
        <p:nvSpPr>
          <p:cNvPr id="196" name="Google Shape;196;g7a37888b9e_0_6"/>
          <p:cNvSpPr txBox="1"/>
          <p:nvPr/>
        </p:nvSpPr>
        <p:spPr>
          <a:xfrm>
            <a:off x="0" y="0"/>
            <a:ext cx="91440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500"/>
              <a:buFont typeface="Corben"/>
              <a:buNone/>
            </a:pPr>
            <a:r>
              <a:rPr lang="en-US" sz="3500" b="1" i="0" u="none" strike="noStrike" cap="none">
                <a:solidFill>
                  <a:srgbClr val="00B050"/>
                </a:solidFill>
                <a:latin typeface="Corben"/>
                <a:ea typeface="Corben"/>
                <a:cs typeface="Corben"/>
                <a:sym typeface="Corben"/>
              </a:rPr>
              <a:t>Properties of Minerals</a:t>
            </a:r>
            <a:r>
              <a:rPr lang="en-US" sz="3500" b="0" i="0" u="none" strike="noStrike" cap="none">
                <a:solidFill>
                  <a:srgbClr val="00B050"/>
                </a:solidFill>
                <a:latin typeface="Corben"/>
                <a:ea typeface="Corben"/>
                <a:cs typeface="Corben"/>
                <a:sym typeface="Corben"/>
              </a:rPr>
              <a:t> </a:t>
            </a:r>
            <a:br>
              <a:rPr lang="en-US" sz="3500" b="0" i="0" u="none" strike="noStrike" cap="none">
                <a:solidFill>
                  <a:srgbClr val="00B050"/>
                </a:solidFill>
                <a:latin typeface="Corben"/>
                <a:ea typeface="Corben"/>
                <a:cs typeface="Corben"/>
                <a:sym typeface="Corben"/>
              </a:rPr>
            </a:b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" name="Google Shape;197;g7a37888b9e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4900" y="2321450"/>
            <a:ext cx="3248100" cy="257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7a37888b9e_0_12"/>
          <p:cNvSpPr txBox="1">
            <a:spLocks noGrp="1"/>
          </p:cNvSpPr>
          <p:nvPr>
            <p:ph type="body" idx="4294967295"/>
          </p:nvPr>
        </p:nvSpPr>
        <p:spPr>
          <a:xfrm>
            <a:off x="39475" y="1057475"/>
            <a:ext cx="6561900" cy="51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None/>
            </a:pPr>
            <a:r>
              <a:rPr lang="en-US" b="1" i="1" u="sng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Optical Properties</a:t>
            </a:r>
            <a:endParaRPr sz="3200" b="0" i="1" u="sng" dirty="0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742950" marR="0" lvl="1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620"/>
              <a:buFont typeface="Noto Sans Symbols"/>
              <a:buChar char="■"/>
            </a:pPr>
            <a:r>
              <a:rPr lang="en-US" sz="2600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How light travels through the mineral.</a:t>
            </a:r>
            <a:endParaRPr lang="en-US" sz="2600" dirty="0">
              <a:ea typeface="Overlock"/>
              <a:cs typeface="Overlock"/>
            </a:endParaRPr>
          </a:p>
          <a:p>
            <a:pPr marL="742950" marR="0" lvl="1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620"/>
              <a:buFont typeface="Noto Sans Symbols"/>
              <a:buChar char="■"/>
            </a:pPr>
            <a:r>
              <a:rPr lang="en-US" sz="2600" u="sng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Transparent</a:t>
            </a:r>
            <a:r>
              <a:rPr lang="en-US" sz="2600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:  Clear; light passes right through it. </a:t>
            </a:r>
            <a:endParaRPr sz="2600" dirty="0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            </a:t>
            </a:r>
            <a:r>
              <a:rPr lang="en-US" sz="2600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-Magnification: Makes objects look </a:t>
            </a:r>
            <a:endParaRPr sz="2600" dirty="0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               bigger than they are. </a:t>
            </a:r>
            <a:endParaRPr sz="2600" dirty="0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              -Double Refraction:  Makes one object</a:t>
            </a:r>
            <a:endParaRPr sz="2600" dirty="0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               or thing  seen through the mineral look </a:t>
            </a:r>
            <a:endParaRPr sz="2600" dirty="0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               like two.  </a:t>
            </a:r>
            <a:r>
              <a:rPr lang="en-US" sz="2600" dirty="0">
                <a:solidFill>
                  <a:srgbClr val="FF0000"/>
                </a:solidFill>
                <a:latin typeface="Overlock"/>
                <a:ea typeface="Overlock"/>
                <a:cs typeface="Overlock"/>
                <a:sym typeface="Overlock"/>
              </a:rPr>
              <a:t>Birefringence</a:t>
            </a:r>
            <a:endParaRPr sz="2600" dirty="0">
              <a:solidFill>
                <a:srgbClr val="FF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742950" marR="0" lvl="1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Overlock"/>
              <a:buChar char="■"/>
            </a:pPr>
            <a:r>
              <a:rPr lang="en-US" sz="2600" u="sng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Translucent</a:t>
            </a:r>
            <a:r>
              <a:rPr lang="en-US" sz="2600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:  Some light passes through</a:t>
            </a:r>
            <a:endParaRPr sz="2600" dirty="0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 it, but not completely clear. </a:t>
            </a:r>
            <a:endParaRPr sz="2600" dirty="0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742950" marR="0" lvl="1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Overlock"/>
              <a:buChar char="■"/>
            </a:pPr>
            <a:r>
              <a:rPr lang="en-US" sz="2600" u="sng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Opaque</a:t>
            </a:r>
            <a:r>
              <a:rPr lang="en-US" sz="2600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:  No light passes through it.  </a:t>
            </a:r>
            <a:endParaRPr sz="2600" dirty="0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sz="2600" dirty="0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203" name="Google Shape;203;g7a37888b9e_0_12"/>
          <p:cNvSpPr txBox="1"/>
          <p:nvPr/>
        </p:nvSpPr>
        <p:spPr>
          <a:xfrm>
            <a:off x="0" y="0"/>
            <a:ext cx="91440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500"/>
              <a:buFont typeface="Corben"/>
              <a:buNone/>
            </a:pPr>
            <a:r>
              <a:rPr lang="en-US" sz="3500" b="1" i="0" u="none" strike="noStrike" cap="none">
                <a:solidFill>
                  <a:srgbClr val="00B050"/>
                </a:solidFill>
                <a:latin typeface="Corben"/>
                <a:ea typeface="Corben"/>
                <a:cs typeface="Corben"/>
                <a:sym typeface="Corben"/>
              </a:rPr>
              <a:t>Properties of Minerals</a:t>
            </a:r>
            <a:r>
              <a:rPr lang="en-US" sz="3500" b="0" i="0" u="none" strike="noStrike" cap="none">
                <a:solidFill>
                  <a:srgbClr val="00B050"/>
                </a:solidFill>
                <a:latin typeface="Corben"/>
                <a:ea typeface="Corben"/>
                <a:cs typeface="Corben"/>
                <a:sym typeface="Corben"/>
              </a:rPr>
              <a:t> </a:t>
            </a:r>
            <a:br>
              <a:rPr lang="en-US" sz="3500" b="0" i="0" u="none" strike="noStrike" cap="none">
                <a:solidFill>
                  <a:srgbClr val="00B050"/>
                </a:solidFill>
                <a:latin typeface="Corben"/>
                <a:ea typeface="Corben"/>
                <a:cs typeface="Corben"/>
                <a:sym typeface="Corben"/>
              </a:rPr>
            </a:b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" name="Google Shape;204;g7a37888b9e_0_12"/>
          <p:cNvPicPr preferRelativeResize="0"/>
          <p:nvPr/>
        </p:nvPicPr>
        <p:blipFill rotWithShape="1">
          <a:blip r:embed="rId3">
            <a:alphaModFix/>
          </a:blip>
          <a:srcRect l="-6180" r="6180"/>
          <a:stretch/>
        </p:blipFill>
        <p:spPr>
          <a:xfrm>
            <a:off x="6338725" y="931000"/>
            <a:ext cx="2606800" cy="312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g7a37888b9e_0_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84825" y="4633400"/>
            <a:ext cx="2714600" cy="18071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7a37888b9e_0_18"/>
          <p:cNvSpPr txBox="1">
            <a:spLocks noGrp="1"/>
          </p:cNvSpPr>
          <p:nvPr>
            <p:ph type="body" idx="4294967295"/>
          </p:nvPr>
        </p:nvSpPr>
        <p:spPr>
          <a:xfrm>
            <a:off x="0" y="876300"/>
            <a:ext cx="8808300" cy="51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None/>
            </a:pPr>
            <a:r>
              <a:rPr lang="en-US" b="1" i="1" u="sng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Magnetism</a:t>
            </a:r>
            <a:endParaRPr sz="3200" b="0" i="1" u="sng" dirty="0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Tx/>
              <a:buSzPts val="1820"/>
              <a:buFont typeface="Noto Sans Symbols"/>
              <a:buChar char="■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The </a:t>
            </a:r>
            <a:r>
              <a:rPr lang="en-US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force exerted by minerals </a:t>
            </a:r>
            <a:r>
              <a:rPr lang="en-US" sz="2800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and rocks when they are passed over a magnetic field. </a:t>
            </a:r>
            <a:endParaRPr dirty="0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Tx/>
              <a:buSzPts val="1820"/>
              <a:buChar char="■"/>
            </a:pPr>
            <a:r>
              <a:rPr lang="en-US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Some rocks are magnetic when heated, but others are just naturally magnetic at room temperature.</a:t>
            </a:r>
            <a:endParaRPr dirty="0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Tx/>
              <a:buSzPts val="1820"/>
              <a:buFont typeface="Overlock"/>
              <a:buChar char="■"/>
            </a:pPr>
            <a:r>
              <a:rPr lang="en-US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Varying amounts of </a:t>
            </a:r>
            <a:r>
              <a:rPr lang="en-US" dirty="0">
                <a:solidFill>
                  <a:srgbClr val="FF0000"/>
                </a:solidFill>
                <a:latin typeface="Overlock"/>
                <a:ea typeface="Overlock"/>
                <a:cs typeface="Overlock"/>
                <a:sym typeface="Overlock"/>
              </a:rPr>
              <a:t>iron</a:t>
            </a:r>
            <a:r>
              <a:rPr lang="en-US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 present are responsible. </a:t>
            </a:r>
            <a:endParaRPr dirty="0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211" name="Google Shape;211;g7a37888b9e_0_18"/>
          <p:cNvSpPr txBox="1"/>
          <p:nvPr/>
        </p:nvSpPr>
        <p:spPr>
          <a:xfrm>
            <a:off x="0" y="0"/>
            <a:ext cx="91440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500"/>
              <a:buFont typeface="Corben"/>
              <a:buNone/>
            </a:pPr>
            <a:r>
              <a:rPr lang="en-US" sz="3500" b="1" i="0" u="none" strike="noStrike" cap="none">
                <a:solidFill>
                  <a:srgbClr val="00B050"/>
                </a:solidFill>
                <a:latin typeface="Corben"/>
                <a:ea typeface="Corben"/>
                <a:cs typeface="Corben"/>
                <a:sym typeface="Corben"/>
              </a:rPr>
              <a:t>Properties of Minerals</a:t>
            </a:r>
            <a:r>
              <a:rPr lang="en-US" sz="3500" b="0" i="0" u="none" strike="noStrike" cap="none">
                <a:solidFill>
                  <a:srgbClr val="00B050"/>
                </a:solidFill>
                <a:latin typeface="Corben"/>
                <a:ea typeface="Corben"/>
                <a:cs typeface="Corben"/>
                <a:sym typeface="Corben"/>
              </a:rPr>
              <a:t> </a:t>
            </a:r>
            <a:br>
              <a:rPr lang="en-US" sz="3500" b="0" i="0" u="none" strike="noStrike" cap="none">
                <a:solidFill>
                  <a:srgbClr val="00B050"/>
                </a:solidFill>
                <a:latin typeface="Corben"/>
                <a:ea typeface="Corben"/>
                <a:cs typeface="Corben"/>
                <a:sym typeface="Corben"/>
              </a:rPr>
            </a:b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2" name="Google Shape;212;g7a37888b9e_0_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0503" y="4006978"/>
            <a:ext cx="3538975" cy="209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g7a37888b9e_0_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5265" y="4006975"/>
            <a:ext cx="3950234" cy="262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7a37888b9e_0_0"/>
          <p:cNvSpPr txBox="1">
            <a:spLocks noGrp="1"/>
          </p:cNvSpPr>
          <p:nvPr>
            <p:ph type="body" idx="4294967295"/>
          </p:nvPr>
        </p:nvSpPr>
        <p:spPr>
          <a:xfrm>
            <a:off x="39475" y="721975"/>
            <a:ext cx="8802000" cy="51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None/>
            </a:pPr>
            <a:r>
              <a:rPr lang="en-US" b="1" i="1" u="sng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Chemical Reactivity</a:t>
            </a:r>
            <a:endParaRPr sz="3200" b="0" i="1" u="sng" dirty="0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Tx/>
              <a:buSzPts val="1820"/>
              <a:buFont typeface="Noto Sans Symbols"/>
              <a:buChar char="■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The </a:t>
            </a:r>
            <a:r>
              <a:rPr lang="en-US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ability of certain minerals to react with different kinds of chemicals.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Tx/>
              <a:buSzPts val="1820"/>
              <a:buChar char="■"/>
            </a:pPr>
            <a:r>
              <a:rPr lang="en-US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Ex:  Different types of minerals that contain calcium carbonate will bubble and effervesce when they are exposed to hydrochloric acid or acetic acid (vinegar)</a:t>
            </a:r>
            <a:endParaRPr dirty="0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Tx/>
              <a:buSzPts val="1820"/>
              <a:buChar char="■"/>
            </a:pPr>
            <a:r>
              <a:rPr lang="en-US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You will see bubbling, hear fizzing, </a:t>
            </a:r>
            <a:r>
              <a:rPr lang="en-US" sz="2800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and see gas or smoke produced off the rock (depending on</a:t>
            </a:r>
            <a:r>
              <a:rPr lang="en-US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 the strength of the acid)</a:t>
            </a:r>
            <a:r>
              <a:rPr lang="en-US" sz="2800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.  </a:t>
            </a:r>
            <a:r>
              <a:rPr lang="en-US" sz="2800" dirty="0">
                <a:solidFill>
                  <a:srgbClr val="FF0000"/>
                </a:solidFill>
                <a:latin typeface="Overlock"/>
                <a:ea typeface="Overlock"/>
                <a:cs typeface="Overlock"/>
                <a:sym typeface="Overlock"/>
              </a:rPr>
              <a:t>AKA </a:t>
            </a:r>
            <a:r>
              <a:rPr lang="en-US" dirty="0">
                <a:solidFill>
                  <a:srgbClr val="FF0000"/>
                </a:solidFill>
                <a:latin typeface="Overlock"/>
                <a:ea typeface="Overlock"/>
                <a:cs typeface="Overlock"/>
                <a:sym typeface="Overlock"/>
              </a:rPr>
              <a:t>the acid test</a:t>
            </a:r>
            <a:r>
              <a:rPr lang="en-US" sz="2800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 </a:t>
            </a:r>
            <a:endParaRPr dirty="0"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219" name="Google Shape;219;g7a37888b9e_0_0"/>
          <p:cNvSpPr txBox="1"/>
          <p:nvPr/>
        </p:nvSpPr>
        <p:spPr>
          <a:xfrm>
            <a:off x="39475" y="49350"/>
            <a:ext cx="9144000" cy="11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500"/>
              <a:buFont typeface="Corben"/>
              <a:buNone/>
            </a:pPr>
            <a:r>
              <a:rPr lang="en-US" sz="3500" b="1" i="0" u="none" strike="noStrike" cap="none">
                <a:solidFill>
                  <a:srgbClr val="00B050"/>
                </a:solidFill>
                <a:latin typeface="Corben"/>
                <a:ea typeface="Corben"/>
                <a:cs typeface="Corben"/>
                <a:sym typeface="Corben"/>
              </a:rPr>
              <a:t>Properties of Minerals</a:t>
            </a:r>
            <a:r>
              <a:rPr lang="en-US" sz="3500" b="0" i="0" u="none" strike="noStrike" cap="none">
                <a:solidFill>
                  <a:srgbClr val="00B050"/>
                </a:solidFill>
                <a:latin typeface="Corben"/>
                <a:ea typeface="Corben"/>
                <a:cs typeface="Corben"/>
                <a:sym typeface="Corben"/>
              </a:rPr>
              <a:t> </a:t>
            </a:r>
            <a:br>
              <a:rPr lang="en-US" sz="3500" b="0" i="0" u="none" strike="noStrike" cap="none">
                <a:solidFill>
                  <a:srgbClr val="00B050"/>
                </a:solidFill>
                <a:latin typeface="Corben"/>
                <a:ea typeface="Corben"/>
                <a:cs typeface="Corben"/>
                <a:sym typeface="Corben"/>
              </a:rPr>
            </a:b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0" name="Google Shape;220;g7a37888b9e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5050" y="4917500"/>
            <a:ext cx="2743200" cy="186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g7a37888b9e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15900" y="4460175"/>
            <a:ext cx="2018350" cy="239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6"/>
          <p:cNvSpPr txBox="1">
            <a:spLocks noGrp="1"/>
          </p:cNvSpPr>
          <p:nvPr>
            <p:ph type="title" idx="4294967295"/>
          </p:nvPr>
        </p:nvSpPr>
        <p:spPr>
          <a:xfrm>
            <a:off x="342900" y="-20885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6000"/>
              <a:buFont typeface="Corben"/>
              <a:buNone/>
            </a:pPr>
            <a:r>
              <a:rPr lang="en-US" sz="4300">
                <a:solidFill>
                  <a:srgbClr val="00B050"/>
                </a:solidFill>
                <a:latin typeface="Corben"/>
                <a:ea typeface="Corben"/>
                <a:cs typeface="Corben"/>
                <a:sym typeface="Corben"/>
              </a:rPr>
              <a:t>Why Do I Need to Know This???</a:t>
            </a:r>
            <a:endParaRPr sz="2700"/>
          </a:p>
        </p:txBody>
      </p:sp>
      <p:sp>
        <p:nvSpPr>
          <p:cNvPr id="227" name="Google Shape;227;p16"/>
          <p:cNvSpPr txBox="1">
            <a:spLocks noGrp="1"/>
          </p:cNvSpPr>
          <p:nvPr>
            <p:ph type="body" idx="4294967295"/>
          </p:nvPr>
        </p:nvSpPr>
        <p:spPr>
          <a:xfrm>
            <a:off x="342888" y="476950"/>
            <a:ext cx="8458200" cy="54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-Real-Life Connections:  Minerals are all around us.  </a:t>
            </a:r>
            <a:endParaRPr dirty="0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		</a:t>
            </a:r>
            <a:endParaRPr dirty="0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pic>
        <p:nvPicPr>
          <p:cNvPr id="228" name="Google Shape;22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888" y="1519038"/>
            <a:ext cx="4429125" cy="246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6925" y="1519050"/>
            <a:ext cx="3981450" cy="169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91350" y="3369800"/>
            <a:ext cx="1581150" cy="314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96553" y="4176203"/>
            <a:ext cx="2903550" cy="213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2888" y="4081113"/>
            <a:ext cx="3248025" cy="232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f8e35090fe_0_4"/>
          <p:cNvSpPr txBox="1">
            <a:spLocks noGrp="1"/>
          </p:cNvSpPr>
          <p:nvPr>
            <p:ph type="body" idx="4294967295"/>
          </p:nvPr>
        </p:nvSpPr>
        <p:spPr>
          <a:xfrm>
            <a:off x="171000" y="757775"/>
            <a:ext cx="8802000" cy="51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None/>
            </a:pPr>
            <a:r>
              <a:rPr lang="en-US" b="1" u="sng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r>
              <a:rPr lang="en-US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 </a:t>
            </a:r>
            <a:endParaRPr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238" name="Google Shape;238;gf8e35090fe_0_4"/>
          <p:cNvSpPr txBox="1"/>
          <p:nvPr/>
        </p:nvSpPr>
        <p:spPr>
          <a:xfrm>
            <a:off x="39475" y="0"/>
            <a:ext cx="9144000" cy="11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500"/>
              <a:buFont typeface="Corben"/>
              <a:buNone/>
            </a:pPr>
            <a:r>
              <a:rPr lang="en-US" sz="3500" b="1">
                <a:solidFill>
                  <a:srgbClr val="00B050"/>
                </a:solidFill>
                <a:latin typeface="Corben"/>
                <a:ea typeface="Corben"/>
                <a:cs typeface="Corben"/>
                <a:sym typeface="Corben"/>
              </a:rPr>
              <a:t>To Sum Things Up….</a:t>
            </a:r>
            <a:br>
              <a:rPr lang="en-US" sz="3500" b="0" i="0" u="none" strike="noStrike" cap="none">
                <a:solidFill>
                  <a:srgbClr val="00B050"/>
                </a:solidFill>
                <a:latin typeface="Corben"/>
                <a:ea typeface="Corben"/>
                <a:cs typeface="Corben"/>
                <a:sym typeface="Corben"/>
              </a:rPr>
            </a:b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 txBox="1">
            <a:spLocks noGrp="1"/>
          </p:cNvSpPr>
          <p:nvPr>
            <p:ph type="title" idx="4294967295"/>
          </p:nvPr>
        </p:nvSpPr>
        <p:spPr>
          <a:xfrm>
            <a:off x="0" y="212300"/>
            <a:ext cx="91440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E47"/>
              </a:buClr>
              <a:buSzPts val="5400"/>
              <a:buFont typeface="Corben"/>
              <a:buNone/>
            </a:pPr>
            <a:r>
              <a:rPr lang="en-US" sz="3400" b="0" i="0" u="none" strike="noStrike" cap="none">
                <a:solidFill>
                  <a:srgbClr val="009E47"/>
                </a:solidFill>
                <a:latin typeface="Corben"/>
                <a:ea typeface="Corben"/>
                <a:cs typeface="Corben"/>
                <a:sym typeface="Corben"/>
              </a:rPr>
              <a:t>What We’ll Be Learning Today…</a:t>
            </a:r>
            <a:endParaRPr sz="2400"/>
          </a:p>
        </p:txBody>
      </p:sp>
      <p:sp>
        <p:nvSpPr>
          <p:cNvPr id="106" name="Google Shape;106;p2"/>
          <p:cNvSpPr txBox="1">
            <a:spLocks noGrp="1"/>
          </p:cNvSpPr>
          <p:nvPr>
            <p:ph type="body" idx="4294967295"/>
          </p:nvPr>
        </p:nvSpPr>
        <p:spPr>
          <a:xfrm>
            <a:off x="457200" y="1510325"/>
            <a:ext cx="8229600" cy="3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520"/>
              <a:buFont typeface="Noto Sans Symbols"/>
              <a:buChar char="■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What is a mineral?  What do all minerals have in common?</a:t>
            </a:r>
            <a:endParaRPr sz="2800" dirty="0"/>
          </a:p>
          <a:p>
            <a:pPr marL="342900" marR="0" lvl="0" indent="-323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Tx/>
              <a:buSzPts val="1520"/>
              <a:buFont typeface="Noto Sans Symbols"/>
              <a:buChar char="■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What is the structure of minerals?</a:t>
            </a:r>
            <a:endParaRPr sz="2800" dirty="0"/>
          </a:p>
          <a:p>
            <a:pPr marL="342900" marR="0" lvl="0" indent="-323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Tx/>
              <a:buSzPts val="1520"/>
              <a:buFont typeface="Noto Sans Symbols"/>
              <a:buChar char="■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How do minerals form?</a:t>
            </a:r>
            <a:endParaRPr sz="2800" dirty="0"/>
          </a:p>
          <a:p>
            <a:pPr marL="342900" marR="0" lvl="0" indent="-323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Tx/>
              <a:buSzPts val="1520"/>
              <a:buFont typeface="Noto Sans Symbols"/>
              <a:buChar char="■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How can we identify minerals?</a:t>
            </a:r>
            <a:endParaRPr sz="2800" dirty="0"/>
          </a:p>
          <a:p>
            <a:pPr marL="342900" marR="0" lvl="0" indent="-323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Tx/>
              <a:buSzPts val="1520"/>
              <a:buFont typeface="Noto Sans Symbols"/>
              <a:buChar char="■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What are the defining characteristics that help distinguish minerals from other things?</a:t>
            </a:r>
            <a:endParaRPr sz="2800" dirty="0"/>
          </a:p>
          <a:p>
            <a:pPr marL="342900" marR="0" lvl="0" indent="-22733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342900" marR="0" lvl="0" indent="-22733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342900" marR="0" lvl="0" indent="-22733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342900" marR="0" lvl="0" indent="-22733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342900" marR="0" lvl="0" indent="-22733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None/>
            </a:pPr>
            <a:endParaRPr sz="2800" b="0" i="0" u="none" dirty="0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 txBox="1"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E47"/>
              </a:buClr>
              <a:buSzPts val="5400"/>
              <a:buFont typeface="Corben"/>
              <a:buNone/>
            </a:pPr>
            <a:r>
              <a:rPr lang="en-US" sz="4900" b="0" i="0" u="none" strike="noStrike" cap="none">
                <a:solidFill>
                  <a:srgbClr val="009E47"/>
                </a:solidFill>
                <a:latin typeface="Corben"/>
                <a:ea typeface="Corben"/>
                <a:cs typeface="Corben"/>
                <a:sym typeface="Corben"/>
              </a:rPr>
              <a:t>What is a Mineral?</a:t>
            </a:r>
            <a:endParaRPr sz="3900"/>
          </a:p>
        </p:txBody>
      </p:sp>
      <p:sp>
        <p:nvSpPr>
          <p:cNvPr id="112" name="Google Shape;112;p3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3738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820"/>
              <a:buFont typeface="Noto Sans Symbols"/>
              <a:buChar char="■"/>
            </a:pPr>
            <a:r>
              <a:rPr lang="en-US" sz="2800" b="0" i="0" u="none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A mineral is a naturally occurring, inorganic solid that has a crystal structure and a definite chemical composition.</a:t>
            </a:r>
            <a:endParaRPr dirty="0"/>
          </a:p>
        </p:txBody>
      </p:sp>
      <p:pic>
        <p:nvPicPr>
          <p:cNvPr id="113" name="Google Shape;113;p3" descr="Pyro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2200" y="3124200"/>
            <a:ext cx="4286250" cy="321945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3"/>
          <p:cNvSpPr txBox="1"/>
          <p:nvPr/>
        </p:nvSpPr>
        <p:spPr>
          <a:xfrm>
            <a:off x="4800600" y="6126162"/>
            <a:ext cx="304800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2000"/>
              <a:buFont typeface="Tahoma"/>
              <a:buNone/>
            </a:pPr>
            <a:r>
              <a:rPr lang="en-US" sz="2000" b="1" i="0" u="none" strike="noStrike" cap="none">
                <a:solidFill>
                  <a:srgbClr val="006600"/>
                </a:solidFill>
                <a:latin typeface="Tahoma"/>
                <a:ea typeface="Tahoma"/>
                <a:cs typeface="Tahoma"/>
                <a:sym typeface="Tahoma"/>
              </a:rPr>
              <a:t>Pyromorphite</a:t>
            </a:r>
            <a:r>
              <a:rPr lang="en-US" sz="3200" b="0" i="0" u="none" strike="noStrike" cap="none">
                <a:solidFill>
                  <a:srgbClr val="0066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>
            <a:spLocks noGrp="1"/>
          </p:cNvSpPr>
          <p:nvPr>
            <p:ph type="title" idx="4294967295"/>
          </p:nvPr>
        </p:nvSpPr>
        <p:spPr>
          <a:xfrm>
            <a:off x="-380400" y="-253575"/>
            <a:ext cx="99048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E47"/>
              </a:buClr>
              <a:buSzPts val="3600"/>
              <a:buFont typeface="Corben"/>
              <a:buNone/>
            </a:pPr>
            <a:r>
              <a:rPr lang="en-US" sz="2800" b="1" i="0" u="none" strike="noStrike" cap="none" dirty="0">
                <a:solidFill>
                  <a:srgbClr val="009E47"/>
                </a:solidFill>
                <a:latin typeface="Corben"/>
                <a:ea typeface="Corben"/>
                <a:cs typeface="Corben"/>
                <a:sym typeface="Corben"/>
              </a:rPr>
              <a:t>What do all minerals have in common?</a:t>
            </a:r>
            <a:endParaRPr sz="3600" dirty="0"/>
          </a:p>
        </p:txBody>
      </p:sp>
      <p:sp>
        <p:nvSpPr>
          <p:cNvPr id="120" name="Google Shape;120;p4"/>
          <p:cNvSpPr txBox="1">
            <a:spLocks noGrp="1"/>
          </p:cNvSpPr>
          <p:nvPr>
            <p:ph type="body" idx="4294967295"/>
          </p:nvPr>
        </p:nvSpPr>
        <p:spPr>
          <a:xfrm>
            <a:off x="-753275" y="869325"/>
            <a:ext cx="9753600" cy="6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71600" marR="0" lvl="2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1560"/>
              <a:buFont typeface="Noto Sans Symbols"/>
              <a:buChar char="■"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For a substance to be a mineral it must have these 5 </a:t>
            </a:r>
            <a:r>
              <a:rPr lang="en-US" b="1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properties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:</a:t>
            </a:r>
            <a:endParaRPr lang="en-US" dirty="0"/>
          </a:p>
          <a:p>
            <a:pPr marL="1752600" marR="0" lvl="3" indent="-381000" algn="l" rtl="0">
              <a:lnSpc>
                <a:spcPct val="150000"/>
              </a:lnSpc>
              <a:spcBef>
                <a:spcPts val="440"/>
              </a:spcBef>
              <a:spcAft>
                <a:spcPts val="0"/>
              </a:spcAft>
              <a:buClrTx/>
              <a:buSzPts val="1430"/>
              <a:buFont typeface="Noto Sans Symbols"/>
              <a:buAutoNum type="arabicPeriod"/>
            </a:pPr>
            <a:r>
              <a:rPr lang="en-US" sz="2200" b="0" i="0" u="none" strike="noStrike" cap="none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Formed by </a:t>
            </a:r>
            <a:r>
              <a:rPr lang="en-US" sz="2200" b="1" i="0" u="sng" strike="noStrike" cap="none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natural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 processes on or inside Earth- no help from humans</a:t>
            </a:r>
            <a:endParaRPr lang="en-US" sz="2200" dirty="0"/>
          </a:p>
          <a:p>
            <a:pPr marL="1752600" marR="0" lvl="3" indent="-381000" algn="l" rtl="0">
              <a:lnSpc>
                <a:spcPct val="150000"/>
              </a:lnSpc>
              <a:spcBef>
                <a:spcPts val="440"/>
              </a:spcBef>
              <a:spcAft>
                <a:spcPts val="0"/>
              </a:spcAft>
              <a:buClrTx/>
              <a:buSzPts val="1430"/>
              <a:buFont typeface="Noto Sans Symbols"/>
              <a:buAutoNum type="arabicPeriod"/>
            </a:pPr>
            <a:r>
              <a:rPr lang="en-US" sz="2200" b="0" i="0" u="none" strike="noStrike" cap="none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Is </a:t>
            </a:r>
            <a:r>
              <a:rPr lang="en-US" sz="2200" b="1" i="0" u="sng" strike="noStrike" cap="none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inorganic</a:t>
            </a:r>
            <a:r>
              <a:rPr lang="en-US" sz="2200" b="1" i="0" u="none" strike="noStrike" cap="none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- 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was never alive. For example, although coal was formed naturally in earth’s crust it came from plants and is therefore, not a mineral</a:t>
            </a:r>
            <a:endParaRPr sz="2200" dirty="0"/>
          </a:p>
          <a:p>
            <a:pPr marL="1752600" marR="0" lvl="3" indent="-381000" algn="l" rtl="0">
              <a:lnSpc>
                <a:spcPct val="150000"/>
              </a:lnSpc>
              <a:spcBef>
                <a:spcPts val="440"/>
              </a:spcBef>
              <a:spcAft>
                <a:spcPts val="0"/>
              </a:spcAft>
              <a:buClrTx/>
              <a:buSzPts val="1430"/>
              <a:buFont typeface="Noto Sans Symbols"/>
              <a:buAutoNum type="arabicPeriod"/>
            </a:pPr>
            <a:r>
              <a:rPr lang="en-US" sz="2200" b="0" i="0" u="none" strike="noStrike" cap="none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Is a </a:t>
            </a:r>
            <a:r>
              <a:rPr lang="en-US" sz="2200" b="1" i="0" u="sng" strike="noStrike" cap="none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solid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, with definite volume and shape. Liquids cannot be minerals!</a:t>
            </a:r>
            <a:endParaRPr sz="2200" dirty="0"/>
          </a:p>
          <a:p>
            <a:pPr marL="1752600" marR="0" lvl="3" indent="-381000" algn="l" rtl="0">
              <a:lnSpc>
                <a:spcPct val="150000"/>
              </a:lnSpc>
              <a:spcBef>
                <a:spcPts val="440"/>
              </a:spcBef>
              <a:spcAft>
                <a:spcPts val="0"/>
              </a:spcAft>
              <a:buClrTx/>
              <a:buSzPts val="1430"/>
              <a:buFont typeface="Noto Sans Symbols"/>
              <a:buAutoNum type="arabicPeriod"/>
            </a:pPr>
            <a:r>
              <a:rPr lang="en-US" sz="2200" b="0" i="0" u="none" strike="noStrike" cap="none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A mineral always contains certain elements that give it a </a:t>
            </a:r>
            <a:r>
              <a:rPr lang="en-US" sz="2200" b="1" i="0" u="sng" strike="noStrike" cap="none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unique chemical composition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 (makeup). Some minerals are compounds which are made up of more than one element. </a:t>
            </a:r>
          </a:p>
          <a:p>
            <a:pPr marL="1752600" marR="0" lvl="3" indent="-381000" algn="l" rtl="0">
              <a:lnSpc>
                <a:spcPct val="150000"/>
              </a:lnSpc>
              <a:spcBef>
                <a:spcPts val="440"/>
              </a:spcBef>
              <a:spcAft>
                <a:spcPts val="0"/>
              </a:spcAft>
              <a:buClrTx/>
              <a:buSzPts val="1430"/>
              <a:buFont typeface="Noto Sans Symbols"/>
              <a:buAutoNum type="arabicPeriod"/>
            </a:pPr>
            <a:r>
              <a:rPr lang="en-US" sz="2200" dirty="0">
                <a:solidFill>
                  <a:srgbClr val="000000"/>
                </a:solidFill>
                <a:latin typeface="Overlock"/>
                <a:sym typeface="Overlock"/>
              </a:rPr>
              <a:t>Have a </a:t>
            </a:r>
            <a:r>
              <a:rPr lang="en-US" sz="2200" b="1" u="sng" dirty="0">
                <a:solidFill>
                  <a:srgbClr val="000000"/>
                </a:solidFill>
                <a:latin typeface="Overlock"/>
                <a:sym typeface="Overlock"/>
              </a:rPr>
              <a:t>crystalline shape </a:t>
            </a:r>
            <a:r>
              <a:rPr lang="en-US" sz="2200" dirty="0">
                <a:solidFill>
                  <a:srgbClr val="000000"/>
                </a:solidFill>
                <a:latin typeface="Overlock"/>
                <a:sym typeface="Overlock"/>
              </a:rPr>
              <a:t>– more on the next slide</a:t>
            </a:r>
            <a:endParaRPr sz="2200" dirty="0"/>
          </a:p>
        </p:txBody>
      </p:sp>
      <p:pic>
        <p:nvPicPr>
          <p:cNvPr id="121" name="Google Shape;121;p4" descr="MCBD05470_0000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05013" y="5482489"/>
            <a:ext cx="1104900" cy="1016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400"/>
              <a:buFont typeface="Corben"/>
              <a:buNone/>
            </a:pPr>
            <a:r>
              <a:rPr lang="en-US" sz="4200" b="1" i="0" u="none" strike="noStrike" cap="none">
                <a:solidFill>
                  <a:srgbClr val="00B050"/>
                </a:solidFill>
                <a:latin typeface="Corben"/>
                <a:ea typeface="Corben"/>
                <a:cs typeface="Corben"/>
                <a:sym typeface="Corben"/>
              </a:rPr>
              <a:t>The Structure of Minerals</a:t>
            </a:r>
            <a:endParaRPr sz="4200"/>
          </a:p>
        </p:txBody>
      </p:sp>
      <p:sp>
        <p:nvSpPr>
          <p:cNvPr id="127" name="Google Shape;127;p5"/>
          <p:cNvSpPr txBox="1">
            <a:spLocks noGrp="1"/>
          </p:cNvSpPr>
          <p:nvPr>
            <p:ph type="body" idx="4294967295"/>
          </p:nvPr>
        </p:nvSpPr>
        <p:spPr>
          <a:xfrm>
            <a:off x="457200" y="13716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marR="0" lvl="0" indent="-609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755"/>
              <a:buFont typeface="Noto Sans Symbols"/>
              <a:buChar char="■"/>
            </a:pPr>
            <a:r>
              <a:rPr lang="en-US" sz="2700" b="0" i="0" u="none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Have a </a:t>
            </a:r>
            <a:r>
              <a:rPr lang="en-US" sz="2700" b="1" i="0" u="sng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crystalline shape</a:t>
            </a:r>
            <a:r>
              <a:rPr lang="en-US" sz="2700" b="1" i="0" u="none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- </a:t>
            </a:r>
            <a:r>
              <a:rPr lang="en-US" sz="2700" b="0" i="0" u="none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the particles of a mineral line up in a pattern that repeats, forming a crystal.</a:t>
            </a:r>
            <a:endParaRPr dirty="0"/>
          </a:p>
          <a:p>
            <a:pPr marL="609600" marR="0" lvl="0" indent="-609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Pts val="1560"/>
              <a:buFont typeface="Noto Sans Symbols"/>
              <a:buChar char="■"/>
            </a:pPr>
            <a:r>
              <a:rPr lang="en-US" sz="2400" b="0" i="0" u="none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Crystal- solid with atoms arranged in an orderly, repeating pattern</a:t>
            </a:r>
            <a:endParaRPr dirty="0"/>
          </a:p>
          <a:p>
            <a:pPr marL="342900" marR="0" lvl="0" indent="-24384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None/>
            </a:pPr>
            <a:endParaRPr sz="2400" b="0" i="0" u="none" dirty="0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pic>
        <p:nvPicPr>
          <p:cNvPr id="128" name="Google Shape;128;p5"/>
          <p:cNvPicPr preferRelativeResize="0"/>
          <p:nvPr/>
        </p:nvPicPr>
        <p:blipFill rotWithShape="1">
          <a:blip r:embed="rId3">
            <a:alphaModFix/>
          </a:blip>
          <a:srcRect l="43749" t="43749" r="32810" b="16666"/>
          <a:stretch/>
        </p:blipFill>
        <p:spPr>
          <a:xfrm>
            <a:off x="6248400" y="3048000"/>
            <a:ext cx="2286000" cy="289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5"/>
          <p:cNvPicPr preferRelativeResize="0"/>
          <p:nvPr/>
        </p:nvPicPr>
        <p:blipFill rotWithShape="1">
          <a:blip r:embed="rId4">
            <a:alphaModFix/>
          </a:blip>
          <a:srcRect l="9375" t="44792" r="33593" b="13542"/>
          <a:stretch/>
        </p:blipFill>
        <p:spPr>
          <a:xfrm>
            <a:off x="685800" y="3581400"/>
            <a:ext cx="5145087" cy="28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7" descr="http://skywalker.cochise.edu/wellerr/mineral/orthoclase/6orthoclase-cleavage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8675" y="5257800"/>
            <a:ext cx="1803400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7"/>
          <p:cNvSpPr txBox="1">
            <a:spLocks noGrp="1"/>
          </p:cNvSpPr>
          <p:nvPr>
            <p:ph type="title" idx="4294967295"/>
          </p:nvPr>
        </p:nvSpPr>
        <p:spPr>
          <a:xfrm>
            <a:off x="-100800" y="0"/>
            <a:ext cx="93456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400"/>
              <a:buFont typeface="Corben"/>
              <a:buNone/>
            </a:pPr>
            <a:r>
              <a:rPr lang="en-US" sz="3700" b="0" i="0" u="none" strike="noStrike" cap="none">
                <a:solidFill>
                  <a:srgbClr val="00B050"/>
                </a:solidFill>
                <a:latin typeface="Corben"/>
                <a:ea typeface="Corben"/>
                <a:cs typeface="Corben"/>
                <a:sym typeface="Corben"/>
              </a:rPr>
              <a:t>How</a:t>
            </a:r>
            <a:r>
              <a:rPr lang="en-US" sz="3700">
                <a:solidFill>
                  <a:srgbClr val="00B050"/>
                </a:solidFill>
                <a:latin typeface="Corben"/>
                <a:ea typeface="Corben"/>
                <a:cs typeface="Corben"/>
                <a:sym typeface="Corben"/>
              </a:rPr>
              <a:t> Will We Identify Today's </a:t>
            </a:r>
            <a:r>
              <a:rPr lang="en-US" sz="3700" b="0" i="0" u="none" strike="noStrike" cap="none">
                <a:solidFill>
                  <a:srgbClr val="00B050"/>
                </a:solidFill>
                <a:latin typeface="Corben"/>
                <a:ea typeface="Corben"/>
                <a:cs typeface="Corben"/>
                <a:sym typeface="Corben"/>
              </a:rPr>
              <a:t>Minerals?</a:t>
            </a:r>
            <a:endParaRPr sz="3700"/>
          </a:p>
        </p:txBody>
      </p:sp>
      <p:sp>
        <p:nvSpPr>
          <p:cNvPr id="136" name="Google Shape;136;p7"/>
          <p:cNvSpPr txBox="1">
            <a:spLocks noGrp="1"/>
          </p:cNvSpPr>
          <p:nvPr>
            <p:ph type="body" idx="4294967295"/>
          </p:nvPr>
        </p:nvSpPr>
        <p:spPr>
          <a:xfrm>
            <a:off x="457200" y="990588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80"/>
              <a:buFont typeface="Noto Sans Symbols"/>
              <a:buChar char="■"/>
            </a:pPr>
            <a:r>
              <a:rPr lang="en-US" sz="2600" b="0" i="0" u="none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We look at </a:t>
            </a:r>
            <a:r>
              <a:rPr lang="en-US" sz="2600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their characteristic </a:t>
            </a:r>
            <a:r>
              <a:rPr lang="en-US" sz="2600" b="0" i="0" u="none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properties</a:t>
            </a:r>
            <a:endParaRPr sz="2600" dirty="0"/>
          </a:p>
          <a:p>
            <a:pPr marL="342900" marR="0" lvl="0" indent="-304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Tx/>
              <a:buSzPts val="1480"/>
              <a:buFont typeface="Noto Sans Symbols"/>
              <a:buChar char="■"/>
            </a:pPr>
            <a:r>
              <a:rPr lang="en-US" sz="2600" b="0" i="0" u="none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These include:</a:t>
            </a:r>
            <a:endParaRPr sz="2600" dirty="0"/>
          </a:p>
          <a:p>
            <a:pPr marL="742950" marR="0" lvl="1" indent="-247650" algn="l" rtl="0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Tx/>
              <a:buSzPts val="1220"/>
              <a:buFont typeface="Noto Sans Symbols"/>
              <a:buChar char="■"/>
            </a:pPr>
            <a:r>
              <a:rPr lang="en-US" sz="2200" b="0" i="0" u="none" strike="noStrike" cap="none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Color/Appearance</a:t>
            </a:r>
            <a:endParaRPr sz="2200" dirty="0"/>
          </a:p>
          <a:p>
            <a:pPr marL="742950" marR="0" lvl="1" indent="-247650" algn="l" rtl="0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Tx/>
              <a:buSzPts val="1220"/>
              <a:buFont typeface="Noto Sans Symbols"/>
              <a:buChar char="■"/>
            </a:pPr>
            <a:r>
              <a:rPr lang="en-US" sz="2200" b="0" i="0" u="none" strike="noStrike" cap="none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Luster</a:t>
            </a:r>
            <a:endParaRPr sz="1800" dirty="0"/>
          </a:p>
          <a:p>
            <a:pPr marL="742950" marR="0" lvl="1" indent="-247650" algn="l" rtl="0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Tx/>
              <a:buSzPts val="1220"/>
              <a:buFont typeface="Noto Sans Symbols"/>
              <a:buChar char="■"/>
            </a:pPr>
            <a:r>
              <a:rPr lang="en-US" sz="2200" b="0" i="0" u="none" strike="noStrike" cap="none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Streak</a:t>
            </a:r>
            <a:endParaRPr sz="2200" dirty="0"/>
          </a:p>
          <a:p>
            <a:pPr marL="742950" marR="0" lvl="1" indent="-247650" algn="l" rtl="0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Tx/>
              <a:buSzPts val="1220"/>
              <a:buFont typeface="Noto Sans Symbols"/>
              <a:buChar char="■"/>
            </a:pPr>
            <a:r>
              <a:rPr lang="en-US" sz="2200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How They Break</a:t>
            </a:r>
            <a:endParaRPr sz="2200" dirty="0"/>
          </a:p>
          <a:p>
            <a:pPr marL="742950" marR="0" lvl="1" indent="-247650" algn="l" rtl="0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Tx/>
              <a:buSzPts val="1220"/>
              <a:buFont typeface="Noto Sans Symbols"/>
              <a:buChar char="■"/>
            </a:pPr>
            <a:r>
              <a:rPr lang="en-US" sz="2200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Fluorescence </a:t>
            </a:r>
            <a:endParaRPr sz="2200" dirty="0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742950" marR="0" lvl="1" indent="-247650" algn="l" rtl="0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1220"/>
              <a:buFont typeface="Overlock"/>
              <a:buChar char="■"/>
            </a:pPr>
            <a:r>
              <a:rPr lang="en-US" sz="2200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Optical Properties</a:t>
            </a:r>
            <a:endParaRPr sz="2200" dirty="0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742950" marR="0" lvl="1" indent="-247650" algn="l" rtl="0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1220"/>
              <a:buFont typeface="Overlock"/>
              <a:buChar char="■"/>
            </a:pPr>
            <a:r>
              <a:rPr lang="en-US" sz="2200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Magnetism</a:t>
            </a:r>
            <a:endParaRPr sz="2200" dirty="0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742950" marR="0" lvl="1" indent="-260350" algn="l" rtl="0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1420"/>
              <a:buFont typeface="Overlock"/>
              <a:buChar char="■"/>
            </a:pPr>
            <a:r>
              <a:rPr lang="en-US" sz="2200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Chemical Reactivity</a:t>
            </a:r>
            <a:r>
              <a:rPr lang="en-US" sz="2400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 </a:t>
            </a:r>
            <a:endParaRPr sz="2400" dirty="0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342900" marR="0" lvl="0" indent="-22733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pic>
        <p:nvPicPr>
          <p:cNvPr id="137" name="Google Shape;137;p7" descr="http://skywalker.cochise.edu/wellerr/mineral/kernite/6kernite2597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29200" y="4953000"/>
            <a:ext cx="2400300" cy="147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7" descr="http://skywalker.cochise.edu/wellerr/mineral/sulfur/6sulfur-conchoidal1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34200" y="3733800"/>
            <a:ext cx="1790700" cy="159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7" descr="http://skywalker.cochise.edu/wellerr/mineral/fluorite/6fluorite-douglass95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05400" y="3276600"/>
            <a:ext cx="2032000" cy="143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7" descr="http://skywalker.cochise.edu/wellerr/mineral/wulfenite/6wulfenite-arizonaco147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29400" y="1905000"/>
            <a:ext cx="2171700" cy="1601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"/>
          <p:cNvSpPr txBox="1">
            <a:spLocks noGrp="1"/>
          </p:cNvSpPr>
          <p:nvPr>
            <p:ph type="title" idx="4294967295"/>
          </p:nvPr>
        </p:nvSpPr>
        <p:spPr>
          <a:xfrm>
            <a:off x="0" y="76200"/>
            <a:ext cx="91440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500"/>
              <a:buFont typeface="Corben"/>
              <a:buNone/>
            </a:pPr>
            <a:r>
              <a:rPr lang="en-US" sz="3500" b="1" i="0" u="none" strike="noStrike" cap="none">
                <a:solidFill>
                  <a:srgbClr val="00B050"/>
                </a:solidFill>
                <a:latin typeface="Corben"/>
                <a:ea typeface="Corben"/>
                <a:cs typeface="Corben"/>
                <a:sym typeface="Corben"/>
              </a:rPr>
              <a:t>Properties of Minerals</a:t>
            </a:r>
            <a:r>
              <a:rPr lang="en-US" sz="3500" b="0" i="0" u="none" strike="noStrike" cap="none">
                <a:solidFill>
                  <a:srgbClr val="00B050"/>
                </a:solidFill>
                <a:latin typeface="Corben"/>
                <a:ea typeface="Corben"/>
                <a:cs typeface="Corben"/>
                <a:sym typeface="Corben"/>
              </a:rPr>
              <a:t> </a:t>
            </a:r>
            <a:endParaRPr/>
          </a:p>
        </p:txBody>
      </p:sp>
      <p:sp>
        <p:nvSpPr>
          <p:cNvPr id="146" name="Google Shape;146;p8"/>
          <p:cNvSpPr txBox="1">
            <a:spLocks noGrp="1"/>
          </p:cNvSpPr>
          <p:nvPr>
            <p:ph type="body" idx="4294967295"/>
          </p:nvPr>
        </p:nvSpPr>
        <p:spPr>
          <a:xfrm>
            <a:off x="3937175" y="1349125"/>
            <a:ext cx="5181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None/>
            </a:pPr>
            <a:r>
              <a:rPr lang="en-US" sz="2800" b="1" i="1" u="sng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Color</a:t>
            </a:r>
            <a:endParaRPr sz="2800" b="0" i="1" u="sng" dirty="0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Tx/>
              <a:buSzPts val="1820"/>
              <a:buFont typeface="Noto Sans Symbols"/>
              <a:buChar char="■"/>
            </a:pPr>
            <a:r>
              <a:rPr lang="en-US" sz="2800" b="0" i="0" u="none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Can be </a:t>
            </a:r>
            <a:r>
              <a:rPr lang="en-US" sz="2800" b="1" i="0" u="sng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misleading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Tx/>
              <a:buSzPts val="1820"/>
              <a:buFont typeface="Noto Sans Symbols"/>
              <a:buChar char="■"/>
            </a:pPr>
            <a:r>
              <a:rPr lang="en-US" sz="2800" b="0" i="0" u="none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Many minerals will have a similar appearance</a:t>
            </a:r>
            <a:r>
              <a:rPr lang="en-US" sz="2800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2800" b="0" i="0" u="none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but will have different impurities.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Tx/>
              <a:buSzPts val="1820"/>
              <a:buFont typeface="Noto Sans Symbols"/>
              <a:buChar char="■"/>
            </a:pPr>
            <a:r>
              <a:rPr lang="en-US" sz="2800" b="0" i="0" u="none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Color and appearance are not enough to distinguish minerals.</a:t>
            </a:r>
            <a:endParaRPr dirty="0"/>
          </a:p>
        </p:txBody>
      </p:sp>
      <p:pic>
        <p:nvPicPr>
          <p:cNvPr id="147" name="Google Shape;147;p8" descr="http://ist-socrates.berkeley.edu/~eps2/wisc/jpeg/l9s16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775" y="2483763"/>
            <a:ext cx="3739850" cy="280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11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500"/>
              <a:buFont typeface="Corben"/>
              <a:buNone/>
            </a:pPr>
            <a:r>
              <a:rPr lang="en-US" sz="3400" b="1" i="0" u="none" strike="noStrike" cap="none">
                <a:solidFill>
                  <a:srgbClr val="00B050"/>
                </a:solidFill>
                <a:latin typeface="Corben"/>
                <a:ea typeface="Corben"/>
                <a:cs typeface="Corben"/>
                <a:sym typeface="Corben"/>
              </a:rPr>
              <a:t>Properties of Minerals</a:t>
            </a:r>
            <a:r>
              <a:rPr lang="en-US" sz="3400" b="0" i="0" u="none" strike="noStrike" cap="none">
                <a:solidFill>
                  <a:srgbClr val="00B050"/>
                </a:solidFill>
                <a:latin typeface="Corben"/>
                <a:ea typeface="Corben"/>
                <a:cs typeface="Corben"/>
                <a:sym typeface="Corben"/>
              </a:rPr>
              <a:t> </a:t>
            </a:r>
            <a:endParaRPr sz="4300"/>
          </a:p>
        </p:txBody>
      </p:sp>
      <p:sp>
        <p:nvSpPr>
          <p:cNvPr id="154" name="Google Shape;154;p9"/>
          <p:cNvSpPr txBox="1">
            <a:spLocks noGrp="1"/>
          </p:cNvSpPr>
          <p:nvPr>
            <p:ph type="body" idx="4294967295"/>
          </p:nvPr>
        </p:nvSpPr>
        <p:spPr>
          <a:xfrm>
            <a:off x="131750" y="950375"/>
            <a:ext cx="8534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None/>
            </a:pPr>
            <a:r>
              <a:rPr lang="en-US" sz="2800" b="1" i="1" u="sng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Luster</a:t>
            </a:r>
            <a:endParaRPr sz="2800" b="0" i="1" u="sng" dirty="0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Tx/>
              <a:buSzPts val="1820"/>
              <a:buFont typeface="Noto Sans Symbols"/>
              <a:buChar char="■"/>
            </a:pPr>
            <a:r>
              <a:rPr lang="en-US" sz="2800" b="0" i="0" u="none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Luster refers to the way a mineral reflects light from its surface.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Tx/>
              <a:buSzPts val="1820"/>
              <a:buFont typeface="Noto Sans Symbols"/>
              <a:buChar char="■"/>
            </a:pPr>
            <a:r>
              <a:rPr lang="en-US" sz="2800" b="0" i="0" u="none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Metallic = shiny; attracts li</a:t>
            </a:r>
            <a:r>
              <a:rPr lang="en-US" sz="2800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ght</a:t>
            </a:r>
            <a:r>
              <a:rPr lang="en-US" sz="2800" b="0" i="0" u="none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 like a metal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Tx/>
              <a:buSzPts val="1820"/>
              <a:buFont typeface="Noto Sans Symbols"/>
              <a:buChar char="■"/>
            </a:pPr>
            <a:r>
              <a:rPr lang="en-US" sz="2800" b="0" i="0" u="none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Non-metallic = dull, non-shiny surface</a:t>
            </a:r>
            <a:r>
              <a:rPr lang="en-US" sz="2800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; does not attract light</a:t>
            </a:r>
            <a:endParaRPr sz="2800" dirty="0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Tx/>
              <a:buSzPts val="1820"/>
              <a:buFont typeface="Noto Sans Symbols"/>
              <a:buChar char="■"/>
            </a:pPr>
            <a:r>
              <a:rPr lang="en-US" sz="2800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W</a:t>
            </a:r>
            <a:r>
              <a:rPr lang="en-US" sz="2800" b="0" i="0" u="none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e can also use </a:t>
            </a:r>
            <a:r>
              <a:rPr lang="en-US" sz="2800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ot</a:t>
            </a:r>
            <a:r>
              <a:rPr lang="en-US" sz="2800" b="0" i="0" u="none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her terms such as waxy, pearly, glassy, dull, </a:t>
            </a:r>
            <a:r>
              <a:rPr lang="en-US" sz="2800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s</a:t>
            </a:r>
            <a:r>
              <a:rPr lang="en-US" sz="2800" b="0" i="0" u="none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ilky, milky, greas</a:t>
            </a:r>
            <a:r>
              <a:rPr lang="en-US" sz="2800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y, earthy.</a:t>
            </a:r>
            <a:endParaRPr dirty="0"/>
          </a:p>
        </p:txBody>
      </p:sp>
      <p:pic>
        <p:nvPicPr>
          <p:cNvPr id="155" name="Google Shape;155;p9" descr="Pyrite_peruOctT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0400" y="5400675"/>
            <a:ext cx="1646237" cy="145732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9"/>
          <p:cNvSpPr txBox="1"/>
          <p:nvPr/>
        </p:nvSpPr>
        <p:spPr>
          <a:xfrm>
            <a:off x="914400" y="5638800"/>
            <a:ext cx="228600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Pyrite has a metallic luster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9"/>
          <p:cNvSpPr txBox="1"/>
          <p:nvPr/>
        </p:nvSpPr>
        <p:spPr>
          <a:xfrm>
            <a:off x="5029200" y="4953000"/>
            <a:ext cx="243840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Calcite has a non-metallic luster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Google Shape;158;p9" descr="Calcite0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39000" y="4800600"/>
            <a:ext cx="1427162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10" descr="Strea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00" y="4419600"/>
            <a:ext cx="3086100" cy="219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0" descr="streakpla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91200" y="1752600"/>
            <a:ext cx="2857500" cy="252412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0"/>
          <p:cNvSpPr txBox="1">
            <a:spLocks noGrp="1"/>
          </p:cNvSpPr>
          <p:nvPr>
            <p:ph type="body" idx="4294967295"/>
          </p:nvPr>
        </p:nvSpPr>
        <p:spPr>
          <a:xfrm>
            <a:off x="501650" y="1447800"/>
            <a:ext cx="5365750" cy="43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950"/>
              <a:buFont typeface="Noto Sans Symbols"/>
              <a:buNone/>
            </a:pPr>
            <a:r>
              <a:rPr lang="en-US" sz="3000" b="1" i="1" u="sng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Streak</a:t>
            </a:r>
            <a:endParaRPr sz="3000" b="0" i="1" u="sng" dirty="0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ts val="1950"/>
              <a:buFont typeface="Noto Sans Symbols"/>
              <a:buChar char="■"/>
            </a:pPr>
            <a:r>
              <a:rPr lang="en-US" sz="3000" b="0" i="0" u="none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The </a:t>
            </a:r>
            <a:r>
              <a:rPr lang="en-US" sz="3000" b="1" i="0" u="sng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color</a:t>
            </a:r>
            <a:r>
              <a:rPr lang="en-US" sz="3000" b="0" i="0" u="none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 of the powdered form of the mineral.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ts val="1950"/>
              <a:buFont typeface="Noto Sans Symbols"/>
              <a:buChar char="■"/>
            </a:pPr>
            <a:r>
              <a:rPr lang="en-US" sz="3000" b="0" i="0" u="none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We find a mineral</a:t>
            </a:r>
            <a:r>
              <a:rPr lang="en-US" sz="3000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’</a:t>
            </a:r>
            <a:r>
              <a:rPr lang="en-US" sz="3000" b="0" i="0" u="none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s streak by rubbing it on a white ceramic plate (a </a:t>
            </a:r>
            <a:r>
              <a:rPr lang="en-US" sz="3000" b="0" i="0" u="none" dirty="0">
                <a:solidFill>
                  <a:srgbClr val="FF0000"/>
                </a:solidFill>
                <a:latin typeface="Overlock"/>
                <a:ea typeface="Overlock"/>
                <a:cs typeface="Overlock"/>
                <a:sym typeface="Overlock"/>
              </a:rPr>
              <a:t>streak plate</a:t>
            </a:r>
            <a:r>
              <a:rPr lang="en-US" sz="3000" b="0" i="0" u="none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).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ts val="1950"/>
              <a:buFont typeface="Noto Sans Symbols"/>
              <a:buChar char="■"/>
            </a:pPr>
            <a:r>
              <a:rPr lang="en-US" sz="3000" b="0" i="0" u="none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The color of the streak can be different than the mineral.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ts val="1950"/>
              <a:buFont typeface="Noto Sans Symbols"/>
              <a:buChar char="■"/>
            </a:pPr>
            <a:r>
              <a:rPr lang="en-US" sz="3000" b="0" i="0" u="none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Minerals must be </a:t>
            </a:r>
            <a:r>
              <a:rPr lang="en-US" sz="3000" b="1" i="0" u="sng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softer</a:t>
            </a:r>
            <a:r>
              <a:rPr lang="en-US" sz="3000" b="0" i="0" u="none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 than the </a:t>
            </a:r>
            <a:r>
              <a:rPr lang="en-US" sz="3000" b="0" i="0" u="none" dirty="0">
                <a:solidFill>
                  <a:srgbClr val="FF0000"/>
                </a:solidFill>
                <a:latin typeface="Overlock"/>
                <a:ea typeface="Overlock"/>
                <a:cs typeface="Overlock"/>
                <a:sym typeface="Overlock"/>
              </a:rPr>
              <a:t>streak plate.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66" name="Google Shape;166;p10"/>
          <p:cNvSpPr txBox="1"/>
          <p:nvPr/>
        </p:nvSpPr>
        <p:spPr>
          <a:xfrm>
            <a:off x="0" y="0"/>
            <a:ext cx="91440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500"/>
              <a:buFont typeface="Corben"/>
              <a:buNone/>
            </a:pPr>
            <a:r>
              <a:rPr lang="en-US" sz="3500" b="1" i="0" u="none" strike="noStrike" cap="none">
                <a:solidFill>
                  <a:srgbClr val="00B050"/>
                </a:solidFill>
                <a:latin typeface="Corben"/>
                <a:ea typeface="Corben"/>
                <a:cs typeface="Corben"/>
                <a:sym typeface="Corben"/>
              </a:rPr>
              <a:t>Properties of Minerals</a:t>
            </a:r>
            <a:r>
              <a:rPr lang="en-US" sz="3500" b="0" i="0" u="none" strike="noStrike" cap="none">
                <a:solidFill>
                  <a:srgbClr val="00B050"/>
                </a:solidFill>
                <a:latin typeface="Corben"/>
                <a:ea typeface="Corben"/>
                <a:cs typeface="Corben"/>
                <a:sym typeface="Corben"/>
              </a:rPr>
              <a:t> </a:t>
            </a:r>
            <a:br>
              <a:rPr lang="en-US" sz="3500" b="0" i="0" u="none" strike="noStrike" cap="none">
                <a:solidFill>
                  <a:srgbClr val="00B050"/>
                </a:solidFill>
                <a:latin typeface="Corben"/>
                <a:ea typeface="Corben"/>
                <a:cs typeface="Corben"/>
                <a:sym typeface="Corben"/>
              </a:rPr>
            </a:b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b3687dbe-1903-405f-a7d4-78c9d1332e73}" enabled="1" method="Privileged" siteId="{64c12663-ddf3-4823-aa68-36a6247905ab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751</Words>
  <Application>Microsoft Office PowerPoint</Application>
  <PresentationFormat>On-screen Show (4:3)</PresentationFormat>
  <Paragraphs>95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Comic Sans MS</vt:lpstr>
      <vt:lpstr>Tahoma</vt:lpstr>
      <vt:lpstr>Corben</vt:lpstr>
      <vt:lpstr>Noto Sans Symbols</vt:lpstr>
      <vt:lpstr>Arial</vt:lpstr>
      <vt:lpstr>Overlock</vt:lpstr>
      <vt:lpstr>Textured</vt:lpstr>
      <vt:lpstr>PowerPoint Presentation</vt:lpstr>
      <vt:lpstr>What We’ll Be Learning Today…</vt:lpstr>
      <vt:lpstr>What is a Mineral?</vt:lpstr>
      <vt:lpstr>What do all minerals have in common?</vt:lpstr>
      <vt:lpstr>The Structure of Minerals</vt:lpstr>
      <vt:lpstr>How Will We Identify Today's Minerals?</vt:lpstr>
      <vt:lpstr>Properties of Minerals </vt:lpstr>
      <vt:lpstr>Properties of Minerals </vt:lpstr>
      <vt:lpstr>PowerPoint Presentation</vt:lpstr>
      <vt:lpstr>PowerPoint Presentation</vt:lpstr>
      <vt:lpstr>Cleavage or Fracture?  Why???</vt:lpstr>
      <vt:lpstr>PowerPoint Presentation</vt:lpstr>
      <vt:lpstr>PowerPoint Presentation</vt:lpstr>
      <vt:lpstr>PowerPoint Presentation</vt:lpstr>
      <vt:lpstr>PowerPoint Presentation</vt:lpstr>
      <vt:lpstr>Why Do I Need to Know This???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tip</dc:creator>
  <cp:lastModifiedBy>Tyrell, Jennifer</cp:lastModifiedBy>
  <cp:revision>4</cp:revision>
  <dcterms:created xsi:type="dcterms:W3CDTF">2007-01-03T05:49:56Z</dcterms:created>
  <dcterms:modified xsi:type="dcterms:W3CDTF">2025-12-29T15:34:21Z</dcterms:modified>
</cp:coreProperties>
</file>