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sldIdLst>
    <p:sldId id="256" r:id="rId5"/>
    <p:sldId id="259" r:id="rId6"/>
    <p:sldId id="30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8" r:id="rId19"/>
    <p:sldId id="272" r:id="rId20"/>
    <p:sldId id="279" r:id="rId21"/>
    <p:sldId id="303" r:id="rId22"/>
    <p:sldId id="304" r:id="rId23"/>
    <p:sldId id="305" r:id="rId24"/>
    <p:sldId id="306" r:id="rId25"/>
    <p:sldId id="307" r:id="rId26"/>
    <p:sldId id="274" r:id="rId27"/>
    <p:sldId id="275" r:id="rId28"/>
    <p:sldId id="285" r:id="rId29"/>
    <p:sldId id="276" r:id="rId30"/>
    <p:sldId id="277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BB0005-E1CE-847E-66E3-1E651959D1A2}" name="Gardner, Jenna (FELLOW)" initials="GJ(" userId="S::jenna.gardner@nnsa.doe.gov::5653a776-070d-41e6-812f-eb23dbbe902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teman, Jessica (FELLOW)" initials="BJ(" lastIdx="15" clrIdx="0">
    <p:extLst>
      <p:ext uri="{19B8F6BF-5375-455C-9EA6-DF929625EA0E}">
        <p15:presenceInfo xmlns:p15="http://schemas.microsoft.com/office/powerpoint/2012/main" userId="S-1-5-21-2844929807-1687724802-988633214-249087" providerId="AD"/>
      </p:ext>
    </p:extLst>
  </p:cmAuthor>
  <p:cmAuthor id="2" name="Davis, Jason" initials="DJ" lastIdx="11" clrIdx="1">
    <p:extLst>
      <p:ext uri="{19B8F6BF-5375-455C-9EA6-DF929625EA0E}">
        <p15:presenceInfo xmlns:p15="http://schemas.microsoft.com/office/powerpoint/2012/main" userId="S-1-5-21-1480074335-131548989-1250845650-17715" providerId="AD"/>
      </p:ext>
    </p:extLst>
  </p:cmAuthor>
  <p:cmAuthor id="3" name="Bateman, Jessica (CONTR)" initials="BJ(" lastIdx="3" clrIdx="2">
    <p:extLst>
      <p:ext uri="{19B8F6BF-5375-455C-9EA6-DF929625EA0E}">
        <p15:presenceInfo xmlns:p15="http://schemas.microsoft.com/office/powerpoint/2012/main" userId="S::jessica.bateman@nnsa.doe.gov::00a472f3-99a1-4ecc-9978-07d22d58eb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700"/>
    <a:srgbClr val="D5B011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96028B-0E9A-41DB-A9D1-4ADCC9FCB5A8}" v="125" dt="2022-11-10T16:26:32.2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 autoAdjust="0"/>
    <p:restoredTop sz="53265" autoAdjust="0"/>
  </p:normalViewPr>
  <p:slideViewPr>
    <p:cSldViewPr snapToGrid="0" showGuides="1">
      <p:cViewPr varScale="1">
        <p:scale>
          <a:sx n="65" d="100"/>
          <a:sy n="65" d="100"/>
        </p:scale>
        <p:origin x="2488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786"/>
    </p:cViewPr>
  </p:sorterViewPr>
  <p:notesViewPr>
    <p:cSldViewPr snapToGrid="0">
      <p:cViewPr varScale="1">
        <p:scale>
          <a:sx n="85" d="100"/>
          <a:sy n="85" d="100"/>
        </p:scale>
        <p:origin x="31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78C327-A11E-40B3-A342-41F75ECD739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5B44D6-3BFD-443D-9461-B5B9A674C9FB}">
      <dgm:prSet phldrT="[Text]" custT="1"/>
      <dgm:spPr>
        <a:solidFill>
          <a:srgbClr val="920000"/>
        </a:solidFill>
        <a:ln>
          <a:solidFill>
            <a:srgbClr val="920000"/>
          </a:solidFill>
        </a:ln>
      </dgm:spPr>
      <dgm:t>
        <a:bodyPr/>
        <a:lstStyle/>
        <a:p>
          <a:r>
            <a:rPr lang="uk-UA" sz="3600" dirty="0"/>
            <a:t>ЛД</a:t>
          </a:r>
          <a:r>
            <a:rPr lang="en-US" sz="3600" dirty="0"/>
            <a:t>50/60</a:t>
          </a:r>
        </a:p>
      </dgm:t>
    </dgm:pt>
    <dgm:pt modelId="{D5BE875D-93B7-47B0-9900-245E77CE2B37}" type="parTrans" cxnId="{D7185270-BCBA-4421-81C8-299AFC02C8D1}">
      <dgm:prSet/>
      <dgm:spPr/>
      <dgm:t>
        <a:bodyPr/>
        <a:lstStyle/>
        <a:p>
          <a:endParaRPr lang="en-US"/>
        </a:p>
      </dgm:t>
    </dgm:pt>
    <dgm:pt modelId="{07A38620-A81B-4EE7-A12D-C53FA76F6A40}" type="sibTrans" cxnId="{D7185270-BCBA-4421-81C8-299AFC02C8D1}">
      <dgm:prSet/>
      <dgm:spPr/>
      <dgm:t>
        <a:bodyPr/>
        <a:lstStyle/>
        <a:p>
          <a:endParaRPr lang="en-US"/>
        </a:p>
      </dgm:t>
    </dgm:pt>
    <dgm:pt modelId="{2F823C97-0B88-47E0-9233-95A064417978}">
      <dgm:prSet phldrT="[Text]" custT="1"/>
      <dgm:spPr>
        <a:solidFill>
          <a:srgbClr val="920000">
            <a:alpha val="20000"/>
          </a:srgbClr>
        </a:solidFill>
        <a:ln>
          <a:solidFill>
            <a:srgbClr val="920000">
              <a:alpha val="20000"/>
            </a:srgbClr>
          </a:solidFill>
        </a:ln>
      </dgm:spPr>
      <dgm:t>
        <a:bodyPr/>
        <a:lstStyle/>
        <a:p>
          <a:r>
            <a:rPr lang="uk-UA" sz="3200" dirty="0"/>
            <a:t>Доза, яка спричинить смерть 50% населення протягом 60 днів</a:t>
          </a:r>
          <a:endParaRPr lang="en-US" sz="3200" dirty="0"/>
        </a:p>
      </dgm:t>
    </dgm:pt>
    <dgm:pt modelId="{BD0E2655-C344-48DC-AB76-7C408652B4FB}" type="parTrans" cxnId="{F8F6560A-FDD9-43C7-AB34-C6D7EE69B3F7}">
      <dgm:prSet/>
      <dgm:spPr/>
      <dgm:t>
        <a:bodyPr/>
        <a:lstStyle/>
        <a:p>
          <a:endParaRPr lang="en-US"/>
        </a:p>
      </dgm:t>
    </dgm:pt>
    <dgm:pt modelId="{4FB4E2B3-1A7A-43A0-80EE-1705D2CCF4B2}" type="sibTrans" cxnId="{F8F6560A-FDD9-43C7-AB34-C6D7EE69B3F7}">
      <dgm:prSet/>
      <dgm:spPr/>
      <dgm:t>
        <a:bodyPr/>
        <a:lstStyle/>
        <a:p>
          <a:endParaRPr lang="en-US"/>
        </a:p>
      </dgm:t>
    </dgm:pt>
    <dgm:pt modelId="{EBB8E7F2-E900-45D2-9C2D-217E90EB56EE}" type="pres">
      <dgm:prSet presAssocID="{1A78C327-A11E-40B3-A342-41F75ECD739E}" presName="Name0" presStyleCnt="0">
        <dgm:presLayoutVars>
          <dgm:dir/>
          <dgm:animLvl val="lvl"/>
          <dgm:resizeHandles val="exact"/>
        </dgm:presLayoutVars>
      </dgm:prSet>
      <dgm:spPr/>
    </dgm:pt>
    <dgm:pt modelId="{0432752E-EF53-4E0A-B99E-2BFF68CCBB32}" type="pres">
      <dgm:prSet presAssocID="{9B5B44D6-3BFD-443D-9461-B5B9A674C9FB}" presName="linNode" presStyleCnt="0"/>
      <dgm:spPr/>
    </dgm:pt>
    <dgm:pt modelId="{6F01B2C4-6B91-4E84-A47C-647C6CB075C6}" type="pres">
      <dgm:prSet presAssocID="{9B5B44D6-3BFD-443D-9461-B5B9A674C9FB}" presName="parentText" presStyleLbl="node1" presStyleIdx="0" presStyleCnt="1" custScaleX="93755" custScaleY="92170">
        <dgm:presLayoutVars>
          <dgm:chMax val="1"/>
          <dgm:bulletEnabled val="1"/>
        </dgm:presLayoutVars>
      </dgm:prSet>
      <dgm:spPr/>
    </dgm:pt>
    <dgm:pt modelId="{3287F8AA-5B8C-46CA-B2F9-A80C4415E7EE}" type="pres">
      <dgm:prSet presAssocID="{9B5B44D6-3BFD-443D-9461-B5B9A674C9FB}" presName="descendantText" presStyleLbl="alignAccFollowNode1" presStyleIdx="0" presStyleCnt="1" custScaleX="103614" custScaleY="11521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8F6560A-FDD9-43C7-AB34-C6D7EE69B3F7}" srcId="{9B5B44D6-3BFD-443D-9461-B5B9A674C9FB}" destId="{2F823C97-0B88-47E0-9233-95A064417978}" srcOrd="0" destOrd="0" parTransId="{BD0E2655-C344-48DC-AB76-7C408652B4FB}" sibTransId="{4FB4E2B3-1A7A-43A0-80EE-1705D2CCF4B2}"/>
    <dgm:cxn modelId="{D5EF0362-1A87-49F6-BA36-85E224F6EE99}" type="presOf" srcId="{2F823C97-0B88-47E0-9233-95A064417978}" destId="{3287F8AA-5B8C-46CA-B2F9-A80C4415E7EE}" srcOrd="0" destOrd="0" presId="urn:microsoft.com/office/officeart/2005/8/layout/vList5"/>
    <dgm:cxn modelId="{D7185270-BCBA-4421-81C8-299AFC02C8D1}" srcId="{1A78C327-A11E-40B3-A342-41F75ECD739E}" destId="{9B5B44D6-3BFD-443D-9461-B5B9A674C9FB}" srcOrd="0" destOrd="0" parTransId="{D5BE875D-93B7-47B0-9900-245E77CE2B37}" sibTransId="{07A38620-A81B-4EE7-A12D-C53FA76F6A40}"/>
    <dgm:cxn modelId="{5A99A697-5069-495D-B162-94ABD9148A71}" type="presOf" srcId="{9B5B44D6-3BFD-443D-9461-B5B9A674C9FB}" destId="{6F01B2C4-6B91-4E84-A47C-647C6CB075C6}" srcOrd="0" destOrd="0" presId="urn:microsoft.com/office/officeart/2005/8/layout/vList5"/>
    <dgm:cxn modelId="{F4047FF3-6D2D-4E8A-9F13-A5CFD96B552E}" type="presOf" srcId="{1A78C327-A11E-40B3-A342-41F75ECD739E}" destId="{EBB8E7F2-E900-45D2-9C2D-217E90EB56EE}" srcOrd="0" destOrd="0" presId="urn:microsoft.com/office/officeart/2005/8/layout/vList5"/>
    <dgm:cxn modelId="{8B49B359-9FC4-4D20-9C4E-BCE13C3C2274}" type="presParOf" srcId="{EBB8E7F2-E900-45D2-9C2D-217E90EB56EE}" destId="{0432752E-EF53-4E0A-B99E-2BFF68CCBB32}" srcOrd="0" destOrd="0" presId="urn:microsoft.com/office/officeart/2005/8/layout/vList5"/>
    <dgm:cxn modelId="{E46A4D97-E9E0-42CD-BB0C-1C47FB525DCD}" type="presParOf" srcId="{0432752E-EF53-4E0A-B99E-2BFF68CCBB32}" destId="{6F01B2C4-6B91-4E84-A47C-647C6CB075C6}" srcOrd="0" destOrd="0" presId="urn:microsoft.com/office/officeart/2005/8/layout/vList5"/>
    <dgm:cxn modelId="{E70A7A7B-D9CD-4C65-B32C-9655689DCC6C}" type="presParOf" srcId="{0432752E-EF53-4E0A-B99E-2BFF68CCBB32}" destId="{3287F8AA-5B8C-46CA-B2F9-A80C4415E7E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7F8AA-5B8C-46CA-B2F9-A80C4415E7EE}">
      <dsp:nvSpPr>
        <dsp:cNvPr id="0" name=""/>
        <dsp:cNvSpPr/>
      </dsp:nvSpPr>
      <dsp:spPr>
        <a:xfrm rot="5400000">
          <a:off x="5581656" y="-2137352"/>
          <a:ext cx="2130426" cy="6586104"/>
        </a:xfrm>
        <a:prstGeom prst="roundRect">
          <a:avLst/>
        </a:prstGeom>
        <a:solidFill>
          <a:srgbClr val="920000">
            <a:alpha val="20000"/>
          </a:srgbClr>
        </a:solidFill>
        <a:ln w="12700" cap="flat" cmpd="sng" algn="ctr">
          <a:solidFill>
            <a:srgbClr val="920000">
              <a:alpha val="2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3200" kern="1200" dirty="0"/>
            <a:t>Доза, яка спричинить смерть 50% населення протягом 60 днів</a:t>
          </a:r>
          <a:endParaRPr lang="en-US" sz="3200" kern="1200" dirty="0"/>
        </a:p>
      </dsp:txBody>
      <dsp:txXfrm rot="-5400000">
        <a:off x="3457816" y="194486"/>
        <a:ext cx="6378106" cy="1922428"/>
      </dsp:txXfrm>
    </dsp:sp>
    <dsp:sp modelId="{6F01B2C4-6B91-4E84-A47C-647C6CB075C6}">
      <dsp:nvSpPr>
        <dsp:cNvPr id="0" name=""/>
        <dsp:cNvSpPr/>
      </dsp:nvSpPr>
      <dsp:spPr>
        <a:xfrm>
          <a:off x="1638" y="90491"/>
          <a:ext cx="3352178" cy="2130417"/>
        </a:xfrm>
        <a:prstGeom prst="roundRect">
          <a:avLst/>
        </a:prstGeom>
        <a:solidFill>
          <a:srgbClr val="920000"/>
        </a:solidFill>
        <a:ln w="12700" cap="flat" cmpd="sng" algn="ctr">
          <a:solidFill>
            <a:srgbClr val="92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/>
            <a:t>ЛД</a:t>
          </a:r>
          <a:r>
            <a:rPr lang="en-US" sz="3600" kern="1200" dirty="0"/>
            <a:t>50/60</a:t>
          </a:r>
        </a:p>
      </dsp:txBody>
      <dsp:txXfrm>
        <a:off x="105636" y="194489"/>
        <a:ext cx="3144182" cy="1922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7A21A-E839-4B7F-9D9D-BF30D997A02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42DB3-639D-4A04-BA9B-2E6A11246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30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матеріал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містить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екстреного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масштабної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масовими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жертвами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представлено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Центром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(REAC/TS)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Оук-Рідж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Теннесі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uk-UA" sz="1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цієї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презентації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знайти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двосторінковій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Інформаційній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картці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надавачів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послуг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Додаткова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вказівки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RadMed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Android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Apple.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79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осіб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зовнішню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п'яти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розвинутися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симптоми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гастроінтестинального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Гастроінтестинальний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викликати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нудоту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блювоту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діарею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криваві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випорожнення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зневоднення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Пізніші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результати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включати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шлунково-кишкові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кровотечі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непрохідність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кишечника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поліорганну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недостатність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35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Гастроінтестинальний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виникає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втрату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крипт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кишківника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розташовані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кишковими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ворсинками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призв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порушення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всмоктування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шлунково-кишковому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тракті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бактеріальної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транслокації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поверхню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кишечника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мультифокальної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шлунково-кишкової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кровотечі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астроінтестинальн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включають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ентеральне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парентеральне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харчування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профілактику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стресових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виразок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деконтамінаці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тракту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інтенсивн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терапі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57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Найважчим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зустрічаються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гострій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хворобі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нейроваскулярний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понад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ймовірно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продемонструють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неврологічні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судинні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прояви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спостерігається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сильна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нудота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блювота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починаються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декількох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хвилин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спостерігаються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зміни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психічного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втрата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свідомості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сплутаність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свідомості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дезорієнтація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важка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гіпертензія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міру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прогресування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розвивається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набряк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атаксія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підвищений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внутрішньочерепний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тиск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судоми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ейроваскулярний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ГПХ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летальним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24-48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високу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смертність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інтенсивна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терапія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перехід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паліативн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допомог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26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Протоколи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аварій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відомі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METREPOL,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стандартизований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механізм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ступеня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протоколу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роблять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багато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припущень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Передбачається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ключові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припущення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супутніх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захворювань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порушень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обміну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30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Тут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наведено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таблицю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METREPOL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класифікації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залежно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тяжкості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01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класифікації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METREPOL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літерний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кровотворення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нервово-судинної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Потім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кожної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букви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цифри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вказують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ступінь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тяжкості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конкретного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цієї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класифікації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типу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конкретного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пораненого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передачі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короткої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тяжкість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детальна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METREPOL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81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масових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жертв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ядерного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працівник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ам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потрібно буде сортувати потерпілих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прогнозованої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розрахункової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поглиненої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початкова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сортування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постраждалих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ймовірно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спочатку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базуватимуться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появи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блювоти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інформацію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рятувальників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приблизну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поглиненої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перебування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відстан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епіцентру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джерела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допомогти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сортуванні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ість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зробити загальний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розгорнутий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аналіз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швидкі зміни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ості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надати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додатков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 розуміння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ступеня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ушкоджень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брати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загальний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аналіз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кожні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6-12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контролювати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швидкість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зміни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загальної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аналіз кількості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дицентричн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хромосом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обробки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результатів якого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знадобитися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три-чотири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показати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точн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 величину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поглиненої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0,1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Греїв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наступних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слайдах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покажемо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інформацію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поглиненої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86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таблиця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розроблена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Васаленко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чудов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інструментом для сортування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роль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появи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блювоти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загальної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аналізу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кількості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дицентричн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хромосом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оцінки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ймовірної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отриманої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Графік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інформацій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картці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RadMed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REAC/TS.</a:t>
            </a:r>
            <a:endParaRPr lang="uk-UA" sz="1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виділена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червоним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кольором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слайді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прогнозовану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потім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наступних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відсоток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блювота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середній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появи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21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Наприклад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відомо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напад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блювоти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відбувся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вважати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29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Тепер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зверніть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увагу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виділену червоним на цьому слайді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відображає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різні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проміжки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виділені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червоним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кольором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вказують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аномально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низьку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загальну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66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Очікується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жертв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подій з масовими жертвами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небезпечних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життя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ушкоджень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потребують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негайної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наслідк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Крім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захворювання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інфаркти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викликані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стресом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пов'язаним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втратою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життєво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важливих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травматичних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невідкладних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знадобитися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хвилини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розглядати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пріоритет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Незважаючи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біологічні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ушкодження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відбуваються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декількох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секунд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потрібно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багато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тижнів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ГПХ)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повністю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проявилися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гарантувати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своїм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найкращі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важливо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історію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географічне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розташування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момент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стадії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виявити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радіологічні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розпочати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екстрену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терапію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тільки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79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Наприклад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лімфоцитів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потерпіло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становила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0,89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2-й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іонізуюч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припустити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потерпіл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отрима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дозу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всього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Грея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04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подивимося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виділену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червоним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слайда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можемо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побачити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дицентричних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хромосом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виявлених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аналізі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50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1000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обробка результатів якого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трьох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чотирьох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точну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середню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опромінення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0,2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06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прикладі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иявлено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439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дицентри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1000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аналіз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 кількості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дицентричних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хромосом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означа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поглинутого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ласка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зверніть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увагу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таблиці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REACTS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Rad Med.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93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протікає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відносно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чіткій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послідовності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кожної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варіюється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залежності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ступеню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Відразу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більшості 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наступає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продромальний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період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Потім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вступають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латентну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людина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відчуває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себе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відносно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маніфестація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відносно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прогресуванням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Нарешті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починається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відновлення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серйозна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оступитися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17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Уривки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книги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Джона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Херсі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Хіросіма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влучний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етапів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Лікар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Сасакі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працював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лікарні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Червоного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Хреста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відзначив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реакції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фази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переживали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нудот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блювот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діаре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температури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Багато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спершу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зникли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приблизно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тижні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почалося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випадіння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волосся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розлад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діарея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помітно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підвищена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температура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досягала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106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градусів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Фаренгейтом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41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градус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Цельсієм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74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Нарешті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третій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виявлено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постійна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лихоманка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Крім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ознаки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проявлялися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петехії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слизови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оболонка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кровоточивість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ясен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заживали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незважаючи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найкращий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медичний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догляд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температура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нижче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1000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були ознаками високої вірогідності смерті цих постраждалих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97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ключові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принципи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По-перше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важливо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пам'ятати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обстеженням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потенційної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усунути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будь-які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загрозливі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життя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багато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ймовірно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зазнали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зазнають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серйозних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стабілізації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кровотечі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проблем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безпосередньо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загрожують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життю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зосередитися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ГПХ.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найбільш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імовірною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загрозою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виживання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ГПХ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нейтропенія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подальші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Будь-якому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нейтропенією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сти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профілактику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фторхінолонами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протигрибковими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догляду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рекомендаціям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нейтропенії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консультація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інфекціоністом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дотримання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вказівок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стосовно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заходів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фебрильної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нейтропенії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забезпечать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потерпілому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шанси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виживання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88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ГПХ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опортуністичні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лихоманка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реагує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антибіотикотерапію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лікар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повинен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потенційного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джерел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грибків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кандида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Candida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аспергіл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Aspergillus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84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реактивація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вірусу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простого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герпесу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історія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ВПГ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невідома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доцільно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серологіч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 тести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позитивний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тесту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екомендоване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ацикловіру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профілактичного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3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опортуністичних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цитомегаловірус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уникнути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використовуючи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ЦМВ-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негативні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зниженим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вмістом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потрібне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переливання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реактивації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цитомегаловірусом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розгляньте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ганцикловіром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спостерігалася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пневмоцистна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пневмонія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призначення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сульфаметоксазолу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триметоприму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відомого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Бактрим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CD4-</a:t>
            </a:r>
            <a:r>
              <a:rPr lang="en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лімфоцитів менше 200 в 1 мкл кров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01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дискретного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неушкодженого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джерела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радіаційне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накопичуватимуть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тільки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відокремлені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джерела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Крім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становитимуть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ризику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лікуючого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персоналу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80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повторного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заселення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нативними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стовбуровими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одужання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гранулоцитарними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гранулоцитарно-моноцитарними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найпотужнішим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інструментом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клініцистів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прискорення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відновлення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найкращим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оптимальнішим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Найкращі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матимуть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понад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 тривалою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нейтропенією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негайно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розпочати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прийом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35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слайді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перераховані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затверджені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Управління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санітарного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нагляду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якістю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харчових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продуктів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медикаментів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США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Філграстим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вводять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підшкірно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пегфілграстим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вводити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двома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інтервалом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тиждень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Режим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пегільованої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версії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тиждень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добре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підходить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наявності великої кількості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амбулаторних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умов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Сарграмостим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гранулоцитарно-моноцитарний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застосовувати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графіка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наведеного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слайді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інструкції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втручань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знайти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RadMed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580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Хоча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помітно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скоротити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повторного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заселення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функціональними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стовбуровими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побічних реакцій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викликати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сильний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ногах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репопуляцією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клітин-попередників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нерідко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гемоглобінопатія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розриву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селезінки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серповидно-клітинного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ускладнення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ішемі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серця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20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З'ясувалося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нещодавно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схвалений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Ром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плостим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допомагає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коагулопатіях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пов’язаних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Виявляється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позитивний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синергі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Ром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плостим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відомий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торговою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назвою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Енплейт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Nplate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агоністом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рецепторів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тромбопоетину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тромбоцитопенією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Відзначено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тромбоемболічні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мієлодиспластичним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синдромом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підвищений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лейкемії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997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намагалися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виконати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трансплантацію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рідко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призводило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виживання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відторгнення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трансплантата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намір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виконати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трансплантацію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важливо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раннє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типування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людського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лейкоцитарного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антигену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момент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трансплантації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повинен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жодної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недостатності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87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таблиця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демонструє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труднощі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успішн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ому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проведені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трансплантаці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31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пересадили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27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померли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супутніх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захворювань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супутніх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підтверджує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трансплантацію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проводити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порушеннями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роботі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побачити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нижній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діаграми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чотирьох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осіб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вижили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продемонстрували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відторгнення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своїх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937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4-й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називають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місцевим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підкреслити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потенційний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фокального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виникати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залученням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систем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нього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критичну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роль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захисті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зовнішніх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загроз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пов'язаний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ризиком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смертності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підкреслити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думку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1/2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летальних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гострого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пов'язаних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аварією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Чорнобильській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АЕС,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вторинними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 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роменев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відрізняється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ГПХ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пов'язаний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менш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пошкодженням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відстроченим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проявом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пожиттєвого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болю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втратою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функціональності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м’яких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94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прогресувати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почервоніння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набряк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утворення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пухирів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виразки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некроз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місяці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травми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розвинутися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довгострокові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проблеми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пов'язані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поганим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загоєнням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болем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втратою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функціональності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874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діаграма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показує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потрібно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два-три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тижні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ступінь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м'яких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очевидним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перевищують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25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призвести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утворення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складної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незагойної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втратою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Пацієнтам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втратою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потрібні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численні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обробки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хірургічн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 втручання 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покриття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оголених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м’яких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uk-UA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18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Таке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збільшення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кількості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некротичної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ймовірно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результатом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того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навколишні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отримали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значні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але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нижчі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оскільки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ділянки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були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далі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джерела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427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важким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Дуже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проявляється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повільно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інтервалів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вказує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справжній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ступінь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недооцінено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оцінки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М’які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отримали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чутливі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фізичних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розриву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перетворитися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хронічну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незагоєну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виявленн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початкової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 низка ефективних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Стероїди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другого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третього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класів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бетаметазон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мометазон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наносити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ділянку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Антигістамінні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часто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використовувалися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полегшення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гострій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фазі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отримання травми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Крім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проведено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тваринах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показали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зменшення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зменшення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звуження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патологічних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рубців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схему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включити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антигістамінні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можливості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працівникам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розглянути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варіант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новітніх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місцевого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срібла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показали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ефективність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термічних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корисним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стероїдів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вводяться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всередину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стероїдів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95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зауважити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типи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однакову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чутливість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Характеристики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роблять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радіочутливими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відсутність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диференціювання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метаболічну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поділ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Менш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радіочутливими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добре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диференційовані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повільно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зовсім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діляться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функціонують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нижчою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швидкістю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Найбільш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уразливими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зрілі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єл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низькодиференційовані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кровоносних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судин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838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показали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ефективність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включають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нестероїдних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протизапальних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знеболювального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зменшення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запальної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реакції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Пентоксифілін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альфа-токоферол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показали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ефективність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покращенні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кровопостачання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ділянок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загоєння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росту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зокрема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трансформуючий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росту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покращити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відновлення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місцях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м’яких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застосовувати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профілактику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наявних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м’яких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Клініцисти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викликати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сильний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непропорційний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важко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впоратися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звичайних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анальгетиків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733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Потерпілі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страждають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матимуть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вищу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харчуванні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задовольнити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метаболічні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загоєння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м'яких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особливу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увагу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приділяти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забезпеченню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адекватним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харчуванням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необхідності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харчовими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добавками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повного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загоєння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м’яких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знадобитися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різних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технологій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догляду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продукти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Біобран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biobrane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Інтегра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корисними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допоміжними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відновлення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підшкірної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штучна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біоінженер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складних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гіпербарична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оксиген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ація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показала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певні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перспективи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лікарям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очікувати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кількості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занурень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гіпербаричне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середовище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порівняно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традиційними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протоколами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незагойних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потрібне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хірургічне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видалення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нежиттєздатної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прогресування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втрати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знадобитися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додаткове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очищення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госпіталізації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ін'єкцій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стовбурових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стромальних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демонструють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перспективи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особливо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полегшенні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болю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зменшенні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хронічної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непрацездатності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складних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м'яких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консультації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хірургами-експертами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травматології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пластичної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хірургічної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онкології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галузі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могли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цінну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включають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захворювання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онкологію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дерматологію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реабілітаційну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медицину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гіпербаричну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терапію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психічне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здоров'я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393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чином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завжди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чергу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першу чергу працювати з травмами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загрожують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життю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Крім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повторно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обстеж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сортувати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групах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поточних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фізичного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обстеження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оновлених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оцінок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будь-якого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ослабленим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імунітетом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нарешті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готові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появи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опікових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розвинутися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тижнів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інциденту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ускладнити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одужання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50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Дякуємо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перегляд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ієї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презентації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представлен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Центром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(REAC/TS)</a:t>
            </a:r>
            <a:r>
              <a:rPr lang="uk-UA" sz="1800" kern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забувайте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цієї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презентації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знайти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двосторінковій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Інформаційній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картці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надавачів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послуг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Додаткова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вказівки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RadMed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Android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Apple.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83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спричинити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гостру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хворобу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ГПХ.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очікується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вб'є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50%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відома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50/60 (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летальна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50/60).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здорових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людей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50/60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становить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3,5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4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Здорові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дорослі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допомогою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терапії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антибіотики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колонієстимулюючі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фактори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підтримуюча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терапія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збільшити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криву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виживання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вище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7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ризик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смертності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перевищує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термін 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чином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ласка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зверніть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увагу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фактична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довгострокова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смертність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ніж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передбачати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50/60.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28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клінічних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синдромів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обговоримо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кожен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наступних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слайдах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обговорюватися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пізніше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ій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презентації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61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Хоча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менше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навряд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спричинить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будь-які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низькі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спричинити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складних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лабораторних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Наприклад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перевищує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0,12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сперматозоїдів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максимальним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перевищує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0,2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</a:t>
            </a:r>
            <a:r>
              <a:rPr lang="uk-UA" sz="1800" dirty="0"/>
              <a:t>ідвищення частоти аберацій хромосом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наближається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пригнічення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10%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населення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з’явитися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нудота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28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людина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перевищує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розвинутись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гемопоетичний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спочатку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характеризується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вираженою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втратою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нейтрофілів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абсолютної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корелювати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ступенем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Пізніше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аналізах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помітне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показників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еритроцитів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тромбоцитів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зміни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призводить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панцитопенії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порушень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згортання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крові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гемопоетичний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важкої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імунної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дисфункції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виникнення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умовно-патогенних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бактерій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сепсису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загоєння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36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Прояви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гемопоетичного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синдрому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руйнування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недиференційованих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стовбурових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помітну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різницю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зліва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внаслідок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праворуч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Ключем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одужання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гемопоетичого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синдрому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відновлення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невеликої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вцілілих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стовбурових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 зроблено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потерпілий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умовно-патогенних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захворювань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порушення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згортання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анемії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сепсису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0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87" y="0"/>
            <a:ext cx="1176111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4985" y="1177320"/>
            <a:ext cx="9974340" cy="1230595"/>
          </a:xfr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430887" cy="6858000"/>
          </a:xfrm>
          <a:prstGeom prst="rect">
            <a:avLst/>
          </a:prstGeom>
          <a:solidFill>
            <a:srgbClr val="C0000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spc="100" dirty="0">
                <a:solidFill>
                  <a:schemeClr val="bg1">
                    <a:lumMod val="65000"/>
                  </a:schemeClr>
                </a:solidFill>
              </a:rPr>
              <a:t>INTERNATIONAL MEDICAL MANAGEMENT OF RADIATION INJURIES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0898" y="1152533"/>
            <a:ext cx="1865376" cy="676462"/>
          </a:xfrm>
          <a:prstGeom prst="rect">
            <a:avLst/>
          </a:prstGeom>
          <a:noFill/>
          <a:ln w="9525">
            <a:solidFill>
              <a:srgbClr val="92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898" y="1816542"/>
            <a:ext cx="1863802" cy="612947"/>
          </a:xfrm>
          <a:prstGeom prst="rect">
            <a:avLst/>
          </a:prstGeom>
          <a:ln>
            <a:solidFill>
              <a:srgbClr val="920000"/>
            </a:solidFill>
          </a:ln>
        </p:spPr>
      </p:pic>
    </p:spTree>
    <p:extLst>
      <p:ext uri="{BB962C8B-B14F-4D97-AF65-F5344CB8AC3E}">
        <p14:creationId xmlns:p14="http://schemas.microsoft.com/office/powerpoint/2010/main" val="122283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942B-EEA3-427F-8388-6C1AB51CEF95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942B-EEA3-427F-8388-6C1AB51CEF95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208" y="228076"/>
            <a:ext cx="10361587" cy="12192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5207" y="1714142"/>
            <a:ext cx="5084032" cy="41526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2764" y="1714142"/>
            <a:ext cx="5084032" cy="2006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2764" y="3858615"/>
            <a:ext cx="5084032" cy="2008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6F19D-16D7-400A-9BF2-5172E08B9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1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inus 3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28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Minus 6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942B-EEA3-427F-8388-6C1AB51CEF95}" type="datetimeFigureOut">
              <a:rPr lang="en-US" smtClean="0"/>
              <a:t>3/27/24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Minus 7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9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0020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54275"/>
            <a:ext cx="515778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020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54275"/>
            <a:ext cx="5183188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Minus 9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Minus 5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33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291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925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304" y="4846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0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C942B-EEA3-427F-8388-6C1AB51CEF95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373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0152"/>
            <a:ext cx="1851102" cy="517848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1856677" y="6445139"/>
            <a:ext cx="17414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4267200" y="6445139"/>
            <a:ext cx="4572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Module: Acute Radiation Syndrome (ARS)</a:t>
            </a:r>
          </a:p>
          <a:p>
            <a:pPr algn="ctr"/>
            <a:r>
              <a:rPr lang="en-US" dirty="0"/>
              <a:t>=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4871" y="6340152"/>
            <a:ext cx="1497129" cy="54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31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orise.orau.gov/REACTS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23.png"/><Relationship Id="rId5" Type="http://schemas.openxmlformats.org/officeDocument/2006/relationships/hyperlink" Target="https://orise.orau.gov/reacts/" TargetMode="External"/><Relationship Id="rId4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337" y="1042416"/>
            <a:ext cx="9910700" cy="1493515"/>
          </a:xfrm>
        </p:spPr>
        <p:txBody>
          <a:bodyPr anchor="ctr">
            <a:normAutofit fontScale="90000"/>
          </a:bodyPr>
          <a:lstStyle/>
          <a:p>
            <a:r>
              <a:rPr lang="uk-UA" dirty="0"/>
              <a:t>Гостра променева хвороба (ГПХ) та медичне лікування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F9100-12A8-C453-42BA-EA66CA23D0A1}"/>
              </a:ext>
            </a:extLst>
          </p:cNvPr>
          <p:cNvSpPr txBox="1"/>
          <p:nvPr/>
        </p:nvSpPr>
        <p:spPr>
          <a:xfrm>
            <a:off x="410337" y="5548393"/>
            <a:ext cx="11781663" cy="13096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D174B-1981-DDD3-1FCC-28C2FB6361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575" y="5665147"/>
            <a:ext cx="537700" cy="507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8FF24D-D6CF-CB1C-397E-819592A114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0903" y="6313082"/>
            <a:ext cx="825043" cy="331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38B2DD-1575-CB75-2F5B-8FA44A0426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445" y="5676904"/>
            <a:ext cx="537700" cy="5076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AF0AE5-3DDB-7A46-C570-A855F5F37FC1}"/>
              </a:ext>
            </a:extLst>
          </p:cNvPr>
          <p:cNvSpPr txBox="1"/>
          <p:nvPr/>
        </p:nvSpPr>
        <p:spPr>
          <a:xfrm>
            <a:off x="3631586" y="5580428"/>
            <a:ext cx="52805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REAC/TS </a:t>
            </a:r>
            <a:r>
              <a:rPr kumimoji="0" lang="en-US" sz="1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RadMed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App (Search “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RadMed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” on Android</a:t>
            </a:r>
            <a:r>
              <a:rPr lang="en-US" sz="16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Apple)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03C4D-4719-309F-D46F-4104C85F5494}"/>
              </a:ext>
            </a:extLst>
          </p:cNvPr>
          <p:cNvSpPr txBox="1"/>
          <p:nvPr/>
        </p:nvSpPr>
        <p:spPr>
          <a:xfrm>
            <a:off x="4830252" y="6005261"/>
            <a:ext cx="29418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hlinkClick r:id="rId7"/>
              </a:rPr>
              <a:t>http://ORISE.ORAU.GOV/REACTS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(865) 576-3131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After hours: (865) 576-1005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C60E4-2F89-5E64-55D2-9DCDD3B9AC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876" y="6313082"/>
            <a:ext cx="984838" cy="331511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6991EA96-9EAA-7897-553B-F4071CA45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5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493987" cy="1325563"/>
          </a:xfrm>
        </p:spPr>
        <p:txBody>
          <a:bodyPr/>
          <a:lstStyle/>
          <a:p>
            <a:r>
              <a:rPr lang="uk-UA" sz="4400" b="0" dirty="0" err="1"/>
              <a:t>Гастроінтестинальний</a:t>
            </a:r>
            <a:r>
              <a:rPr lang="uk-UA" dirty="0"/>
              <a:t> </a:t>
            </a:r>
            <a:r>
              <a:rPr lang="en-US" dirty="0"/>
              <a:t>(</a:t>
            </a:r>
            <a:r>
              <a:rPr lang="uk-UA" dirty="0"/>
              <a:t>ШКТ</a:t>
            </a:r>
            <a:r>
              <a:rPr lang="en-US" dirty="0"/>
              <a:t>) (5-6 </a:t>
            </a:r>
            <a:r>
              <a:rPr lang="uk-UA" dirty="0" err="1"/>
              <a:t>Гр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F85C9-9A8A-CF60-6677-13029E30F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7419109" cy="4613564"/>
          </a:xfrm>
        </p:spPr>
        <p:txBody>
          <a:bodyPr>
            <a:normAutofit lnSpcReduction="10000"/>
          </a:bodyPr>
          <a:lstStyle/>
          <a:p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удот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блюв</a:t>
            </a:r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діаре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криваві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випорожнення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зневоднення</a:t>
            </a:r>
            <a:endParaRPr lang="en-US" dirty="0"/>
          </a:p>
          <a:p>
            <a:endParaRPr lang="en-US" sz="500" dirty="0"/>
          </a:p>
          <a:p>
            <a:r>
              <a:rPr lang="uk-UA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лунково-кишкові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кровотечі</a:t>
            </a:r>
            <a:endParaRPr lang="en-US" dirty="0"/>
          </a:p>
          <a:p>
            <a:endParaRPr lang="en-US" sz="500" dirty="0"/>
          </a:p>
          <a:p>
            <a:r>
              <a:rPr lang="uk-UA" dirty="0"/>
              <a:t>Непрохідність кишечника</a:t>
            </a:r>
          </a:p>
          <a:p>
            <a:endParaRPr lang="en-US" sz="500" dirty="0"/>
          </a:p>
          <a:p>
            <a:r>
              <a:rPr lang="uk-UA" dirty="0"/>
              <a:t>Гостра ниркова недостатність</a:t>
            </a:r>
            <a:endParaRPr lang="en-US" dirty="0"/>
          </a:p>
          <a:p>
            <a:endParaRPr lang="en-US" sz="500" dirty="0"/>
          </a:p>
          <a:p>
            <a:r>
              <a:rPr lang="uk-UA" dirty="0"/>
              <a:t>Серцево-судинна недостатність</a:t>
            </a:r>
            <a:r>
              <a:rPr lang="en-US" dirty="0"/>
              <a:t> </a:t>
            </a:r>
            <a:r>
              <a:rPr lang="uk-UA" dirty="0"/>
              <a:t> (через </a:t>
            </a:r>
            <a:r>
              <a:rPr lang="en-US" dirty="0"/>
              <a:t>8 - 14 </a:t>
            </a:r>
            <a:r>
              <a:rPr lang="uk-UA" dirty="0"/>
              <a:t>днів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E61BC65-435E-1F31-E702-83AE8661D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89568" y="1493882"/>
            <a:ext cx="2925488" cy="250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F023C15-8962-21EF-7B69-9B8286A0D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68" y="4109158"/>
            <a:ext cx="2925488" cy="216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4D4BAE-7D39-7E1A-138A-04A0DFBC5334}"/>
              </a:ext>
            </a:extLst>
          </p:cNvPr>
          <p:cNvSpPr txBox="1"/>
          <p:nvPr/>
        </p:nvSpPr>
        <p:spPr>
          <a:xfrm>
            <a:off x="9121789" y="1493882"/>
            <a:ext cx="1270590" cy="4693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/>
              <a:t>Крипти</a:t>
            </a:r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A0F35-A423-D57A-137A-470A487F3DAC}"/>
              </a:ext>
            </a:extLst>
          </p:cNvPr>
          <p:cNvSpPr txBox="1"/>
          <p:nvPr/>
        </p:nvSpPr>
        <p:spPr>
          <a:xfrm>
            <a:off x="10293312" y="1630016"/>
            <a:ext cx="1035257" cy="4693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/>
              <a:t>Ворсинки</a:t>
            </a:r>
            <a:endParaRPr lang="en-US" sz="1050" dirty="0"/>
          </a:p>
          <a:p>
            <a:pPr algn="ctr"/>
            <a:endParaRPr lang="en-US" sz="1050" dirty="0"/>
          </a:p>
        </p:txBody>
      </p:sp>
      <p:pic>
        <p:nvPicPr>
          <p:cNvPr id="8" name="10">
            <a:hlinkClick r:id="" action="ppaction://media"/>
            <a:extLst>
              <a:ext uri="{FF2B5EF4-FFF2-40B4-BE49-F238E27FC236}">
                <a16:creationId xmlns:a16="http://schemas.microsoft.com/office/drawing/2014/main" id="{CA9AAFD3-8956-C9E3-5F8D-1EBC2DC2E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0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sz="4400" b="0" dirty="0" err="1"/>
              <a:t>Гастроінтестинальний</a:t>
            </a:r>
            <a:r>
              <a:rPr lang="uk-UA" dirty="0"/>
              <a:t> </a:t>
            </a:r>
            <a:r>
              <a:rPr lang="en-US" dirty="0"/>
              <a:t>(</a:t>
            </a:r>
            <a:r>
              <a:rPr lang="uk-UA" dirty="0"/>
              <a:t>ШКТ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F8A75-AC94-4540-B3DD-7876E1ED3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4104" y="1600200"/>
            <a:ext cx="5949695" cy="4351338"/>
          </a:xfrm>
        </p:spPr>
        <p:txBody>
          <a:bodyPr>
            <a:normAutofit/>
          </a:bodyPr>
          <a:lstStyle/>
          <a:p>
            <a:r>
              <a:rPr lang="uk-UA" dirty="0"/>
              <a:t>Втрата епітеліальних клітин ШКТ</a:t>
            </a:r>
            <a:endParaRPr lang="en-US" dirty="0"/>
          </a:p>
          <a:p>
            <a:endParaRPr lang="en-US" sz="500" dirty="0"/>
          </a:p>
          <a:p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актеріальн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транслокаці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</a:t>
            </a:r>
            <a:endParaRPr lang="en-US" dirty="0"/>
          </a:p>
          <a:p>
            <a:endParaRPr lang="en-US" sz="500" dirty="0"/>
          </a:p>
          <a:p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Крововиливи в просвітах шлунково-кишкового тракту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орушення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всмоктування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ШКТ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529E8C1-FE4C-2288-6704-8F1EBBA61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715" y="1810195"/>
            <a:ext cx="3666280" cy="272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9CED39-9C10-418D-05C6-2CE621A05975}"/>
              </a:ext>
            </a:extLst>
          </p:cNvPr>
          <p:cNvSpPr/>
          <p:nvPr/>
        </p:nvSpPr>
        <p:spPr>
          <a:xfrm>
            <a:off x="250214" y="4632527"/>
            <a:ext cx="51538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Некроз тонкої кишки при </a:t>
            </a:r>
            <a:r>
              <a:rPr lang="uk-UA" sz="2000" dirty="0" err="1"/>
              <a:t>аутопсії</a:t>
            </a:r>
            <a:r>
              <a:rPr lang="uk-UA" sz="2000" dirty="0"/>
              <a:t> особи, яка отримала 20 </a:t>
            </a:r>
            <a:r>
              <a:rPr lang="uk-UA" sz="2000" dirty="0" err="1"/>
              <a:t>Гр</a:t>
            </a:r>
            <a:r>
              <a:rPr lang="uk-UA" sz="2000" dirty="0"/>
              <a:t> під час аварії в Інституті атомної енергії ім. І. В. Курчатова, Воробйов, Стовбурові клітини 15 (додаток 2): 269, 1997.</a:t>
            </a:r>
            <a:endParaRPr lang="en-US" sz="2000" dirty="0"/>
          </a:p>
        </p:txBody>
      </p:sp>
      <p:pic>
        <p:nvPicPr>
          <p:cNvPr id="6" name="11">
            <a:hlinkClick r:id="" action="ppaction://media"/>
            <a:extLst>
              <a:ext uri="{FF2B5EF4-FFF2-40B4-BE49-F238E27FC236}">
                <a16:creationId xmlns:a16="http://schemas.microsoft.com/office/drawing/2014/main" id="{A94B8734-F445-095C-B91D-7A5E31699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1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2045696" cy="1325563"/>
          </a:xfrm>
        </p:spPr>
        <p:txBody>
          <a:bodyPr>
            <a:normAutofit/>
          </a:bodyPr>
          <a:lstStyle/>
          <a:p>
            <a:r>
              <a:rPr lang="uk-UA" sz="4000" b="0" kern="12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Нейроваскулярний</a:t>
            </a:r>
            <a:r>
              <a:rPr lang="uk-UA" sz="4000" b="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синдром </a:t>
            </a:r>
            <a:r>
              <a:rPr lang="en-US" sz="4000" dirty="0"/>
              <a:t>(&gt;10 </a:t>
            </a:r>
            <a:r>
              <a:rPr lang="uk-UA" sz="4000" dirty="0" err="1"/>
              <a:t>Гр</a:t>
            </a:r>
            <a:r>
              <a:rPr lang="en-US" sz="40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13107-F152-5025-8553-6952329E8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199"/>
            <a:ext cx="10550236" cy="5061857"/>
          </a:xfrm>
        </p:spPr>
        <p:txBody>
          <a:bodyPr>
            <a:normAutofit fontScale="25000" lnSpcReduction="20000"/>
          </a:bodyPr>
          <a:lstStyle/>
          <a:p>
            <a:r>
              <a:rPr lang="uk-UA" sz="11200" b="1" dirty="0"/>
              <a:t>Ранні симптоми</a:t>
            </a:r>
            <a:endParaRPr lang="en-US" sz="11200" b="1" dirty="0"/>
          </a:p>
          <a:p>
            <a:pPr lvl="1"/>
            <a:r>
              <a:rPr lang="uk-UA" sz="11200" dirty="0" err="1"/>
              <a:t>Н</a:t>
            </a:r>
            <a:r>
              <a:rPr lang="en-US" sz="11200" dirty="0" err="1"/>
              <a:t>удота</a:t>
            </a:r>
            <a:r>
              <a:rPr lang="en-US" sz="11200" dirty="0"/>
              <a:t> </a:t>
            </a:r>
            <a:r>
              <a:rPr lang="en-US" sz="11200" dirty="0" err="1"/>
              <a:t>і</a:t>
            </a:r>
            <a:r>
              <a:rPr lang="en-US" sz="11200" dirty="0"/>
              <a:t> </a:t>
            </a:r>
            <a:r>
              <a:rPr lang="en-US" sz="11200" dirty="0" err="1"/>
              <a:t>блювота</a:t>
            </a:r>
            <a:r>
              <a:rPr lang="uk-UA" sz="11200" dirty="0"/>
              <a:t> </a:t>
            </a:r>
            <a:r>
              <a:rPr lang="en-US" sz="11200" dirty="0" err="1"/>
              <a:t>починаються</a:t>
            </a:r>
            <a:r>
              <a:rPr lang="en-US" sz="11200" dirty="0"/>
              <a:t> </a:t>
            </a:r>
            <a:r>
              <a:rPr lang="en-US" sz="11200" dirty="0" err="1"/>
              <a:t>протягом</a:t>
            </a:r>
            <a:r>
              <a:rPr lang="en-US" sz="11200" dirty="0"/>
              <a:t> </a:t>
            </a:r>
            <a:r>
              <a:rPr lang="en-US" sz="11200" dirty="0" err="1"/>
              <a:t>декількох</a:t>
            </a:r>
            <a:r>
              <a:rPr lang="en-US" sz="11200" dirty="0"/>
              <a:t> </a:t>
            </a:r>
            <a:r>
              <a:rPr lang="en-US" sz="11200" dirty="0" err="1"/>
              <a:t>хвилин</a:t>
            </a:r>
            <a:r>
              <a:rPr lang="en-US" sz="11200" dirty="0"/>
              <a:t> </a:t>
            </a:r>
          </a:p>
          <a:p>
            <a:pPr lvl="1"/>
            <a:r>
              <a:rPr lang="uk-UA" sz="11200" dirty="0"/>
              <a:t>С</a:t>
            </a:r>
            <a:r>
              <a:rPr lang="en-US" sz="11200" dirty="0" err="1"/>
              <a:t>плутаність</a:t>
            </a:r>
            <a:r>
              <a:rPr lang="en-US" sz="11200" dirty="0"/>
              <a:t> </a:t>
            </a:r>
            <a:r>
              <a:rPr lang="en-US" sz="11200" dirty="0" err="1"/>
              <a:t>свідомості</a:t>
            </a:r>
            <a:r>
              <a:rPr lang="uk-UA" sz="11200" dirty="0"/>
              <a:t> та </a:t>
            </a:r>
            <a:r>
              <a:rPr lang="en-US" sz="11200" dirty="0" err="1"/>
              <a:t>дезорієнтація</a:t>
            </a:r>
            <a:r>
              <a:rPr lang="en-US" sz="11200" dirty="0"/>
              <a:t> </a:t>
            </a:r>
          </a:p>
          <a:p>
            <a:pPr lvl="1"/>
            <a:r>
              <a:rPr lang="uk-UA" sz="11200" dirty="0"/>
              <a:t>В</a:t>
            </a:r>
            <a:r>
              <a:rPr lang="en-US" sz="11200" dirty="0" err="1"/>
              <a:t>ажка</a:t>
            </a:r>
            <a:r>
              <a:rPr lang="en-US" sz="11200" dirty="0"/>
              <a:t> </a:t>
            </a:r>
            <a:r>
              <a:rPr lang="en-US" sz="11200" dirty="0" err="1"/>
              <a:t>гіпертензія</a:t>
            </a:r>
            <a:endParaRPr lang="en-US" sz="11200" dirty="0"/>
          </a:p>
          <a:p>
            <a:r>
              <a:rPr lang="uk-UA" sz="11200" b="1" dirty="0"/>
              <a:t>Пізніші симптоми</a:t>
            </a:r>
            <a:endParaRPr lang="en-US" sz="11200" b="1" dirty="0"/>
          </a:p>
          <a:p>
            <a:pPr lvl="1"/>
            <a:r>
              <a:rPr lang="uk-UA" sz="11200" dirty="0"/>
              <a:t>Набряк мозку</a:t>
            </a:r>
            <a:endParaRPr lang="en-US" sz="11200" dirty="0"/>
          </a:p>
          <a:p>
            <a:pPr lvl="1"/>
            <a:r>
              <a:rPr lang="uk-UA" sz="11200" dirty="0"/>
              <a:t>Атаксія</a:t>
            </a:r>
            <a:r>
              <a:rPr lang="en-US" sz="11200" dirty="0"/>
              <a:t> / </a:t>
            </a:r>
            <a:r>
              <a:rPr lang="uk-UA" sz="11200" dirty="0"/>
              <a:t>Судоми</a:t>
            </a:r>
            <a:endParaRPr lang="en-US" sz="11200" dirty="0"/>
          </a:p>
          <a:p>
            <a:pPr lvl="1"/>
            <a:r>
              <a:rPr lang="uk-UA" sz="11200" dirty="0"/>
              <a:t>Кома</a:t>
            </a:r>
            <a:endParaRPr lang="en-US" sz="11200" dirty="0"/>
          </a:p>
          <a:p>
            <a:pPr lvl="1"/>
            <a:r>
              <a:rPr lang="uk-UA" sz="11200" dirty="0"/>
              <a:t>Смертність протягом 24-48 годин при високих дозах</a:t>
            </a:r>
            <a:endParaRPr lang="en-US" sz="11200" dirty="0"/>
          </a:p>
          <a:p>
            <a:r>
              <a:rPr lang="uk-UA" sz="11200" b="1" dirty="0"/>
              <a:t>Лікування</a:t>
            </a:r>
            <a:endParaRPr lang="en-US" sz="11200" b="1" dirty="0"/>
          </a:p>
          <a:p>
            <a:pPr lvl="1"/>
            <a:r>
              <a:rPr lang="uk-UA" sz="1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en-US" sz="11200" dirty="0" err="1"/>
              <a:t>нтенсивна</a:t>
            </a:r>
            <a:r>
              <a:rPr lang="en-US" sz="11200" dirty="0"/>
              <a:t> </a:t>
            </a:r>
            <a:r>
              <a:rPr lang="en-US" sz="11200" dirty="0" err="1"/>
              <a:t>терапія</a:t>
            </a:r>
            <a:r>
              <a:rPr lang="en-US" sz="11200" dirty="0"/>
              <a:t> </a:t>
            </a:r>
          </a:p>
          <a:p>
            <a:pPr lvl="1"/>
            <a:r>
              <a:rPr lang="uk-UA" sz="11200" dirty="0" err="1"/>
              <a:t>П</a:t>
            </a:r>
            <a:r>
              <a:rPr lang="en-US" sz="11200" dirty="0" err="1"/>
              <a:t>ерехід</a:t>
            </a:r>
            <a:r>
              <a:rPr lang="en-US" sz="11200" dirty="0"/>
              <a:t> </a:t>
            </a:r>
            <a:r>
              <a:rPr lang="uk-UA" sz="11200" dirty="0"/>
              <a:t>на</a:t>
            </a:r>
            <a:r>
              <a:rPr lang="en-US" sz="11200" dirty="0"/>
              <a:t> </a:t>
            </a:r>
            <a:r>
              <a:rPr lang="en-US" sz="11200" dirty="0" err="1"/>
              <a:t>паліативн</a:t>
            </a:r>
            <a:r>
              <a:rPr lang="uk-UA" sz="11200" dirty="0"/>
              <a:t>у</a:t>
            </a:r>
            <a:r>
              <a:rPr lang="en-US" sz="11200" dirty="0"/>
              <a:t> </a:t>
            </a:r>
            <a:r>
              <a:rPr lang="en-US" sz="11200" dirty="0" err="1"/>
              <a:t>допомог</a:t>
            </a:r>
            <a:r>
              <a:rPr lang="uk-UA" sz="11200" dirty="0"/>
              <a:t>у</a:t>
            </a:r>
            <a:endParaRPr lang="en-US" sz="11200" dirty="0"/>
          </a:p>
          <a:p>
            <a:endParaRPr lang="en-US" dirty="0"/>
          </a:p>
        </p:txBody>
      </p:sp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C9F06654-5F64-E4DE-E5E2-D5ED48BA7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8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633" y="67676"/>
            <a:ext cx="11592733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Протоколи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медичного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постраждалих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радіаційних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аварій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b="1" u="sng" dirty="0" err="1"/>
              <a:t>ME</a:t>
            </a:r>
            <a:r>
              <a:rPr lang="en-US" sz="2800" dirty="0" err="1"/>
              <a:t>dical</a:t>
            </a:r>
            <a:r>
              <a:rPr lang="en-US" sz="2800" dirty="0"/>
              <a:t> </a:t>
            </a:r>
            <a:r>
              <a:rPr lang="en-US" sz="2800" b="1" u="sng" dirty="0"/>
              <a:t>TRE</a:t>
            </a:r>
            <a:r>
              <a:rPr lang="en-US" sz="2800" dirty="0"/>
              <a:t>atment </a:t>
            </a:r>
            <a:r>
              <a:rPr lang="en-US" sz="2800" b="1" u="sng" dirty="0"/>
              <a:t>P</a:t>
            </a:r>
            <a:r>
              <a:rPr lang="en-US" sz="2800" dirty="0"/>
              <a:t>rotoc</a:t>
            </a:r>
            <a:r>
              <a:rPr lang="en-US" sz="2800" b="1" u="sng" dirty="0"/>
              <a:t>OL</a:t>
            </a:r>
            <a:r>
              <a:rPr lang="en-US" sz="2800" dirty="0"/>
              <a:t>s for Radiation Accident Victims</a:t>
            </a:r>
            <a:r>
              <a:rPr lang="uk-UA" sz="2800" dirty="0"/>
              <a:t> (</a:t>
            </a:r>
            <a:r>
              <a:rPr lang="en-US" sz="2800" dirty="0"/>
              <a:t>METROPOL</a:t>
            </a:r>
            <a:r>
              <a:rPr lang="uk-UA" sz="2800" dirty="0"/>
              <a:t>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38D2E-89ED-01A2-2886-E3D57C297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240" y="1670710"/>
            <a:ext cx="5943600" cy="379405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altLang="en-US" sz="3500" b="1" dirty="0"/>
              <a:t>Припущення</a:t>
            </a:r>
            <a:r>
              <a:rPr lang="en-US" altLang="en-US" sz="3500" b="1" dirty="0"/>
              <a:t>:</a:t>
            </a:r>
          </a:p>
          <a:p>
            <a:r>
              <a:rPr lang="uk-UA" sz="3300" dirty="0" err="1"/>
              <a:t>П</a:t>
            </a:r>
            <a:r>
              <a:rPr lang="en-US" sz="3300" dirty="0" err="1"/>
              <a:t>овне</a:t>
            </a:r>
            <a:r>
              <a:rPr lang="en-US" sz="3300" dirty="0"/>
              <a:t> </a:t>
            </a:r>
            <a:r>
              <a:rPr lang="en-US" sz="3300" dirty="0" err="1"/>
              <a:t>або</a:t>
            </a:r>
            <a:r>
              <a:rPr lang="en-US" sz="3300" dirty="0"/>
              <a:t> </a:t>
            </a:r>
            <a:r>
              <a:rPr lang="en-US" sz="3300" dirty="0" err="1"/>
              <a:t>майже</a:t>
            </a:r>
            <a:r>
              <a:rPr lang="en-US" sz="3300" dirty="0"/>
              <a:t> </a:t>
            </a:r>
            <a:r>
              <a:rPr lang="en-US" sz="3300" dirty="0" err="1"/>
              <a:t>повне</a:t>
            </a:r>
            <a:r>
              <a:rPr lang="en-US" sz="3300" dirty="0"/>
              <a:t> </a:t>
            </a:r>
            <a:r>
              <a:rPr lang="en-US" sz="3300" dirty="0" err="1"/>
              <a:t>опромінення</a:t>
            </a:r>
            <a:r>
              <a:rPr lang="en-US" sz="3300" dirty="0"/>
              <a:t> </a:t>
            </a:r>
            <a:r>
              <a:rPr lang="en-US" sz="3300" dirty="0" err="1"/>
              <a:t>іонізуючим</a:t>
            </a:r>
            <a:r>
              <a:rPr lang="en-US" sz="3300" dirty="0"/>
              <a:t> </a:t>
            </a:r>
            <a:r>
              <a:rPr lang="en-US" sz="3300" dirty="0" err="1"/>
              <a:t>випромінюванням</a:t>
            </a:r>
            <a:endParaRPr lang="uk-UA" sz="3300" dirty="0"/>
          </a:p>
          <a:p>
            <a:r>
              <a:rPr lang="uk-UA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значних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фізичних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3300" dirty="0"/>
          </a:p>
          <a:p>
            <a:r>
              <a:rPr lang="uk-UA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значних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термічних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endParaRPr lang="en-US" altLang="en-US" sz="3300" dirty="0"/>
          </a:p>
          <a:p>
            <a:r>
              <a:rPr lang="uk-UA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Немає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супутніх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порушень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обміну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</a:t>
            </a:r>
            <a:endParaRPr lang="en-US" altLang="en-US" sz="3300" dirty="0"/>
          </a:p>
          <a:p>
            <a:endParaRPr lang="en-US" altLang="en-US" sz="2800" dirty="0"/>
          </a:p>
          <a:p>
            <a:pPr marL="0" indent="0">
              <a:buNone/>
            </a:pPr>
            <a:r>
              <a:rPr lang="uk-UA" altLang="en-US" sz="2800" b="1" dirty="0"/>
              <a:t>Додаток НАТО щодо сортування був розроблений на основі протоколів</a:t>
            </a:r>
            <a:r>
              <a:rPr lang="en-US" altLang="en-US" sz="2800" b="1" dirty="0"/>
              <a:t> METREPOL</a:t>
            </a:r>
            <a:r>
              <a:rPr lang="uk-UA" altLang="en-US" sz="2800" b="1" dirty="0"/>
              <a:t>=г</a:t>
            </a:r>
            <a:r>
              <a:rPr lang="en-US" sz="2800" b="1" dirty="0" err="1"/>
              <a:t>емопоетичний</a:t>
            </a:r>
            <a:r>
              <a:rPr lang="en-US" sz="2800" b="1" dirty="0"/>
              <a:t> </a:t>
            </a:r>
            <a:r>
              <a:rPr lang="en-US" sz="2800" b="1" dirty="0" err="1"/>
              <a:t>субсиндром</a:t>
            </a:r>
            <a:r>
              <a:rPr lang="uk-UA" sz="2800" b="1" dirty="0"/>
              <a:t> </a:t>
            </a:r>
            <a:endParaRPr lang="en-US" altLang="en-US" sz="2800" b="1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29D2A15-3749-71CD-B2D6-A10A32AE6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1628" y="1490145"/>
            <a:ext cx="3363132" cy="471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3">
            <a:hlinkClick r:id="" action="ppaction://media"/>
            <a:extLst>
              <a:ext uri="{FF2B5EF4-FFF2-40B4-BE49-F238E27FC236}">
                <a16:creationId xmlns:a16="http://schemas.microsoft.com/office/drawing/2014/main" id="{995EBA65-E310-DDB2-2085-EB2125CFA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METREPOL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49D0741-76AA-E352-C23D-CF3E7DCABD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0803250"/>
              </p:ext>
            </p:extLst>
          </p:nvPr>
        </p:nvGraphicFramePr>
        <p:xfrm>
          <a:off x="170411" y="1325563"/>
          <a:ext cx="11851178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480">
                  <a:extLst>
                    <a:ext uri="{9D8B030D-6E8A-4147-A177-3AD203B41FA5}">
                      <a16:colId xmlns:a16="http://schemas.microsoft.com/office/drawing/2014/main" val="1736344609"/>
                    </a:ext>
                  </a:extLst>
                </a:gridCol>
                <a:gridCol w="1939636">
                  <a:extLst>
                    <a:ext uri="{9D8B030D-6E8A-4147-A177-3AD203B41FA5}">
                      <a16:colId xmlns:a16="http://schemas.microsoft.com/office/drawing/2014/main" val="1672987295"/>
                    </a:ext>
                  </a:extLst>
                </a:gridCol>
                <a:gridCol w="2022764">
                  <a:extLst>
                    <a:ext uri="{9D8B030D-6E8A-4147-A177-3AD203B41FA5}">
                      <a16:colId xmlns:a16="http://schemas.microsoft.com/office/drawing/2014/main" val="1515445394"/>
                    </a:ext>
                  </a:extLst>
                </a:gridCol>
                <a:gridCol w="2161309">
                  <a:extLst>
                    <a:ext uri="{9D8B030D-6E8A-4147-A177-3AD203B41FA5}">
                      <a16:colId xmlns:a16="http://schemas.microsoft.com/office/drawing/2014/main" val="1022855940"/>
                    </a:ext>
                  </a:extLst>
                </a:gridCol>
                <a:gridCol w="3791989">
                  <a:extLst>
                    <a:ext uri="{9D8B030D-6E8A-4147-A177-3AD203B41FA5}">
                      <a16:colId xmlns:a16="http://schemas.microsoft.com/office/drawing/2014/main" val="341327829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uk-UA" sz="2400" dirty="0"/>
                        <a:t>Система органів</a:t>
                      </a:r>
                      <a:endParaRPr lang="en-US" sz="2400" dirty="0"/>
                    </a:p>
                  </a:txBody>
                  <a:tcPr>
                    <a:solidFill>
                      <a:srgbClr val="92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2800" dirty="0"/>
                        <a:t>Ступінь ушкодження</a:t>
                      </a:r>
                      <a:endParaRPr lang="en-US" sz="2800" dirty="0"/>
                    </a:p>
                  </a:txBody>
                  <a:tcPr>
                    <a:solidFill>
                      <a:srgbClr val="92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8514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>
                          <a:solidFill>
                            <a:schemeClr val="bg1"/>
                          </a:solidFill>
                        </a:rPr>
                        <a:t>Легка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dirty="0">
                          <a:solidFill>
                            <a:schemeClr val="bg1"/>
                          </a:solidFill>
                        </a:rPr>
                        <a:t>Помірна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dirty="0">
                          <a:solidFill>
                            <a:schemeClr val="bg1"/>
                          </a:solidFill>
                        </a:rPr>
                        <a:t>Важка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dirty="0">
                          <a:solidFill>
                            <a:schemeClr val="bg1"/>
                          </a:solidFill>
                        </a:rPr>
                        <a:t>Дуже важка або фатальна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149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/>
                        <a:t>Кістковий мозок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Висока вірогідність відновлення 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ймовірне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ймовірне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малоймовірне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014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/>
                        <a:t>ШКТ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Висока вірогідність відновлення 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з ймовірним дефіцитом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з ймовірним дефіцитом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малоймовірне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853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/>
                        <a:t>Шкіра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Висока вірогідність відновлення 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Ймовірне відновлення без дефіциту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з ймовірним дефіцитом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/>
                        <a:t>Відновлення малоймовірне</a:t>
                      </a:r>
                      <a:endParaRPr lang="en-US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/>
                        <a:t>або відновлення з дефіцитом</a:t>
                      </a:r>
                      <a:endParaRPr lang="en-US" sz="2000" dirty="0"/>
                    </a:p>
                    <a:p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975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/>
                        <a:t>Нервово-судинна системи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Висока вірогідність відновлення 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з ймовірним дефіцитом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із значним дефіцитом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/>
                        <a:t>Відновлення малоймовірне</a:t>
                      </a:r>
                      <a:endParaRPr lang="en-US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/>
                        <a:t>або відновлення із значним дефіцитом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967228"/>
                  </a:ext>
                </a:extLst>
              </a:tr>
            </a:tbl>
          </a:graphicData>
        </a:graphic>
      </p:graphicFrame>
      <p:pic>
        <p:nvPicPr>
          <p:cNvPr id="4" name="14">
            <a:hlinkClick r:id="" action="ppaction://media"/>
            <a:extLst>
              <a:ext uri="{FF2B5EF4-FFF2-40B4-BE49-F238E27FC236}">
                <a16:creationId xmlns:a16="http://schemas.microsoft.com/office/drawing/2014/main" id="{1B419046-49EB-5C56-690E-09BA4F150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5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dirty="0"/>
              <a:t>METREPOL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2AAC3-0E47-AB4E-7CC4-82F544A07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016" y="1506808"/>
            <a:ext cx="10243968" cy="4773168"/>
          </a:xfrm>
        </p:spPr>
        <p:txBody>
          <a:bodyPr>
            <a:normAutofit lnSpcReduction="10000"/>
          </a:bodyPr>
          <a:lstStyle/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ітерний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код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	H (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кровотворення</a:t>
            </a:r>
            <a:r>
              <a:rPr lang="en-US" dirty="0"/>
              <a:t>), G (</a:t>
            </a:r>
            <a:r>
              <a:rPr lang="uk-UA" dirty="0"/>
              <a:t>ШКТ</a:t>
            </a:r>
            <a:r>
              <a:rPr lang="en-US" dirty="0"/>
              <a:t>),</a:t>
            </a:r>
          </a:p>
          <a:p>
            <a:pPr marL="0" indent="0">
              <a:buNone/>
            </a:pPr>
            <a:r>
              <a:rPr lang="en-US" dirty="0"/>
              <a:t> 	C (</a:t>
            </a:r>
            <a:r>
              <a:rPr lang="uk-UA" dirty="0"/>
              <a:t>шкіра</a:t>
            </a:r>
            <a:r>
              <a:rPr lang="en-US" dirty="0"/>
              <a:t>), N (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нерв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судин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dirty="0"/>
              <a:t>)</a:t>
            </a:r>
          </a:p>
          <a:p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ифри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вказують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ступінь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тяжкості</a:t>
            </a:r>
            <a:endParaRPr lang="en-US" dirty="0"/>
          </a:p>
          <a:p>
            <a:r>
              <a:rPr lang="uk-UA" dirty="0"/>
              <a:t>Приклад</a:t>
            </a:r>
            <a:r>
              <a:rPr lang="en-US" dirty="0"/>
              <a:t>: H3 G3 C1 N2:</a:t>
            </a:r>
          </a:p>
          <a:p>
            <a:pPr lvl="1"/>
            <a:r>
              <a:rPr lang="uk-UA" dirty="0"/>
              <a:t>Важке порушення кровотворення</a:t>
            </a:r>
            <a:endParaRPr lang="en-US" dirty="0"/>
          </a:p>
          <a:p>
            <a:pPr lvl="1"/>
            <a:r>
              <a:rPr lang="uk-UA" dirty="0"/>
              <a:t>Помірні ураження ШКТ та неврологічної системи</a:t>
            </a:r>
            <a:endParaRPr lang="en-US" dirty="0"/>
          </a:p>
          <a:p>
            <a:pPr lvl="1"/>
            <a:r>
              <a:rPr lang="uk-UA" dirty="0"/>
              <a:t>Легкі ураження шкіри</a:t>
            </a:r>
            <a:endParaRPr lang="en-US" dirty="0"/>
          </a:p>
          <a:p>
            <a:pPr lvl="1"/>
            <a:r>
              <a:rPr lang="uk-UA" dirty="0"/>
              <a:t>Загальна категорія </a:t>
            </a:r>
            <a:r>
              <a:rPr lang="uk-UA"/>
              <a:t>надання допомоги</a:t>
            </a:r>
            <a:r>
              <a:rPr lang="en-US"/>
              <a:t> </a:t>
            </a:r>
            <a:r>
              <a:rPr lang="uk-UA" dirty="0"/>
              <a:t>-</a:t>
            </a:r>
            <a:r>
              <a:rPr lang="en-US" dirty="0"/>
              <a:t> 3</a:t>
            </a:r>
          </a:p>
        </p:txBody>
      </p:sp>
      <p:pic>
        <p:nvPicPr>
          <p:cNvPr id="4" name="15">
            <a:hlinkClick r:id="" action="ppaction://media"/>
            <a:extLst>
              <a:ext uri="{FF2B5EF4-FFF2-40B4-BE49-F238E27FC236}">
                <a16:creationId xmlns:a16="http://schemas.microsoft.com/office/drawing/2014/main" id="{458398AF-E2EF-9519-2ACB-FC9B1E58D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4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Сортування за багатьма параметрами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7D842-96F8-75B0-26C2-B8843E0CD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199"/>
            <a:ext cx="10515600" cy="4966855"/>
          </a:xfrm>
        </p:spPr>
        <p:txBody>
          <a:bodyPr>
            <a:normAutofit/>
          </a:bodyPr>
          <a:lstStyle/>
          <a:p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ас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появи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першої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блювоти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sz="500" dirty="0"/>
          </a:p>
          <a:p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Зниження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загальної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кількості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лімфоцитів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dirty="0"/>
              <a:t>протягом кількох годин або днів після опромінення</a:t>
            </a:r>
            <a:endParaRPr lang="en-US" sz="500" dirty="0"/>
          </a:p>
          <a:p>
            <a:r>
              <a:rPr lang="uk-UA" dirty="0"/>
              <a:t>Виникнення хромосомних аберацій (</a:t>
            </a:r>
            <a:r>
              <a:rPr lang="uk-UA" dirty="0" err="1"/>
              <a:t>дицентричних</a:t>
            </a:r>
            <a:r>
              <a:rPr lang="uk-UA" dirty="0"/>
              <a:t> та кільцевих) в лімфоцитах периферичної крові</a:t>
            </a:r>
            <a:endParaRPr lang="en-US" dirty="0"/>
          </a:p>
          <a:p>
            <a:endParaRPr lang="en-US" sz="500" dirty="0"/>
          </a:p>
          <a:p>
            <a:r>
              <a:rPr lang="uk-UA" sz="3600" dirty="0"/>
              <a:t>Інструменти </a:t>
            </a:r>
            <a:r>
              <a:rPr lang="uk-UA" sz="3600" dirty="0" err="1"/>
              <a:t>StTARS</a:t>
            </a:r>
            <a:r>
              <a:rPr lang="uk-UA" sz="3600" dirty="0"/>
              <a:t> (НАТО) і </a:t>
            </a:r>
            <a:r>
              <a:rPr lang="uk-UA" sz="3600" dirty="0" err="1"/>
              <a:t>W</a:t>
            </a:r>
            <a:r>
              <a:rPr lang="en-US" sz="3600" dirty="0"/>
              <a:t>in</a:t>
            </a:r>
            <a:r>
              <a:rPr lang="uk-UA" sz="3600" dirty="0"/>
              <a:t>FRAT (Радіобіологічний науково-дослідний інститут Збройних сил)</a:t>
            </a:r>
            <a:endParaRPr lang="en-US" sz="3600" dirty="0"/>
          </a:p>
          <a:p>
            <a:endParaRPr lang="en-US" dirty="0"/>
          </a:p>
        </p:txBody>
      </p:sp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0B27649A-BE54-E209-79B4-4F798C42D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7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F020ED-602F-3A38-E0D9-875DD2C99E89}"/>
              </a:ext>
            </a:extLst>
          </p:cNvPr>
          <p:cNvSpPr/>
          <p:nvPr/>
        </p:nvSpPr>
        <p:spPr>
          <a:xfrm>
            <a:off x="2011997" y="5829991"/>
            <a:ext cx="408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Wasalenko</a:t>
            </a:r>
            <a:r>
              <a:rPr lang="en-US" dirty="0"/>
              <a:t> JK et al. Ann Intern Med,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F6C1C-7D35-536A-9209-FD785828DE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39" y="969495"/>
            <a:ext cx="11315597" cy="556214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81AC7D0-3323-8EA9-F4A4-4B4CDFF0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1556"/>
            <a:ext cx="1131559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 err="1">
                <a:ea typeface="+mj-ea"/>
                <a:cs typeface="+mj-cs"/>
              </a:rPr>
              <a:t>Біодозиметрія</a:t>
            </a:r>
            <a:r>
              <a:rPr lang="uk-UA" altLang="en-UA" sz="3200" dirty="0">
                <a:ea typeface="+mj-ea"/>
                <a:cs typeface="+mj-cs"/>
              </a:rPr>
              <a:t> на основі високої експозиційної дози фотонного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>
                <a:ea typeface="+mj-ea"/>
                <a:cs typeface="+mj-cs"/>
              </a:rPr>
              <a:t>випромінювання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27C84-5E17-BBCC-AC91-6FBE1D5B3F67}"/>
              </a:ext>
            </a:extLst>
          </p:cNvPr>
          <p:cNvSpPr/>
          <p:nvPr/>
        </p:nvSpPr>
        <p:spPr>
          <a:xfrm>
            <a:off x="460663" y="969495"/>
            <a:ext cx="2781301" cy="41289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" name="17">
            <a:hlinkClick r:id="" action="ppaction://media"/>
            <a:extLst>
              <a:ext uri="{FF2B5EF4-FFF2-40B4-BE49-F238E27FC236}">
                <a16:creationId xmlns:a16="http://schemas.microsoft.com/office/drawing/2014/main" id="{F942F9D9-A76C-CE6D-2593-B3FF882B4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9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F020ED-602F-3A38-E0D9-875DD2C99E89}"/>
              </a:ext>
            </a:extLst>
          </p:cNvPr>
          <p:cNvSpPr/>
          <p:nvPr/>
        </p:nvSpPr>
        <p:spPr>
          <a:xfrm>
            <a:off x="2011997" y="5829991"/>
            <a:ext cx="408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Wasalenko</a:t>
            </a:r>
            <a:r>
              <a:rPr lang="en-US" dirty="0"/>
              <a:t> JK et al. Ann Intern Med,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F6C1C-7D35-536A-9209-FD785828DE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85" y="906109"/>
            <a:ext cx="11307970" cy="55584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81AC7D0-3323-8EA9-F4A4-4B4CDFF0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1556"/>
            <a:ext cx="1131559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 err="1">
                <a:ea typeface="+mj-ea"/>
                <a:cs typeface="+mj-cs"/>
              </a:rPr>
              <a:t>Біодозиметрія</a:t>
            </a:r>
            <a:r>
              <a:rPr lang="uk-UA" altLang="en-UA" sz="3200" dirty="0">
                <a:ea typeface="+mj-ea"/>
                <a:cs typeface="+mj-cs"/>
              </a:rPr>
              <a:t> на основі високої експозиційної дози фотонного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>
                <a:ea typeface="+mj-ea"/>
                <a:cs typeface="+mj-cs"/>
              </a:rPr>
              <a:t>випромінювання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27C84-5E17-BBCC-AC91-6FBE1D5B3F67}"/>
              </a:ext>
            </a:extLst>
          </p:cNvPr>
          <p:cNvSpPr/>
          <p:nvPr/>
        </p:nvSpPr>
        <p:spPr>
          <a:xfrm>
            <a:off x="478785" y="3685309"/>
            <a:ext cx="730828" cy="2852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EA6405-2E6D-3D6E-6943-681352DC7D43}"/>
              </a:ext>
            </a:extLst>
          </p:cNvPr>
          <p:cNvSpPr/>
          <p:nvPr/>
        </p:nvSpPr>
        <p:spPr>
          <a:xfrm>
            <a:off x="2317172" y="3645715"/>
            <a:ext cx="730828" cy="2852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" name="18">
            <a:hlinkClick r:id="" action="ppaction://media"/>
            <a:extLst>
              <a:ext uri="{FF2B5EF4-FFF2-40B4-BE49-F238E27FC236}">
                <a16:creationId xmlns:a16="http://schemas.microsoft.com/office/drawing/2014/main" id="{B7DDD56D-EF8E-F8E4-C39C-F66AB998A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4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F020ED-602F-3A38-E0D9-875DD2C99E89}"/>
              </a:ext>
            </a:extLst>
          </p:cNvPr>
          <p:cNvSpPr/>
          <p:nvPr/>
        </p:nvSpPr>
        <p:spPr>
          <a:xfrm>
            <a:off x="2011997" y="5829991"/>
            <a:ext cx="408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Wasalenko</a:t>
            </a:r>
            <a:r>
              <a:rPr lang="en-US" dirty="0"/>
              <a:t> JK et al. Ann Intern Med,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F6C1C-7D35-536A-9209-FD785828DE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39" y="969495"/>
            <a:ext cx="11315597" cy="556214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81AC7D0-3323-8EA9-F4A4-4B4CDFF0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1556"/>
            <a:ext cx="1131559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 err="1">
                <a:ea typeface="+mj-ea"/>
                <a:cs typeface="+mj-cs"/>
              </a:rPr>
              <a:t>Біодозиметрія</a:t>
            </a:r>
            <a:r>
              <a:rPr lang="uk-UA" altLang="en-UA" sz="3200" dirty="0">
                <a:ea typeface="+mj-ea"/>
                <a:cs typeface="+mj-cs"/>
              </a:rPr>
              <a:t> на основі високої експозиційної дози фотонного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>
                <a:ea typeface="+mj-ea"/>
                <a:cs typeface="+mj-cs"/>
              </a:rPr>
              <a:t>випромінювання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27C84-5E17-BBCC-AC91-6FBE1D5B3F67}"/>
              </a:ext>
            </a:extLst>
          </p:cNvPr>
          <p:cNvSpPr/>
          <p:nvPr/>
        </p:nvSpPr>
        <p:spPr>
          <a:xfrm>
            <a:off x="3148445" y="969495"/>
            <a:ext cx="6549737" cy="40735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" name="19">
            <a:hlinkClick r:id="" action="ppaction://media"/>
            <a:extLst>
              <a:ext uri="{FF2B5EF4-FFF2-40B4-BE49-F238E27FC236}">
                <a16:creationId xmlns:a16="http://schemas.microsoft.com/office/drawing/2014/main" id="{46E204B2-4BF7-3094-D3A8-8C4850901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5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2528296" cy="1325563"/>
          </a:xfrm>
        </p:spPr>
        <p:txBody>
          <a:bodyPr>
            <a:normAutofit/>
          </a:bodyPr>
          <a:lstStyle/>
          <a:p>
            <a:r>
              <a:rPr lang="uk-UA" dirty="0"/>
              <a:t>Радіаційне ураження внаслідок ядерного вибуху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241F1B-83E2-F1BB-64AF-AFE2064FA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7" y="1582199"/>
            <a:ext cx="10144125" cy="4351338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Під час детонації більшість ушкоджень, які безпосередньо загрожують життю, це травми та гострі медичні захворювання</a:t>
            </a:r>
          </a:p>
          <a:p>
            <a:r>
              <a:rPr lang="uk-UA" dirty="0"/>
              <a:t>Біологічні ушкодження внаслідок опромінення виникають протягом декількох секунд </a:t>
            </a:r>
            <a:endParaRPr lang="en-US" dirty="0"/>
          </a:p>
          <a:p>
            <a:r>
              <a:rPr lang="uk-UA" dirty="0"/>
              <a:t>Часто потрібні тижні для появи симптомів гострої променевої хвороби (ГПХ). </a:t>
            </a:r>
          </a:p>
          <a:p>
            <a:r>
              <a:rPr lang="uk-UA" dirty="0"/>
              <a:t>Найоптимальніше для пацієнтів з ГПХ:</a:t>
            </a:r>
            <a:endParaRPr lang="en-US" dirty="0"/>
          </a:p>
          <a:p>
            <a:pPr lvl="1"/>
            <a:r>
              <a:rPr lang="uk-UA" dirty="0"/>
              <a:t>Раннє виявлення</a:t>
            </a:r>
          </a:p>
          <a:p>
            <a:pPr lvl="1"/>
            <a:r>
              <a:rPr lang="uk-UA" dirty="0"/>
              <a:t>Початок терапії якнайшвидше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F508F149-7D9C-5FC5-CB30-41AC45A8D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F020ED-602F-3A38-E0D9-875DD2C99E89}"/>
              </a:ext>
            </a:extLst>
          </p:cNvPr>
          <p:cNvSpPr/>
          <p:nvPr/>
        </p:nvSpPr>
        <p:spPr>
          <a:xfrm>
            <a:off x="2011997" y="5829991"/>
            <a:ext cx="408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Wasalenko</a:t>
            </a:r>
            <a:r>
              <a:rPr lang="en-US" dirty="0"/>
              <a:t> JK et al. Ann Intern Med,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F6C1C-7D35-536A-9209-FD785828DE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85" y="906109"/>
            <a:ext cx="11307970" cy="55584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81AC7D0-3323-8EA9-F4A4-4B4CDFF0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1556"/>
            <a:ext cx="1131559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 err="1">
                <a:ea typeface="+mj-ea"/>
                <a:cs typeface="+mj-cs"/>
              </a:rPr>
              <a:t>Біодозиметрія</a:t>
            </a:r>
            <a:r>
              <a:rPr lang="uk-UA" altLang="en-UA" sz="3200" dirty="0">
                <a:ea typeface="+mj-ea"/>
                <a:cs typeface="+mj-cs"/>
              </a:rPr>
              <a:t> на основі високої експозиційної дози фотонного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>
                <a:ea typeface="+mj-ea"/>
                <a:cs typeface="+mj-cs"/>
              </a:rPr>
              <a:t>випромінювання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27C84-5E17-BBCC-AC91-6FBE1D5B3F67}"/>
              </a:ext>
            </a:extLst>
          </p:cNvPr>
          <p:cNvSpPr/>
          <p:nvPr/>
        </p:nvSpPr>
        <p:spPr>
          <a:xfrm flipV="1">
            <a:off x="478785" y="3131127"/>
            <a:ext cx="730828" cy="2978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EA6405-2E6D-3D6E-6943-681352DC7D43}"/>
              </a:ext>
            </a:extLst>
          </p:cNvPr>
          <p:cNvSpPr/>
          <p:nvPr/>
        </p:nvSpPr>
        <p:spPr>
          <a:xfrm flipV="1">
            <a:off x="2317172" y="3131126"/>
            <a:ext cx="730828" cy="2978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5D2EDB-4782-493A-82B3-6DF960453A32}"/>
              </a:ext>
            </a:extLst>
          </p:cNvPr>
          <p:cNvSpPr/>
          <p:nvPr/>
        </p:nvSpPr>
        <p:spPr>
          <a:xfrm flipV="1">
            <a:off x="4738255" y="1634835"/>
            <a:ext cx="720436" cy="5818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5" name="20">
            <a:hlinkClick r:id="" action="ppaction://media"/>
            <a:extLst>
              <a:ext uri="{FF2B5EF4-FFF2-40B4-BE49-F238E27FC236}">
                <a16:creationId xmlns:a16="http://schemas.microsoft.com/office/drawing/2014/main" id="{A7A1E346-FFB3-68FF-447B-96038F39D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2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F020ED-602F-3A38-E0D9-875DD2C99E89}"/>
              </a:ext>
            </a:extLst>
          </p:cNvPr>
          <p:cNvSpPr/>
          <p:nvPr/>
        </p:nvSpPr>
        <p:spPr>
          <a:xfrm>
            <a:off x="2011997" y="5829991"/>
            <a:ext cx="408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Wasalenko</a:t>
            </a:r>
            <a:r>
              <a:rPr lang="en-US" dirty="0"/>
              <a:t> JK et al. Ann Intern Med,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F6C1C-7D35-536A-9209-FD785828DE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01" y="969495"/>
            <a:ext cx="11315597" cy="556214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81AC7D0-3323-8EA9-F4A4-4B4CDFF0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1556"/>
            <a:ext cx="1131559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 err="1">
                <a:ea typeface="+mj-ea"/>
                <a:cs typeface="+mj-cs"/>
              </a:rPr>
              <a:t>Біодозиметрія</a:t>
            </a:r>
            <a:r>
              <a:rPr lang="uk-UA" altLang="en-UA" sz="3200" dirty="0">
                <a:ea typeface="+mj-ea"/>
                <a:cs typeface="+mj-cs"/>
              </a:rPr>
              <a:t> на основі високої експозиційної дози фотонного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>
                <a:ea typeface="+mj-ea"/>
                <a:cs typeface="+mj-cs"/>
              </a:rPr>
              <a:t>випромінювання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27C84-5E17-BBCC-AC91-6FBE1D5B3F67}"/>
              </a:ext>
            </a:extLst>
          </p:cNvPr>
          <p:cNvSpPr/>
          <p:nvPr/>
        </p:nvSpPr>
        <p:spPr>
          <a:xfrm>
            <a:off x="9559637" y="969495"/>
            <a:ext cx="2194161" cy="28266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" name="21">
            <a:hlinkClick r:id="" action="ppaction://media"/>
            <a:extLst>
              <a:ext uri="{FF2B5EF4-FFF2-40B4-BE49-F238E27FC236}">
                <a16:creationId xmlns:a16="http://schemas.microsoft.com/office/drawing/2014/main" id="{319D6C29-FC77-DDC5-F69E-D18493897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F020ED-602F-3A38-E0D9-875DD2C99E89}"/>
              </a:ext>
            </a:extLst>
          </p:cNvPr>
          <p:cNvSpPr/>
          <p:nvPr/>
        </p:nvSpPr>
        <p:spPr>
          <a:xfrm>
            <a:off x="2011997" y="5829991"/>
            <a:ext cx="408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Wasalenko</a:t>
            </a:r>
            <a:r>
              <a:rPr lang="en-US" dirty="0"/>
              <a:t> JK et al. Ann Intern Med,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F6C1C-7D35-536A-9209-FD785828DE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01" y="969495"/>
            <a:ext cx="11315597" cy="556214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81AC7D0-3323-8EA9-F4A4-4B4CDFF0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1556"/>
            <a:ext cx="1131559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 err="1">
                <a:ea typeface="+mj-ea"/>
                <a:cs typeface="+mj-cs"/>
              </a:rPr>
              <a:t>Біодозиметрія</a:t>
            </a:r>
            <a:r>
              <a:rPr lang="uk-UA" altLang="en-UA" sz="3200" dirty="0">
                <a:ea typeface="+mj-ea"/>
                <a:cs typeface="+mj-cs"/>
              </a:rPr>
              <a:t> на основі високої експозиційної дози фотонного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>
                <a:ea typeface="+mj-ea"/>
                <a:cs typeface="+mj-cs"/>
              </a:rPr>
              <a:t>випромінювання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27C84-5E17-BBCC-AC91-6FBE1D5B3F67}"/>
              </a:ext>
            </a:extLst>
          </p:cNvPr>
          <p:cNvSpPr/>
          <p:nvPr/>
        </p:nvSpPr>
        <p:spPr>
          <a:xfrm>
            <a:off x="9559637" y="2909455"/>
            <a:ext cx="2194161" cy="3655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" name="22">
            <a:hlinkClick r:id="" action="ppaction://media"/>
            <a:extLst>
              <a:ext uri="{FF2B5EF4-FFF2-40B4-BE49-F238E27FC236}">
                <a16:creationId xmlns:a16="http://schemas.microsoft.com/office/drawing/2014/main" id="{13716A61-5C1D-531F-BD74-945C500C6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8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Стадії протікання ГПХ</a:t>
            </a:r>
            <a:endParaRPr lang="en-US" dirty="0"/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02720E69-6D7D-C09D-F76A-D7DA1EDAA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174" y="1374504"/>
            <a:ext cx="2925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uk-UA" sz="2800" dirty="0"/>
              <a:t>Опромінення</a:t>
            </a:r>
            <a:endParaRPr lang="en-US" sz="2800" dirty="0"/>
          </a:p>
        </p:txBody>
      </p:sp>
      <p:graphicFrame>
        <p:nvGraphicFramePr>
          <p:cNvPr id="8" name="Group 22">
            <a:extLst>
              <a:ext uri="{FF2B5EF4-FFF2-40B4-BE49-F238E27FC236}">
                <a16:creationId xmlns:a16="http://schemas.microsoft.com/office/drawing/2014/main" id="{863497BB-2B57-7BDC-BFEE-41877042518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66000802"/>
              </p:ext>
            </p:extLst>
          </p:nvPr>
        </p:nvGraphicFramePr>
        <p:xfrm>
          <a:off x="1832768" y="2497332"/>
          <a:ext cx="8526463" cy="3225811"/>
        </p:xfrm>
        <a:graphic>
          <a:graphicData uri="http://schemas.openxmlformats.org/drawingml/2006/table">
            <a:tbl>
              <a:tblPr/>
              <a:tblGrid>
                <a:gridCol w="8526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25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AutoShape 11">
            <a:extLst>
              <a:ext uri="{FF2B5EF4-FFF2-40B4-BE49-F238E27FC236}">
                <a16:creationId xmlns:a16="http://schemas.microsoft.com/office/drawing/2014/main" id="{2D9C8A0E-8890-0A5E-67FB-C87446D19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2468" y="3260692"/>
            <a:ext cx="4110039" cy="576263"/>
          </a:xfrm>
          <a:prstGeom prst="rightArrow">
            <a:avLst>
              <a:gd name="adj1" fmla="val 57028"/>
              <a:gd name="adj2" fmla="val 178306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400" dirty="0">
                <a:solidFill>
                  <a:schemeClr val="bg1"/>
                </a:solidFill>
                <a:latin typeface="Tahoma" pitchFamily="34" charset="0"/>
              </a:rPr>
              <a:t>Латентна фаза</a:t>
            </a:r>
            <a:endParaRPr lang="en-US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B3F6698F-2AB8-E307-75EB-899344A86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4" y="4072639"/>
            <a:ext cx="4416425" cy="576263"/>
          </a:xfrm>
          <a:prstGeom prst="rightArrow">
            <a:avLst>
              <a:gd name="adj1" fmla="val 57028"/>
              <a:gd name="adj2" fmla="val 191598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400" dirty="0">
                <a:solidFill>
                  <a:schemeClr val="bg1"/>
                </a:solidFill>
                <a:latin typeface="Tahoma" pitchFamily="34" charset="0"/>
              </a:rPr>
              <a:t>Маніфестація</a:t>
            </a:r>
            <a:endParaRPr lang="en-US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1" name="AutoShape 13">
            <a:extLst>
              <a:ext uri="{FF2B5EF4-FFF2-40B4-BE49-F238E27FC236}">
                <a16:creationId xmlns:a16="http://schemas.microsoft.com/office/drawing/2014/main" id="{1997F31A-C7DE-1074-C7C1-12CC62DD0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053" y="2522091"/>
            <a:ext cx="3303587" cy="714850"/>
          </a:xfrm>
          <a:prstGeom prst="rightArrow">
            <a:avLst>
              <a:gd name="adj1" fmla="val 57028"/>
              <a:gd name="adj2" fmla="val 73347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kern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продромальний</a:t>
            </a:r>
            <a:r>
              <a:rPr lang="en-US" sz="24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період</a:t>
            </a:r>
            <a:endParaRPr lang="en-US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2" name="AutoShape 14">
            <a:extLst>
              <a:ext uri="{FF2B5EF4-FFF2-40B4-BE49-F238E27FC236}">
                <a16:creationId xmlns:a16="http://schemas.microsoft.com/office/drawing/2014/main" id="{4140A86B-D40D-17D0-EE44-D357CD7DE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488" y="4917188"/>
            <a:ext cx="5061743" cy="576263"/>
          </a:xfrm>
          <a:prstGeom prst="rightArrow">
            <a:avLst>
              <a:gd name="adj1" fmla="val 57028"/>
              <a:gd name="adj2" fmla="val 226584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400" dirty="0">
                <a:solidFill>
                  <a:schemeClr val="bg1"/>
                </a:solidFill>
                <a:latin typeface="Tahoma" pitchFamily="34" charset="0"/>
              </a:rPr>
              <a:t>Смерть або одужання</a:t>
            </a:r>
            <a:endParaRPr lang="en-US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E49B080B-74D7-EE94-D574-FE425AAE3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2" y="3003737"/>
            <a:ext cx="19034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0 - 48 </a:t>
            </a: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годин</a:t>
            </a: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8B55361E-A0BB-82FF-FC76-789665092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846" y="3703307"/>
            <a:ext cx="2647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Години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– 21 </a:t>
            </a: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день</a:t>
            </a: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4A30FD8A-B20B-A9A8-9CB3-DC723D37C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40" y="4533012"/>
            <a:ext cx="2151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Години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– 30 </a:t>
            </a: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днів</a:t>
            </a: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0D4BDDB2-E03B-E113-7FAD-91D345543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77562"/>
            <a:ext cx="2919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Години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- &gt; 60 </a:t>
            </a: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днів</a:t>
            </a: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9117D2-F563-E54F-8192-AAD99031E796}"/>
              </a:ext>
            </a:extLst>
          </p:cNvPr>
          <p:cNvCxnSpPr/>
          <p:nvPr/>
        </p:nvCxnSpPr>
        <p:spPr>
          <a:xfrm>
            <a:off x="2061275" y="1897724"/>
            <a:ext cx="0" cy="48901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23">
            <a:hlinkClick r:id="" action="ppaction://media"/>
            <a:extLst>
              <a:ext uri="{FF2B5EF4-FFF2-40B4-BE49-F238E27FC236}">
                <a16:creationId xmlns:a16="http://schemas.microsoft.com/office/drawing/2014/main" id="{04CAE38B-4DC1-FB9D-A2EF-33C3B6FC9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Уривки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книги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Джона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Херсі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Хіросіма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0948-9A87-1F9E-4FAE-B5C4FC601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Лікар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Теруфкмі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працював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лікарні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Червоного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Хреста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відзначив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стадії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реакції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500" dirty="0"/>
          </a:p>
          <a:p>
            <a:pPr>
              <a:buFont typeface="Arial" pitchFamily="34" charset="0"/>
              <a:buChar char="•"/>
              <a:defRPr/>
            </a:pPr>
            <a:r>
              <a:rPr lang="en-US" altLang="en-US" dirty="0"/>
              <a:t>1</a:t>
            </a:r>
            <a:r>
              <a:rPr lang="uk-UA" altLang="en-US" baseline="30000" dirty="0" err="1"/>
              <a:t>ша</a:t>
            </a:r>
            <a:r>
              <a:rPr lang="en-US" altLang="en-US" dirty="0"/>
              <a:t>: </a:t>
            </a:r>
            <a:r>
              <a:rPr lang="uk-UA" altLang="en-US" dirty="0"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хто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переживали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нудот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блювот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діаре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підвищення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температури</a:t>
            </a:r>
            <a:endParaRPr lang="en-US" altLang="en-US" dirty="0"/>
          </a:p>
          <a:p>
            <a:pPr>
              <a:buFont typeface="Arial" pitchFamily="34" charset="0"/>
              <a:buChar char="•"/>
              <a:defRPr/>
            </a:pPr>
            <a:endParaRPr lang="en-US" altLang="en-US" sz="500" dirty="0"/>
          </a:p>
          <a:p>
            <a:pPr>
              <a:buFont typeface="Arial" pitchFamily="34" charset="0"/>
              <a:buChar char="•"/>
              <a:defRPr/>
            </a:pPr>
            <a:r>
              <a:rPr lang="en-US" altLang="en-US" dirty="0"/>
              <a:t>2</a:t>
            </a:r>
            <a:r>
              <a:rPr lang="uk-UA" altLang="en-US" baseline="30000" dirty="0"/>
              <a:t>га</a:t>
            </a:r>
            <a:r>
              <a:rPr lang="en-US" altLang="en-US" dirty="0"/>
              <a:t>: 10-15 </a:t>
            </a:r>
            <a:r>
              <a:rPr lang="uk-UA" altLang="en-US" dirty="0"/>
              <a:t>днів після</a:t>
            </a:r>
            <a:r>
              <a:rPr lang="en-US" altLang="en-US" dirty="0"/>
              <a:t> </a:t>
            </a:r>
            <a:r>
              <a:rPr lang="uk-UA" altLang="en-US" dirty="0"/>
              <a:t>-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розлад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шлунково-кишкового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тракту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діарея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підвищена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температура</a:t>
            </a:r>
            <a:r>
              <a:rPr lang="en-US" altLang="en-US" dirty="0"/>
              <a:t> (</a:t>
            </a:r>
            <a:r>
              <a:rPr lang="uk-UA" altLang="en-US" dirty="0"/>
              <a:t>до</a:t>
            </a:r>
            <a:r>
              <a:rPr lang="en-US" altLang="en-US" dirty="0"/>
              <a:t> 41°C, 106°F)</a:t>
            </a:r>
          </a:p>
        </p:txBody>
      </p:sp>
      <p:pic>
        <p:nvPicPr>
          <p:cNvPr id="4" name="24">
            <a:hlinkClick r:id="" action="ppaction://media"/>
            <a:extLst>
              <a:ext uri="{FF2B5EF4-FFF2-40B4-BE49-F238E27FC236}">
                <a16:creationId xmlns:a16="http://schemas.microsoft.com/office/drawing/2014/main" id="{04DD7FBD-D423-E324-D95F-F9E02BBD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2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Уривки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книги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Джона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Херсі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Хіросіма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0251B0-75EC-4395-14A2-451389D30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7349836" cy="477316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altLang="en-US" dirty="0"/>
              <a:t>3</a:t>
            </a:r>
            <a:r>
              <a:rPr lang="uk-UA" altLang="en-US" baseline="30000" dirty="0" err="1"/>
              <a:t>тя</a:t>
            </a:r>
            <a:r>
              <a:rPr lang="en-US" altLang="en-US" dirty="0"/>
              <a:t>: </a:t>
            </a:r>
            <a:r>
              <a:rPr lang="uk-UA" altLang="en-US" dirty="0"/>
              <a:t>П</a:t>
            </a:r>
            <a:r>
              <a:rPr lang="uk-UA" dirty="0"/>
              <a:t>омітне зниженням кількості лейкоцитів і лихоманка</a:t>
            </a:r>
            <a:endParaRPr lang="en-US" altLang="en-US" sz="100" dirty="0"/>
          </a:p>
          <a:p>
            <a:pPr lvl="1">
              <a:defRPr/>
            </a:pPr>
            <a:r>
              <a:rPr lang="uk-UA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етехії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</a:t>
            </a:r>
            <a:r>
              <a:rPr lang="uk-UA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ою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слизови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оболонка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endParaRPr lang="en-US" altLang="en-US" dirty="0"/>
          </a:p>
          <a:p>
            <a:pPr lvl="1">
              <a:defRPr/>
            </a:pP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ровоточивість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ясен</a:t>
            </a:r>
            <a:endParaRPr lang="uk-UA" sz="3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uk-UA" altLang="en-US" dirty="0"/>
              <a:t>Повільне загоєння ран</a:t>
            </a:r>
            <a:endParaRPr lang="en-US" altLang="en-US" dirty="0"/>
          </a:p>
          <a:p>
            <a:pPr lvl="1">
              <a:defRPr/>
            </a:pPr>
            <a:r>
              <a:rPr lang="uk-UA" altLang="en-US" dirty="0"/>
              <a:t>Постійна висока температура</a:t>
            </a:r>
            <a:endParaRPr lang="en-US" altLang="en-US" dirty="0"/>
          </a:p>
          <a:p>
            <a:pPr lvl="1">
              <a:defRPr/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ількість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лейкоцитів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/>
              <a:t> &lt;1000 = 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висока вірогідність смерті </a:t>
            </a:r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1A6F35-F456-2FE6-E63D-B2A8F9460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8036" y="2558034"/>
            <a:ext cx="32543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5">
            <a:hlinkClick r:id="" action="ppaction://media"/>
            <a:extLst>
              <a:ext uri="{FF2B5EF4-FFF2-40B4-BE49-F238E27FC236}">
                <a16:creationId xmlns:a16="http://schemas.microsoft.com/office/drawing/2014/main" id="{9A005185-C56E-3D1A-4607-CBD191AA2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Лікування ГПХ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779AC-37C4-F311-E875-AF785D96A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20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uk-UA" dirty="0"/>
              <a:t>СПОЧАТКУ</a:t>
            </a:r>
            <a:r>
              <a:rPr lang="en-US" dirty="0"/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усун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ьте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загрозливі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життя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стани</a:t>
            </a:r>
            <a:r>
              <a:rPr lang="en-US" dirty="0"/>
              <a:t>!</a:t>
            </a:r>
          </a:p>
          <a:p>
            <a:r>
              <a:rPr lang="uk-UA" dirty="0"/>
              <a:t>Інфекція, ймовірно, буде найбільшою загрозою для життя</a:t>
            </a:r>
            <a:endParaRPr lang="en-US" dirty="0"/>
          </a:p>
          <a:p>
            <a:r>
              <a:rPr lang="uk-UA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ейтропенія</a:t>
            </a:r>
            <a:r>
              <a:rPr lang="en-US" dirty="0"/>
              <a:t> (&lt; 500 </a:t>
            </a:r>
            <a:r>
              <a:rPr lang="uk-UA" dirty="0"/>
              <a:t>клітин</a:t>
            </a:r>
            <a:r>
              <a:rPr lang="en-US" dirty="0"/>
              <a:t>/</a:t>
            </a:r>
            <a:r>
              <a:rPr lang="uk-UA" dirty="0"/>
              <a:t>мм</a:t>
            </a:r>
            <a:r>
              <a:rPr lang="en-US" baseline="30000" dirty="0"/>
              <a:t>3</a:t>
            </a:r>
            <a:r>
              <a:rPr lang="en-US" dirty="0"/>
              <a:t>) </a:t>
            </a:r>
          </a:p>
          <a:p>
            <a:pPr lvl="1"/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Профілактика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фторхінолонами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протигрибковими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засобами</a:t>
            </a:r>
            <a:endParaRPr lang="en-US" sz="500" dirty="0"/>
          </a:p>
          <a:p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онсультація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інфекціоніст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дотримання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вказівок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стосовно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фебрильної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нейтропенії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pic>
        <p:nvPicPr>
          <p:cNvPr id="5" name="26">
            <a:hlinkClick r:id="" action="ppaction://media"/>
            <a:extLst>
              <a:ext uri="{FF2B5EF4-FFF2-40B4-BE49-F238E27FC236}">
                <a16:creationId xmlns:a16="http://schemas.microsoft.com/office/drawing/2014/main" id="{27CD73AB-6079-A520-06DF-C59780780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8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Протимікробна профілактика</a:t>
            </a: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DDCFC07-5061-071D-2E63-7248B6250D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41141" cy="4351338"/>
          </a:xfrm>
        </p:spPr>
        <p:txBody>
          <a:bodyPr>
            <a:normAutofit/>
          </a:bodyPr>
          <a:lstStyle/>
          <a:p>
            <a:r>
              <a:rPr lang="uk-UA" sz="3200" dirty="0"/>
              <a:t>Якщо пацієнт із лихоманкою не реагує на </a:t>
            </a:r>
            <a:r>
              <a:rPr lang="uk-UA" sz="3200" dirty="0" err="1"/>
              <a:t>антибіотикотерапію</a:t>
            </a:r>
            <a:r>
              <a:rPr lang="uk-UA" sz="3200" dirty="0"/>
              <a:t>, подумайте </a:t>
            </a:r>
            <a:r>
              <a:rPr lang="uk-UA" sz="3200" b="1" u="sng" dirty="0"/>
              <a:t>про грибок</a:t>
            </a:r>
            <a:endParaRPr lang="en-US" sz="3200" b="1" u="sng" dirty="0"/>
          </a:p>
          <a:p>
            <a:pPr lvl="1"/>
            <a:r>
              <a:rPr lang="uk-UA" sz="2800" dirty="0" err="1"/>
              <a:t>Кандида</a:t>
            </a:r>
            <a:r>
              <a:rPr lang="uk-UA" sz="2800" dirty="0"/>
              <a:t> (</a:t>
            </a:r>
            <a:r>
              <a:rPr lang="en-US" sz="2800" dirty="0"/>
              <a:t>Candida</a:t>
            </a:r>
            <a:r>
              <a:rPr lang="uk-UA" sz="2800" dirty="0"/>
              <a:t>)</a:t>
            </a:r>
            <a:r>
              <a:rPr lang="en-US" sz="2800" dirty="0"/>
              <a:t> </a:t>
            </a:r>
          </a:p>
          <a:p>
            <a:pPr lvl="2"/>
            <a:r>
              <a:rPr lang="uk-UA" sz="2400" dirty="0" err="1"/>
              <a:t>Флуконазол</a:t>
            </a:r>
            <a:r>
              <a:rPr lang="uk-UA" sz="2400" dirty="0"/>
              <a:t> (200-400 мг </a:t>
            </a:r>
            <a:r>
              <a:rPr lang="uk-UA" sz="2400" dirty="0" err="1"/>
              <a:t>перорально</a:t>
            </a:r>
            <a:r>
              <a:rPr lang="uk-UA" sz="2400" dirty="0"/>
              <a:t> на добу)</a:t>
            </a:r>
            <a:endParaRPr lang="en-US" sz="2400" dirty="0"/>
          </a:p>
          <a:p>
            <a:pPr lvl="1"/>
            <a:r>
              <a:rPr lang="uk-UA" sz="2800" dirty="0" err="1"/>
              <a:t>Аспергіл</a:t>
            </a:r>
            <a:r>
              <a:rPr lang="uk-UA" sz="2800" dirty="0"/>
              <a:t> (</a:t>
            </a:r>
            <a:r>
              <a:rPr lang="en-US" sz="2800" dirty="0"/>
              <a:t>Aspergillus</a:t>
            </a:r>
            <a:r>
              <a:rPr lang="uk-UA" sz="2800" dirty="0"/>
              <a:t>)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CD70493-DB07-236D-D622-83DEB0674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3378" y="1600200"/>
            <a:ext cx="3966385" cy="3362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F62A8FED-D6E1-DA97-C376-EDD664666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1718" y="4962355"/>
            <a:ext cx="4489704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2400" dirty="0" err="1">
                <a:solidFill>
                  <a:schemeClr val="tx1"/>
                </a:solidFill>
                <a:latin typeface="Arial" charset="0"/>
              </a:rPr>
              <a:t>Кандидоз</a:t>
            </a:r>
            <a:r>
              <a:rPr lang="uk-UA" sz="2400" dirty="0">
                <a:solidFill>
                  <a:schemeClr val="tx1"/>
                </a:solidFill>
                <a:latin typeface="Arial" charset="0"/>
              </a:rPr>
              <a:t> і </a:t>
            </a:r>
            <a:r>
              <a:rPr lang="uk-UA" sz="2400" dirty="0" err="1">
                <a:solidFill>
                  <a:schemeClr val="tx1"/>
                </a:solidFill>
                <a:latin typeface="Arial" charset="0"/>
              </a:rPr>
              <a:t>мукозит</a:t>
            </a:r>
            <a:r>
              <a:rPr lang="uk-UA" sz="2400" dirty="0">
                <a:solidFill>
                  <a:schemeClr val="tx1"/>
                </a:solidFill>
                <a:latin typeface="Arial" charset="0"/>
              </a:rPr>
              <a:t> внаслідок опромінення</a:t>
            </a:r>
            <a:r>
              <a:rPr lang="en-US" altLang="en-US" sz="2400" dirty="0">
                <a:solidFill>
                  <a:schemeClr val="tx1"/>
                </a:solidFill>
                <a:latin typeface="Arial" charset="0"/>
              </a:rPr>
              <a:t>.  </a:t>
            </a:r>
            <a:r>
              <a:rPr lang="en-US" altLang="en-US" sz="2400" dirty="0" err="1">
                <a:solidFill>
                  <a:schemeClr val="tx1"/>
                </a:solidFill>
                <a:latin typeface="Arial" charset="0"/>
              </a:rPr>
              <a:t>dentistrytoday.com</a:t>
            </a:r>
            <a:endParaRPr lang="en-US" altLang="en-US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charset="0"/>
            </a:endParaRPr>
          </a:p>
        </p:txBody>
      </p:sp>
      <p:pic>
        <p:nvPicPr>
          <p:cNvPr id="6" name="27">
            <a:hlinkClick r:id="" action="ppaction://media"/>
            <a:extLst>
              <a:ext uri="{FF2B5EF4-FFF2-40B4-BE49-F238E27FC236}">
                <a16:creationId xmlns:a16="http://schemas.microsoft.com/office/drawing/2014/main" id="{6C234A0A-D2D2-43AA-E92C-AEA633A15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Протимікробна профілактика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6187374-2ED5-46D2-CE0A-03A3F0D3A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8207" y="1600200"/>
            <a:ext cx="3042090" cy="41355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92390FE-DB56-2912-84FA-C892500140F4}"/>
              </a:ext>
            </a:extLst>
          </p:cNvPr>
          <p:cNvSpPr txBox="1">
            <a:spLocks/>
          </p:cNvSpPr>
          <p:nvPr/>
        </p:nvSpPr>
        <p:spPr>
          <a:xfrm>
            <a:off x="5436524" y="1600200"/>
            <a:ext cx="626779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ірус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простого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герпесу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prstClr val="black"/>
                </a:solidFill>
              </a:rPr>
              <a:t>(</a:t>
            </a:r>
            <a:r>
              <a:rPr lang="uk-UA" altLang="en-US" dirty="0">
                <a:solidFill>
                  <a:prstClr val="black"/>
                </a:solidFill>
              </a:rPr>
              <a:t>ВПГ</a:t>
            </a:r>
            <a:r>
              <a:rPr lang="en-US" altLang="en-US" dirty="0">
                <a:solidFill>
                  <a:prstClr val="black"/>
                </a:solidFill>
              </a:rPr>
              <a:t>) –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анамнез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ВПГ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невідом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ий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серологіч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 тести</a:t>
            </a:r>
            <a:endParaRPr lang="en-US" altLang="en-US" sz="1000" dirty="0">
              <a:solidFill>
                <a:prstClr val="black"/>
              </a:solidFill>
            </a:endParaRPr>
          </a:p>
          <a:p>
            <a:pPr marL="342891" indent="-34289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uk-UA" dirty="0"/>
              <a:t>При позитивному анамнезі або позитивний серологічний тест – </a:t>
            </a:r>
            <a:r>
              <a:rPr lang="uk-UA" dirty="0" err="1"/>
              <a:t>ацикловір</a:t>
            </a:r>
            <a:endParaRPr lang="en-US" altLang="en-US" dirty="0">
              <a:solidFill>
                <a:prstClr val="black"/>
              </a:solidFill>
            </a:endParaRPr>
          </a:p>
        </p:txBody>
      </p:sp>
      <p:pic>
        <p:nvPicPr>
          <p:cNvPr id="3" name="28">
            <a:hlinkClick r:id="" action="ppaction://media"/>
            <a:extLst>
              <a:ext uri="{FF2B5EF4-FFF2-40B4-BE49-F238E27FC236}">
                <a16:creationId xmlns:a16="http://schemas.microsoft.com/office/drawing/2014/main" id="{4B5EA3BA-1814-A7B7-E856-DCF9BA232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Протимікробна профілактика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5147A-687D-3013-3258-E6049525F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966" y="1600199"/>
            <a:ext cx="8227562" cy="4862945"/>
          </a:xfrm>
        </p:spPr>
        <p:txBody>
          <a:bodyPr>
            <a:normAutofit fontScale="92500" lnSpcReduction="10000"/>
          </a:bodyPr>
          <a:lstStyle/>
          <a:p>
            <a:r>
              <a:rPr lang="uk-UA" sz="39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</a:t>
            </a:r>
            <a:r>
              <a:rPr lang="en-US" sz="39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итомегаловірус</a:t>
            </a:r>
            <a:r>
              <a:rPr lang="en-US" sz="3900" dirty="0"/>
              <a:t> (</a:t>
            </a:r>
            <a:r>
              <a:rPr lang="uk-UA" sz="3900" dirty="0"/>
              <a:t>ЦМВ</a:t>
            </a:r>
            <a:r>
              <a:rPr lang="en-US" sz="3900" dirty="0"/>
              <a:t>) 	</a:t>
            </a:r>
          </a:p>
          <a:p>
            <a:pPr lvl="1"/>
            <a:r>
              <a:rPr lang="uk-UA" sz="3500" dirty="0"/>
              <a:t>Серологічний статус ЦМВ</a:t>
            </a:r>
            <a:endParaRPr lang="en-US" sz="3500" dirty="0"/>
          </a:p>
          <a:p>
            <a:pPr lvl="2"/>
            <a:r>
              <a:rPr lang="uk-UA" sz="3000" dirty="0"/>
              <a:t>Якщо </a:t>
            </a:r>
            <a:r>
              <a:rPr lang="uk-UA" sz="3000" dirty="0" err="1"/>
              <a:t>серонегативний</a:t>
            </a:r>
            <a:r>
              <a:rPr lang="uk-UA" sz="3000" dirty="0"/>
              <a:t>, обов’язково переливайте </a:t>
            </a:r>
            <a:r>
              <a:rPr lang="en-US" sz="3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ЦМВ-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негативні</a:t>
            </a:r>
            <a:r>
              <a:rPr lang="uk-UA" sz="3000" dirty="0"/>
              <a:t> 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3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препарати</a:t>
            </a:r>
            <a:r>
              <a:rPr lang="en-US" sz="3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</a:t>
            </a:r>
            <a:r>
              <a:rPr lang="en-US" sz="3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зниженим</a:t>
            </a:r>
            <a:r>
              <a:rPr lang="en-US" sz="3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вмістом</a:t>
            </a:r>
            <a:r>
              <a:rPr lang="en-US" sz="3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лейкоцитів</a:t>
            </a:r>
            <a:endParaRPr lang="uk-UA" sz="3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uk-UA" sz="3000" dirty="0" err="1"/>
              <a:t>Реактивація</a:t>
            </a:r>
            <a:r>
              <a:rPr lang="uk-UA" sz="3000" dirty="0"/>
              <a:t> ЦМВ</a:t>
            </a:r>
            <a:endParaRPr lang="en-US" sz="3000" dirty="0"/>
          </a:p>
          <a:p>
            <a:pPr lvl="1"/>
            <a:r>
              <a:rPr lang="uk-UA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</a:t>
            </a:r>
            <a:r>
              <a:rPr lang="en-US" sz="35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ікування</a:t>
            </a:r>
            <a:r>
              <a:rPr lang="en-US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ганцикловіром</a:t>
            </a:r>
            <a:endParaRPr lang="en-US" sz="3500" dirty="0"/>
          </a:p>
          <a:p>
            <a:r>
              <a:rPr lang="uk-UA" sz="39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39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невмоцистна</a:t>
            </a:r>
            <a:r>
              <a:rPr lang="en-US" sz="39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пневмонія</a:t>
            </a:r>
            <a:endParaRPr lang="en-US" sz="3900" dirty="0"/>
          </a:p>
          <a:p>
            <a:pPr lvl="1"/>
            <a:r>
              <a:rPr lang="uk-UA" sz="3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en-US" sz="35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ульфаметоксазол</a:t>
            </a:r>
            <a:r>
              <a:rPr lang="en-US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5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триметоприм</a:t>
            </a:r>
            <a:r>
              <a:rPr lang="uk-UA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5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Бактрим</a:t>
            </a:r>
            <a:r>
              <a:rPr lang="uk-UA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 </a:t>
            </a:r>
            <a:r>
              <a:rPr lang="en-US" sz="35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CD4-</a:t>
            </a:r>
            <a:r>
              <a:rPr lang="en-UA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лімфоцитів менше 200 в 1 мкл кров</a:t>
            </a:r>
            <a:r>
              <a:rPr lang="uk-UA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endParaRPr lang="en-US" sz="3500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15E9C53-FDB7-922F-41DC-CC1F1451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9599" y="2205830"/>
            <a:ext cx="2953661" cy="280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29">
            <a:hlinkClick r:id="" action="ppaction://media"/>
            <a:extLst>
              <a:ext uri="{FF2B5EF4-FFF2-40B4-BE49-F238E27FC236}">
                <a16:creationId xmlns:a16="http://schemas.microsoft.com/office/drawing/2014/main" id="{B9C5727B-F13D-179F-DBD8-55325849D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9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Радіаційне опромінення</a:t>
            </a:r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8B692DB-B763-1612-1027-9D5A8F5826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6785" y="1717205"/>
            <a:ext cx="4951901" cy="3943366"/>
          </a:xfrm>
        </p:spPr>
        <p:txBody>
          <a:bodyPr>
            <a:normAutofit fontScale="70000" lnSpcReduction="20000"/>
          </a:bodyPr>
          <a:lstStyle/>
          <a:p>
            <a:pPr marL="0" indent="0" eaLnBrk="1" hangingPunct="1">
              <a:buNone/>
            </a:pPr>
            <a:endParaRPr lang="uk-UA" altLang="en-US" sz="3200" dirty="0"/>
          </a:p>
          <a:p>
            <a:pPr eaLnBrk="1" hangingPunct="1"/>
            <a:r>
              <a:rPr lang="uk-UA" sz="4400" dirty="0"/>
              <a:t>Опромінення - це ТІЛЬКИ поглинена енергія</a:t>
            </a:r>
          </a:p>
          <a:p>
            <a:r>
              <a:rPr lang="uk-UA" sz="4400" dirty="0"/>
              <a:t>Немає додаткових ушкоджень після усунення від джерела</a:t>
            </a:r>
            <a:endParaRPr lang="en-US" altLang="en-US" sz="4400" dirty="0"/>
          </a:p>
          <a:p>
            <a:pPr eaLnBrk="1" hangingPunct="1"/>
            <a:r>
              <a:rPr lang="uk-UA" sz="4400" dirty="0"/>
              <a:t>Опромінений пацієнт НЕ є радіоактивним</a:t>
            </a:r>
          </a:p>
          <a:p>
            <a:r>
              <a:rPr lang="uk-UA" sz="4400" dirty="0"/>
              <a:t>Не становить ризику для медичних працівників</a:t>
            </a:r>
            <a:endParaRPr lang="en-US" altLang="en-US" sz="4400" dirty="0"/>
          </a:p>
          <a:p>
            <a:pPr eaLnBrk="1" hangingPunct="1"/>
            <a:endParaRPr lang="en-US" altLang="en-US" sz="3200" dirty="0"/>
          </a:p>
        </p:txBody>
      </p:sp>
      <p:pic>
        <p:nvPicPr>
          <p:cNvPr id="6" name="Picture 2" descr="http://dev.orau.net/nrc/OnlineTraining/newH-122/mod11/module_11_fig1.png">
            <a:extLst>
              <a:ext uri="{FF2B5EF4-FFF2-40B4-BE49-F238E27FC236}">
                <a16:creationId xmlns:a16="http://schemas.microsoft.com/office/drawing/2014/main" id="{4852F9E3-59EE-4847-1ADE-B2D5AD99F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572" y="2397049"/>
            <a:ext cx="6339498" cy="310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DB9298-39F7-4C11-B515-FB0DBDC974E1}"/>
              </a:ext>
            </a:extLst>
          </p:cNvPr>
          <p:cNvSpPr txBox="1"/>
          <p:nvPr/>
        </p:nvSpPr>
        <p:spPr>
          <a:xfrm>
            <a:off x="6321701" y="2162726"/>
            <a:ext cx="1799746" cy="1054135"/>
          </a:xfrm>
          <a:prstGeom prst="rect">
            <a:avLst/>
          </a:prstGeom>
          <a:solidFill>
            <a:srgbClr val="DBDBDB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Активність</a:t>
            </a:r>
          </a:p>
          <a:p>
            <a:pPr algn="ctr"/>
            <a:r>
              <a:rPr lang="uk-UA" sz="1400" dirty="0"/>
              <a:t>Кюрі (</a:t>
            </a:r>
            <a:r>
              <a:rPr lang="en-US" sz="1400" dirty="0"/>
              <a:t>Ci</a:t>
            </a:r>
            <a:r>
              <a:rPr lang="uk-UA" sz="1400" dirty="0"/>
              <a:t>)</a:t>
            </a:r>
            <a:endParaRPr lang="en-US" sz="1400" dirty="0"/>
          </a:p>
          <a:p>
            <a:pPr algn="ctr"/>
            <a:r>
              <a:rPr lang="uk-UA" sz="1100" dirty="0"/>
              <a:t>Розпади за секунду</a:t>
            </a:r>
            <a:r>
              <a:rPr lang="en-US" sz="1100" dirty="0"/>
              <a:t>.                                 </a:t>
            </a:r>
            <a:r>
              <a:rPr lang="uk-UA" sz="1100" dirty="0"/>
              <a:t> СІ – бекерель (</a:t>
            </a:r>
            <a:r>
              <a:rPr lang="en-US" sz="1100" dirty="0" err="1"/>
              <a:t>Bq</a:t>
            </a:r>
            <a:r>
              <a:rPr lang="uk-UA" sz="1100" dirty="0"/>
              <a:t>)</a:t>
            </a:r>
            <a:endParaRPr lang="en-US" sz="1100" dirty="0"/>
          </a:p>
          <a:p>
            <a:pPr algn="ctr"/>
            <a:endParaRPr lang="en-US"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55D0D-BFEF-A356-F41C-D4C3C9FA16AB}"/>
              </a:ext>
            </a:extLst>
          </p:cNvPr>
          <p:cNvSpPr txBox="1"/>
          <p:nvPr/>
        </p:nvSpPr>
        <p:spPr>
          <a:xfrm>
            <a:off x="10661904" y="2550114"/>
            <a:ext cx="1482961" cy="1138773"/>
          </a:xfrm>
          <a:prstGeom prst="rect">
            <a:avLst/>
          </a:prstGeom>
          <a:solidFill>
            <a:srgbClr val="DBDBDB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Поглинена доза</a:t>
            </a:r>
          </a:p>
          <a:p>
            <a:pPr algn="ctr"/>
            <a:r>
              <a:rPr lang="uk-UA" sz="1400" dirty="0"/>
              <a:t>(рад</a:t>
            </a:r>
            <a:r>
              <a:rPr lang="en-US" sz="1400" dirty="0"/>
              <a:t>)</a:t>
            </a:r>
          </a:p>
          <a:p>
            <a:pPr algn="ctr"/>
            <a:r>
              <a:rPr lang="uk-UA" sz="1100" dirty="0"/>
              <a:t>Енергія в речовині</a:t>
            </a:r>
            <a:r>
              <a:rPr lang="en-US" sz="1100" dirty="0"/>
              <a:t> </a:t>
            </a:r>
          </a:p>
          <a:p>
            <a:pPr algn="ctr"/>
            <a:r>
              <a:rPr lang="uk-UA" sz="1100" dirty="0"/>
              <a:t>СІ – </a:t>
            </a:r>
            <a:r>
              <a:rPr lang="uk-UA" sz="1100" dirty="0" err="1"/>
              <a:t>Грей</a:t>
            </a:r>
            <a:r>
              <a:rPr lang="uk-UA" sz="1100" dirty="0"/>
              <a:t> (</a:t>
            </a:r>
            <a:r>
              <a:rPr lang="uk-UA" sz="1100" dirty="0" err="1"/>
              <a:t>Гр</a:t>
            </a:r>
            <a:r>
              <a:rPr lang="uk-UA" sz="1100" dirty="0"/>
              <a:t>, </a:t>
            </a:r>
            <a:r>
              <a:rPr lang="en-US" sz="1100" dirty="0" err="1"/>
              <a:t>Gy</a:t>
            </a:r>
            <a:r>
              <a:rPr lang="uk-UA" sz="1100" dirty="0"/>
              <a:t>)</a:t>
            </a:r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9A2A0-F328-51C6-35B0-EB4690771014}"/>
              </a:ext>
            </a:extLst>
          </p:cNvPr>
          <p:cNvSpPr txBox="1"/>
          <p:nvPr/>
        </p:nvSpPr>
        <p:spPr>
          <a:xfrm>
            <a:off x="6060444" y="4612904"/>
            <a:ext cx="2061003" cy="892552"/>
          </a:xfrm>
          <a:prstGeom prst="rect">
            <a:avLst/>
          </a:prstGeom>
          <a:solidFill>
            <a:srgbClr val="DBDBDB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Експозиція</a:t>
            </a:r>
          </a:p>
          <a:p>
            <a:pPr algn="ctr"/>
            <a:r>
              <a:rPr lang="uk-UA" sz="1400" dirty="0"/>
              <a:t>Рентген (</a:t>
            </a:r>
            <a:r>
              <a:rPr lang="en-US" sz="1400" dirty="0"/>
              <a:t>R)</a:t>
            </a:r>
          </a:p>
          <a:p>
            <a:pPr algn="ctr"/>
            <a:r>
              <a:rPr lang="uk-UA" sz="1100" dirty="0"/>
              <a:t>Іонізація в повітрі</a:t>
            </a:r>
            <a:r>
              <a:rPr lang="en-US" sz="1100" dirty="0"/>
              <a:t>                                </a:t>
            </a:r>
            <a:r>
              <a:rPr lang="uk-UA" sz="1100" dirty="0"/>
              <a:t> СІ – </a:t>
            </a:r>
            <a:r>
              <a:rPr lang="uk-UA" sz="1100" dirty="0" err="1"/>
              <a:t>Кл</a:t>
            </a:r>
            <a:r>
              <a:rPr lang="en-US" sz="1100" dirty="0"/>
              <a:t>/</a:t>
            </a:r>
            <a:r>
              <a:rPr lang="uk-UA" sz="1100" dirty="0"/>
              <a:t>кг</a:t>
            </a:r>
            <a:r>
              <a:rPr lang="en-US" sz="1100" dirty="0"/>
              <a:t>.          </a:t>
            </a:r>
            <a:endParaRPr lang="en-US" sz="1050" dirty="0"/>
          </a:p>
        </p:txBody>
      </p:sp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7482676E-008C-8506-1178-AE49A4FB4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7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олонієстимулююч</a:t>
            </a:r>
            <a:r>
              <a:rPr lang="uk-UA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(</a:t>
            </a:r>
            <a:r>
              <a:rPr lang="uk-UA" dirty="0"/>
              <a:t>КСФ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7DA18-0073-DC93-103E-646726ACE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ранулоцитарн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(</a:t>
            </a:r>
            <a:r>
              <a:rPr lang="uk-UA" dirty="0"/>
              <a:t>Г</a:t>
            </a:r>
            <a:r>
              <a:rPr lang="en-US" dirty="0"/>
              <a:t>-</a:t>
            </a:r>
            <a:r>
              <a:rPr lang="uk-UA" dirty="0"/>
              <a:t>КСФ</a:t>
            </a:r>
            <a:r>
              <a:rPr lang="en-US" dirty="0"/>
              <a:t>) </a:t>
            </a:r>
            <a:r>
              <a:rPr lang="uk-UA" dirty="0"/>
              <a:t>або</a:t>
            </a:r>
            <a:r>
              <a:rPr lang="en-US" dirty="0"/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ранулоцитарно-моноцитарн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dirty="0"/>
              <a:t> (</a:t>
            </a:r>
            <a:r>
              <a:rPr lang="uk-UA" dirty="0"/>
              <a:t>ГМ</a:t>
            </a:r>
            <a:r>
              <a:rPr lang="en-US" dirty="0"/>
              <a:t>-</a:t>
            </a:r>
            <a:r>
              <a:rPr lang="uk-UA" dirty="0"/>
              <a:t>КСФ</a:t>
            </a:r>
            <a:r>
              <a:rPr lang="en-US" dirty="0"/>
              <a:t>)</a:t>
            </a:r>
          </a:p>
          <a:p>
            <a:r>
              <a:rPr lang="uk-UA" dirty="0"/>
              <a:t>Перша доза</a:t>
            </a:r>
            <a:r>
              <a:rPr lang="en-US" dirty="0"/>
              <a:t> – </a:t>
            </a:r>
            <a:r>
              <a:rPr lang="uk-UA" dirty="0"/>
              <a:t>оптимально протягом</a:t>
            </a:r>
            <a:r>
              <a:rPr lang="en-US" dirty="0"/>
              <a:t> 24 </a:t>
            </a:r>
            <a:r>
              <a:rPr lang="uk-UA" dirty="0"/>
              <a:t>годин</a:t>
            </a:r>
            <a:endParaRPr lang="en-US" dirty="0"/>
          </a:p>
          <a:p>
            <a:pPr lvl="1"/>
            <a:r>
              <a:rPr lang="en-US" dirty="0"/>
              <a:t>≥2 </a:t>
            </a:r>
            <a:r>
              <a:rPr lang="uk-UA" dirty="0" err="1"/>
              <a:t>Гр</a:t>
            </a:r>
            <a:r>
              <a:rPr lang="en-US" dirty="0"/>
              <a:t> </a:t>
            </a:r>
            <a:r>
              <a:rPr lang="uk-UA" dirty="0"/>
              <a:t>поглиненої дози опромінення</a:t>
            </a:r>
            <a:endParaRPr lang="en-US" dirty="0"/>
          </a:p>
          <a:p>
            <a:pPr lvl="1"/>
            <a:r>
              <a:rPr lang="uk-UA" dirty="0"/>
              <a:t>Тривала </a:t>
            </a:r>
            <a:r>
              <a:rPr lang="uk-UA" dirty="0" err="1"/>
              <a:t>нейтропенія</a:t>
            </a:r>
            <a:endParaRPr lang="en-US" dirty="0"/>
          </a:p>
        </p:txBody>
      </p:sp>
      <p:pic>
        <p:nvPicPr>
          <p:cNvPr id="4" name="30">
            <a:hlinkClick r:id="" action="ppaction://media"/>
            <a:extLst>
              <a:ext uri="{FF2B5EF4-FFF2-40B4-BE49-F238E27FC236}">
                <a16:creationId xmlns:a16="http://schemas.microsoft.com/office/drawing/2014/main" id="{D7BB9C43-2D46-6796-9C86-82B117D59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63" y="164086"/>
            <a:ext cx="11819273" cy="1325563"/>
          </a:xfrm>
        </p:spPr>
        <p:txBody>
          <a:bodyPr>
            <a:normAutofit/>
          </a:bodyPr>
          <a:lstStyle/>
          <a:p>
            <a:r>
              <a:rPr lang="uk-UA" sz="3200" dirty="0"/>
              <a:t>Г</a:t>
            </a:r>
            <a:r>
              <a:rPr lang="en-US" sz="3200" dirty="0"/>
              <a:t>-</a:t>
            </a:r>
            <a:r>
              <a:rPr lang="uk-UA" sz="3200" dirty="0"/>
              <a:t>КСФ та ГМ</a:t>
            </a:r>
            <a:r>
              <a:rPr lang="en-US" sz="3200" dirty="0"/>
              <a:t>-</a:t>
            </a:r>
            <a:r>
              <a:rPr lang="uk-UA" sz="3200" dirty="0"/>
              <a:t>КСФ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затверджені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Управління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санітарного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нагляду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якістю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харчових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продуктів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медикаментів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США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3F353-D473-BC79-8C0D-A7A00F1C7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9649"/>
            <a:ext cx="10515600" cy="4750130"/>
          </a:xfrm>
        </p:spPr>
        <p:txBody>
          <a:bodyPr>
            <a:normAutofit fontScale="92500" lnSpcReduction="20000"/>
          </a:bodyPr>
          <a:lstStyle/>
          <a:p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Філграстим</a:t>
            </a:r>
            <a:r>
              <a:rPr lang="en-US" dirty="0"/>
              <a:t>: </a:t>
            </a:r>
            <a:r>
              <a:rPr lang="uk-UA" dirty="0"/>
              <a:t>10 </a:t>
            </a:r>
            <a:r>
              <a:rPr lang="uk-UA" dirty="0" err="1"/>
              <a:t>мкг</a:t>
            </a:r>
            <a:r>
              <a:rPr lang="uk-UA" dirty="0"/>
              <a:t>/кг, підшкірно щодня</a:t>
            </a:r>
            <a:endParaRPr lang="en-US" dirty="0"/>
          </a:p>
          <a:p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егфілграстим</a:t>
            </a:r>
            <a:r>
              <a:rPr lang="en-US" dirty="0"/>
              <a:t>: </a:t>
            </a:r>
            <a:r>
              <a:rPr lang="uk-UA" dirty="0"/>
              <a:t>2 дози по 6 мг кожна з інтервалом у 1 тиждень</a:t>
            </a:r>
            <a:endParaRPr lang="en-US" dirty="0"/>
          </a:p>
          <a:p>
            <a:pPr lvl="1"/>
            <a:r>
              <a:rPr lang="en-US" dirty="0"/>
              <a:t>&lt; 10 </a:t>
            </a:r>
            <a:r>
              <a:rPr lang="uk-UA" dirty="0"/>
              <a:t>кг</a:t>
            </a:r>
            <a:r>
              <a:rPr lang="en-US" dirty="0"/>
              <a:t>: 0.1 </a:t>
            </a:r>
            <a:r>
              <a:rPr lang="uk-UA" dirty="0"/>
              <a:t>мг</a:t>
            </a:r>
            <a:r>
              <a:rPr lang="en-US" dirty="0"/>
              <a:t>/</a:t>
            </a:r>
            <a:r>
              <a:rPr lang="uk-UA" dirty="0"/>
              <a:t>кг</a:t>
            </a:r>
            <a:endParaRPr lang="en-US" dirty="0"/>
          </a:p>
          <a:p>
            <a:pPr lvl="1"/>
            <a:r>
              <a:rPr lang="en-US" dirty="0"/>
              <a:t>10-20 </a:t>
            </a:r>
            <a:r>
              <a:rPr lang="uk-UA" dirty="0"/>
              <a:t>кг</a:t>
            </a:r>
            <a:r>
              <a:rPr lang="en-US" dirty="0"/>
              <a:t>: 1.5 </a:t>
            </a:r>
            <a:r>
              <a:rPr lang="uk-UA" dirty="0"/>
              <a:t>мг</a:t>
            </a:r>
            <a:endParaRPr lang="en-US" dirty="0"/>
          </a:p>
          <a:p>
            <a:pPr lvl="1"/>
            <a:r>
              <a:rPr lang="en-US" dirty="0"/>
              <a:t>21-30 </a:t>
            </a:r>
            <a:r>
              <a:rPr lang="uk-UA" dirty="0"/>
              <a:t>кг</a:t>
            </a:r>
            <a:r>
              <a:rPr lang="en-US" dirty="0"/>
              <a:t>: 2.5</a:t>
            </a:r>
            <a:r>
              <a:rPr lang="uk-UA" dirty="0"/>
              <a:t> мг</a:t>
            </a:r>
            <a:endParaRPr lang="en-US" dirty="0"/>
          </a:p>
          <a:p>
            <a:pPr lvl="1"/>
            <a:r>
              <a:rPr lang="en-US" dirty="0"/>
              <a:t>31-44 </a:t>
            </a:r>
            <a:r>
              <a:rPr lang="uk-UA" dirty="0"/>
              <a:t>кг</a:t>
            </a:r>
            <a:r>
              <a:rPr lang="en-US" dirty="0"/>
              <a:t>: 4 </a:t>
            </a:r>
            <a:r>
              <a:rPr lang="uk-UA" dirty="0"/>
              <a:t>мг</a:t>
            </a:r>
            <a:endParaRPr lang="en-US" dirty="0"/>
          </a:p>
          <a:p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Сарграмостим</a:t>
            </a:r>
            <a:r>
              <a:rPr lang="en-US" dirty="0"/>
              <a:t> (</a:t>
            </a:r>
            <a:r>
              <a:rPr lang="uk-UA" sz="3600" dirty="0"/>
              <a:t>ГМ</a:t>
            </a:r>
            <a:r>
              <a:rPr lang="en-US" sz="3600" dirty="0"/>
              <a:t>-</a:t>
            </a:r>
            <a:r>
              <a:rPr lang="uk-UA" sz="3600" dirty="0"/>
              <a:t>КСФ</a:t>
            </a:r>
            <a:r>
              <a:rPr lang="en-US" dirty="0"/>
              <a:t>): </a:t>
            </a:r>
          </a:p>
          <a:p>
            <a:pPr lvl="1"/>
            <a:r>
              <a:rPr lang="uk-UA" dirty="0"/>
              <a:t>Дорослі та діти </a:t>
            </a:r>
            <a:r>
              <a:rPr lang="en-US" dirty="0"/>
              <a:t>&gt; 40 </a:t>
            </a:r>
            <a:r>
              <a:rPr lang="uk-UA" dirty="0"/>
              <a:t>кг</a:t>
            </a:r>
            <a:r>
              <a:rPr lang="en-US" dirty="0"/>
              <a:t>: 7</a:t>
            </a:r>
            <a:r>
              <a:rPr lang="uk-UA" dirty="0" err="1"/>
              <a:t>мкг</a:t>
            </a:r>
            <a:r>
              <a:rPr lang="en-US" dirty="0"/>
              <a:t>/</a:t>
            </a:r>
            <a:r>
              <a:rPr lang="uk-UA" dirty="0"/>
              <a:t>кг</a:t>
            </a:r>
            <a:endParaRPr lang="en-US" dirty="0"/>
          </a:p>
          <a:p>
            <a:pPr lvl="1"/>
            <a:r>
              <a:rPr lang="uk-UA" dirty="0"/>
              <a:t>Діти</a:t>
            </a:r>
            <a:r>
              <a:rPr lang="en-US" dirty="0"/>
              <a:t> </a:t>
            </a:r>
            <a:r>
              <a:rPr lang="uk-UA" dirty="0"/>
              <a:t>від </a:t>
            </a:r>
            <a:r>
              <a:rPr lang="en-US" dirty="0"/>
              <a:t>15 </a:t>
            </a:r>
            <a:r>
              <a:rPr lang="uk-UA" dirty="0"/>
              <a:t>кг</a:t>
            </a:r>
            <a:r>
              <a:rPr lang="en-US" dirty="0"/>
              <a:t> </a:t>
            </a:r>
            <a:r>
              <a:rPr lang="uk-UA" dirty="0"/>
              <a:t>до</a:t>
            </a:r>
            <a:r>
              <a:rPr lang="en-US" dirty="0"/>
              <a:t> 40 </a:t>
            </a:r>
            <a:r>
              <a:rPr lang="uk-UA" dirty="0"/>
              <a:t>кг</a:t>
            </a:r>
            <a:r>
              <a:rPr lang="en-US" dirty="0"/>
              <a:t>: 10 </a:t>
            </a:r>
            <a:r>
              <a:rPr lang="uk-UA" dirty="0" err="1"/>
              <a:t>мкг</a:t>
            </a:r>
            <a:r>
              <a:rPr lang="en-US" dirty="0"/>
              <a:t>/</a:t>
            </a:r>
            <a:r>
              <a:rPr lang="uk-UA" dirty="0"/>
              <a:t>кг</a:t>
            </a:r>
            <a:endParaRPr lang="en-US" dirty="0"/>
          </a:p>
          <a:p>
            <a:pPr lvl="1"/>
            <a:r>
              <a:rPr lang="uk-UA" dirty="0"/>
              <a:t>Діти </a:t>
            </a:r>
            <a:r>
              <a:rPr lang="en-US" dirty="0"/>
              <a:t>&lt; 15 </a:t>
            </a:r>
            <a:r>
              <a:rPr lang="uk-UA" dirty="0"/>
              <a:t>кг</a:t>
            </a:r>
            <a:r>
              <a:rPr lang="en-US" dirty="0"/>
              <a:t>: 12 </a:t>
            </a:r>
            <a:r>
              <a:rPr lang="uk-UA" dirty="0" err="1"/>
              <a:t>мкг</a:t>
            </a:r>
            <a:r>
              <a:rPr lang="en-US" dirty="0"/>
              <a:t>/</a:t>
            </a:r>
            <a:r>
              <a:rPr lang="uk-UA" dirty="0"/>
              <a:t>кг</a:t>
            </a:r>
            <a:endParaRPr lang="en-US" dirty="0"/>
          </a:p>
          <a:p>
            <a:endParaRPr lang="en-US" dirty="0"/>
          </a:p>
        </p:txBody>
      </p:sp>
      <p:pic>
        <p:nvPicPr>
          <p:cNvPr id="4" name="31">
            <a:hlinkClick r:id="" action="ppaction://media"/>
            <a:extLst>
              <a:ext uri="{FF2B5EF4-FFF2-40B4-BE49-F238E27FC236}">
                <a16:creationId xmlns:a16="http://schemas.microsoft.com/office/drawing/2014/main" id="{25D38219-0D2F-7644-137E-55A2775D5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903988" cy="1325563"/>
          </a:xfrm>
        </p:spPr>
        <p:txBody>
          <a:bodyPr/>
          <a:lstStyle/>
          <a:p>
            <a:r>
              <a:rPr lang="uk-UA" dirty="0"/>
              <a:t>Побічні реакції та застереження при Г</a:t>
            </a:r>
            <a:r>
              <a:rPr lang="en-US" dirty="0"/>
              <a:t>-</a:t>
            </a:r>
            <a:r>
              <a:rPr lang="uk-UA" dirty="0"/>
              <a:t>КСФ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772F3-53D1-2570-DAB9-C79E68155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uk-UA" dirty="0"/>
              <a:t>Біль у кістках і кінцівках</a:t>
            </a:r>
            <a:r>
              <a:rPr lang="en-US" dirty="0"/>
              <a:t> </a:t>
            </a:r>
          </a:p>
          <a:p>
            <a:endParaRPr lang="en-US" sz="500" dirty="0"/>
          </a:p>
          <a:p>
            <a:r>
              <a:rPr lang="uk-UA" dirty="0"/>
              <a:t>Категорія впливу на вагітність </a:t>
            </a:r>
            <a:r>
              <a:rPr lang="en-US" dirty="0"/>
              <a:t>C</a:t>
            </a:r>
          </a:p>
          <a:p>
            <a:endParaRPr lang="en-US" sz="500" dirty="0"/>
          </a:p>
          <a:p>
            <a:r>
              <a:rPr lang="uk-UA" dirty="0"/>
              <a:t>Розрив селезінки</a:t>
            </a:r>
          </a:p>
          <a:p>
            <a:endParaRPr lang="en-US" sz="500" dirty="0"/>
          </a:p>
          <a:p>
            <a:r>
              <a:rPr lang="uk-UA" dirty="0" err="1"/>
              <a:t>Серповидно</a:t>
            </a:r>
            <a:r>
              <a:rPr lang="uk-UA" dirty="0"/>
              <a:t>-клітинний криз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07771-8851-4E44-29B4-817F26E101AA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err="1"/>
              <a:t>Гемоглобінопатія</a:t>
            </a:r>
            <a:endParaRPr lang="en-US" sz="500" dirty="0"/>
          </a:p>
          <a:p>
            <a:r>
              <a:rPr lang="uk-UA" dirty="0"/>
              <a:t>У</a:t>
            </a:r>
            <a:r>
              <a:rPr lang="en-US" dirty="0" err="1"/>
              <a:t>складнення</a:t>
            </a:r>
            <a:r>
              <a:rPr lang="en-US" dirty="0"/>
              <a:t> </a:t>
            </a:r>
            <a:r>
              <a:rPr lang="en-US" dirty="0" err="1"/>
              <a:t>ішемі</a:t>
            </a:r>
            <a:r>
              <a:rPr lang="uk-UA" dirty="0" err="1"/>
              <a:t>ї</a:t>
            </a:r>
            <a:r>
              <a:rPr lang="en-US" dirty="0"/>
              <a:t> </a:t>
            </a:r>
            <a:r>
              <a:rPr lang="en-US" dirty="0" err="1"/>
              <a:t>серця</a:t>
            </a:r>
            <a:endParaRPr lang="en-US" dirty="0"/>
          </a:p>
          <a:p>
            <a:r>
              <a:rPr lang="uk-UA" dirty="0"/>
              <a:t>Гострий респіраторний </a:t>
            </a:r>
            <a:r>
              <a:rPr lang="uk-UA" dirty="0" err="1"/>
              <a:t>дистрес</a:t>
            </a:r>
            <a:r>
              <a:rPr lang="uk-UA" dirty="0"/>
              <a:t>-синдром</a:t>
            </a:r>
            <a:endParaRPr lang="en-US" dirty="0"/>
          </a:p>
        </p:txBody>
      </p:sp>
      <p:pic>
        <p:nvPicPr>
          <p:cNvPr id="5" name="32">
            <a:hlinkClick r:id="" action="ppaction://media"/>
            <a:extLst>
              <a:ext uri="{FF2B5EF4-FFF2-40B4-BE49-F238E27FC236}">
                <a16:creationId xmlns:a16="http://schemas.microsoft.com/office/drawing/2014/main" id="{C11C9310-63D0-6860-9B57-EC2A9C330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Нещодавно схвалені в США</a:t>
            </a:r>
            <a:r>
              <a:rPr lang="en-US" dirty="0"/>
              <a:t> 2021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28A673-9E9B-A31B-5B04-58F2F0101A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181600" cy="4773168"/>
          </a:xfrm>
        </p:spPr>
        <p:txBody>
          <a:bodyPr>
            <a:normAutofit lnSpcReduction="10000"/>
          </a:bodyPr>
          <a:lstStyle/>
          <a:p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Ром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плостим</a:t>
            </a:r>
            <a:r>
              <a:rPr lang="en-US" dirty="0"/>
              <a:t> (</a:t>
            </a:r>
            <a:r>
              <a:rPr lang="en-US" dirty="0" err="1"/>
              <a:t>Nplate</a:t>
            </a:r>
            <a:r>
              <a:rPr lang="en-US" dirty="0"/>
              <a:t>®)</a:t>
            </a:r>
          </a:p>
          <a:p>
            <a:r>
              <a:rPr lang="en-US" dirty="0"/>
              <a:t>10 </a:t>
            </a:r>
            <a:r>
              <a:rPr lang="uk-UA" dirty="0" err="1"/>
              <a:t>мкг</a:t>
            </a:r>
            <a:r>
              <a:rPr lang="en-US" dirty="0"/>
              <a:t>/</a:t>
            </a:r>
            <a:r>
              <a:rPr lang="uk-UA" dirty="0"/>
              <a:t>кг</a:t>
            </a:r>
            <a:r>
              <a:rPr lang="en-US" dirty="0"/>
              <a:t> </a:t>
            </a:r>
            <a:r>
              <a:rPr lang="uk-UA" dirty="0"/>
              <a:t>вводиться підшкірно</a:t>
            </a:r>
            <a:r>
              <a:rPr lang="en-US" dirty="0"/>
              <a:t> x1 </a:t>
            </a:r>
          </a:p>
          <a:p>
            <a:pPr lvl="1"/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гоніст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рецепторів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тромбопоетину</a:t>
            </a:r>
            <a:endParaRPr lang="en-US" dirty="0"/>
          </a:p>
          <a:p>
            <a:pPr lvl="1"/>
            <a:r>
              <a:rPr lang="uk-UA" dirty="0"/>
              <a:t>Показання: Збільшення виживаності хворих із </a:t>
            </a:r>
            <a:r>
              <a:rPr lang="uk-UA" dirty="0" err="1"/>
              <a:t>гемопоетичним</a:t>
            </a:r>
            <a:r>
              <a:rPr lang="uk-UA" dirty="0"/>
              <a:t> синдромом ГПХ</a:t>
            </a:r>
          </a:p>
          <a:p>
            <a:pPr lvl="1"/>
            <a:r>
              <a:rPr lang="uk-UA" dirty="0"/>
              <a:t>Протипоказань немає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FC245E1-360A-35DC-8385-73978F1F98DC}"/>
              </a:ext>
            </a:extLst>
          </p:cNvPr>
          <p:cNvSpPr txBox="1">
            <a:spLocks/>
          </p:cNvSpPr>
          <p:nvPr/>
        </p:nvSpPr>
        <p:spPr>
          <a:xfrm>
            <a:off x="6172200" y="1600200"/>
            <a:ext cx="5873496" cy="477316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Застереження</a:t>
            </a:r>
            <a:r>
              <a:rPr lang="en-US" dirty="0"/>
              <a:t>:</a:t>
            </a:r>
          </a:p>
          <a:p>
            <a:pPr lvl="1"/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мієлодиспластичним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синдромом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існує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дещо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підвищений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виникнення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лейкемії</a:t>
            </a:r>
            <a:r>
              <a:rPr lang="en-US" dirty="0"/>
              <a:t>;</a:t>
            </a:r>
          </a:p>
          <a:p>
            <a:pPr lvl="1"/>
            <a:r>
              <a:rPr lang="uk-UA" dirty="0" err="1"/>
              <a:t>Тромботичні</a:t>
            </a:r>
            <a:r>
              <a:rPr lang="uk-UA" dirty="0"/>
              <a:t>/</a:t>
            </a:r>
            <a:r>
              <a:rPr lang="uk-UA" dirty="0" err="1"/>
              <a:t>тромбоемболічні</a:t>
            </a:r>
            <a:r>
              <a:rPr lang="uk-UA" dirty="0"/>
              <a:t> ускладнення</a:t>
            </a:r>
            <a:endParaRPr lang="en-US" dirty="0"/>
          </a:p>
          <a:p>
            <a:pPr lvl="1"/>
            <a:r>
              <a:rPr lang="uk-UA" dirty="0"/>
              <a:t>Якщо у пацієнта важка </a:t>
            </a:r>
            <a:r>
              <a:rPr lang="uk-UA" dirty="0" err="1"/>
              <a:t>тромбоцитопенія</a:t>
            </a:r>
            <a:r>
              <a:rPr lang="uk-UA" dirty="0"/>
              <a:t>, перевірте наявність нейтралізуючих антитіл</a:t>
            </a:r>
            <a:endParaRPr lang="en-US" dirty="0"/>
          </a:p>
        </p:txBody>
      </p:sp>
      <p:pic>
        <p:nvPicPr>
          <p:cNvPr id="3" name="33">
            <a:hlinkClick r:id="" action="ppaction://media"/>
            <a:extLst>
              <a:ext uri="{FF2B5EF4-FFF2-40B4-BE49-F238E27FC236}">
                <a16:creationId xmlns:a16="http://schemas.microsoft.com/office/drawing/2014/main" id="{9CD92338-F105-761D-95BB-EE07460B1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рансплантаці</a:t>
            </a:r>
            <a:r>
              <a:rPr lang="uk-UA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6BB45AC-9588-3149-92FD-30115CB19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uk-UA" dirty="0" err="1"/>
              <a:t>Гемопоетичні</a:t>
            </a:r>
            <a:r>
              <a:rPr lang="uk-UA" dirty="0"/>
              <a:t> стовбурові клітини (трансплантація кісткового мозку)</a:t>
            </a:r>
          </a:p>
          <a:p>
            <a:r>
              <a:rPr lang="uk-UA" b="0" i="0" u="none" strike="noStrike" dirty="0">
                <a:solidFill>
                  <a:srgbClr val="202124"/>
                </a:solidFill>
                <a:effectLst/>
              </a:rPr>
              <a:t>Дуже небагато пацієнтів з трансплантацією кісткового мозку при ГПХ вижили або не відторгнули трансплантат</a:t>
            </a:r>
            <a:endParaRPr lang="en-US" dirty="0"/>
          </a:p>
          <a:p>
            <a:r>
              <a:rPr lang="uk-UA" kern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Необхідне </a:t>
            </a:r>
            <a:r>
              <a:rPr lang="en-US" kern="12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раннє</a:t>
            </a:r>
            <a:r>
              <a:rPr lang="en-US" kern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2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типування</a:t>
            </a:r>
            <a:r>
              <a:rPr lang="en-US" kern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2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людського</a:t>
            </a:r>
            <a:r>
              <a:rPr lang="en-US" kern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2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лейкоцитарного</a:t>
            </a:r>
            <a:r>
              <a:rPr lang="en-US" kern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2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антигену</a:t>
            </a:r>
            <a:endParaRPr lang="en-US" dirty="0"/>
          </a:p>
          <a:p>
            <a:r>
              <a:rPr lang="uk-UA" dirty="0"/>
              <a:t>Не повинно бути іншої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недостатності</a:t>
            </a:r>
            <a:r>
              <a:rPr lang="uk-UA" dirty="0"/>
              <a:t>, крім </a:t>
            </a:r>
            <a:r>
              <a:rPr lang="uk-UA" dirty="0" err="1"/>
              <a:t>гемопоетичної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34">
            <a:hlinkClick r:id="" action="ppaction://media"/>
            <a:extLst>
              <a:ext uri="{FF2B5EF4-FFF2-40B4-BE49-F238E27FC236}">
                <a16:creationId xmlns:a16="http://schemas.microsoft.com/office/drawing/2014/main" id="{85741CD3-2ABE-4C7C-99E8-E05463720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1926876" cy="1325563"/>
          </a:xfrm>
        </p:spPr>
        <p:txBody>
          <a:bodyPr>
            <a:normAutofit/>
          </a:bodyPr>
          <a:lstStyle/>
          <a:p>
            <a:r>
              <a:rPr lang="uk-UA" sz="4000" dirty="0"/>
              <a:t>Причини смерті в 31 випадку трансплантації при ГПХ</a:t>
            </a:r>
            <a:endParaRPr lang="en-US" sz="40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0B3B6D9-CA8D-EF99-9C72-4300DDB85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528" y="1572768"/>
            <a:ext cx="7524427" cy="489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>
                <a:latin typeface="+mn-lt"/>
              </a:rPr>
              <a:t>27 </a:t>
            </a:r>
            <a:r>
              <a:rPr lang="uk-UA" altLang="en-US" dirty="0">
                <a:latin typeface="+mn-lt"/>
              </a:rPr>
              <a:t>пацієнтів померли від</a:t>
            </a:r>
            <a:r>
              <a:rPr lang="en-US" altLang="en-US" dirty="0">
                <a:latin typeface="+mn-lt"/>
              </a:rPr>
              <a:t>: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altLang="en-US" sz="2000" dirty="0">
                <a:latin typeface="+mn-lt"/>
              </a:rPr>
              <a:t>Радіаційних </a:t>
            </a:r>
            <a:r>
              <a:rPr lang="uk-UA" altLang="en-US" sz="2000" dirty="0" err="1">
                <a:latin typeface="+mn-lt"/>
              </a:rPr>
              <a:t>опіків</a:t>
            </a:r>
            <a:r>
              <a:rPr lang="en-US" altLang="en-US" sz="2000" dirty="0">
                <a:latin typeface="+mn-lt"/>
              </a:rPr>
              <a:t>				17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altLang="en-US" sz="2000" dirty="0" err="1">
                <a:latin typeface="+mn-lt"/>
              </a:rPr>
              <a:t>Гастроінтестинального</a:t>
            </a:r>
            <a:r>
              <a:rPr lang="uk-UA" altLang="en-US" sz="2000" dirty="0">
                <a:latin typeface="+mn-lt"/>
              </a:rPr>
              <a:t> синдрому</a:t>
            </a:r>
            <a:r>
              <a:rPr lang="en-US" altLang="en-US" sz="2000" dirty="0">
                <a:latin typeface="+mn-lt"/>
              </a:rPr>
              <a:t>		11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altLang="en-US" sz="2000" dirty="0">
                <a:latin typeface="+mn-lt"/>
              </a:rPr>
              <a:t>Інфекції</a:t>
            </a:r>
            <a:r>
              <a:rPr lang="en-US" altLang="en-US" sz="2000" dirty="0">
                <a:latin typeface="+mn-lt"/>
              </a:rPr>
              <a:t>					  7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sz="2000" dirty="0">
                <a:latin typeface="+mn-lt"/>
              </a:rPr>
              <a:t>Реакція «трансплантат проти господаря</a:t>
            </a:r>
            <a:r>
              <a:rPr lang="uk-UA" sz="1600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» </a:t>
            </a:r>
            <a:r>
              <a:rPr lang="en-US" altLang="en-US" sz="2000" dirty="0">
                <a:latin typeface="+mn-lt"/>
              </a:rPr>
              <a:t>	</a:t>
            </a:r>
            <a:r>
              <a:rPr lang="uk-UA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 6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sz="2000" dirty="0">
                <a:latin typeface="+mn-lt"/>
              </a:rPr>
              <a:t>Респіраторний </a:t>
            </a:r>
            <a:r>
              <a:rPr lang="uk-UA" sz="2000" dirty="0" err="1">
                <a:latin typeface="+mn-lt"/>
              </a:rPr>
              <a:t>дистрес</a:t>
            </a:r>
            <a:r>
              <a:rPr lang="uk-UA" sz="2000" dirty="0">
                <a:latin typeface="+mn-lt"/>
              </a:rPr>
              <a:t>-синдром дорослих</a:t>
            </a:r>
            <a:r>
              <a:rPr lang="en-US" altLang="en-US" sz="2000" dirty="0">
                <a:latin typeface="+mn-lt"/>
              </a:rPr>
              <a:t>	  6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sz="2000" dirty="0">
                <a:latin typeface="+mn-lt"/>
              </a:rPr>
              <a:t>Гостра ниркова недостатність </a:t>
            </a:r>
            <a:r>
              <a:rPr lang="en-US" altLang="en-US" sz="2000" dirty="0">
                <a:latin typeface="+mn-lt"/>
              </a:rPr>
              <a:t>			  2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sz="2000" dirty="0">
                <a:latin typeface="+mn-lt"/>
              </a:rPr>
              <a:t>Реакція «господар проти трансплантата</a:t>
            </a:r>
            <a:r>
              <a:rPr lang="uk-UA" sz="1600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»</a:t>
            </a:r>
            <a:r>
              <a:rPr lang="en-US" altLang="en-US" sz="2000" dirty="0">
                <a:latin typeface="+mn-lt"/>
              </a:rPr>
              <a:t>	</a:t>
            </a:r>
            <a:r>
              <a:rPr lang="uk-UA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 1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>
                <a:latin typeface="+mn-lt"/>
              </a:rPr>
              <a:t>4 </a:t>
            </a:r>
            <a:r>
              <a:rPr lang="uk-UA" dirty="0">
                <a:latin typeface="+mn-lt"/>
              </a:rPr>
              <a:t>пацієнти вижили та </a:t>
            </a:r>
            <a:r>
              <a:rPr lang="uk-UA" dirty="0" err="1">
                <a:latin typeface="+mn-lt"/>
              </a:rPr>
              <a:t>відторгли</a:t>
            </a:r>
            <a:r>
              <a:rPr lang="uk-UA" dirty="0">
                <a:latin typeface="+mn-lt"/>
              </a:rPr>
              <a:t> трансплантати</a:t>
            </a:r>
            <a:r>
              <a:rPr lang="en-US" altLang="en-US" dirty="0">
                <a:latin typeface="+mn-lt"/>
              </a:rPr>
              <a:t>: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sz="2000" dirty="0">
                <a:latin typeface="+mn-lt"/>
              </a:rPr>
              <a:t>Виснаження </a:t>
            </a:r>
            <a:r>
              <a:rPr lang="uk-UA" sz="2000" dirty="0" err="1">
                <a:latin typeface="+mn-lt"/>
              </a:rPr>
              <a:t>Т</a:t>
            </a:r>
            <a:r>
              <a:rPr lang="uk-UA" sz="2000" dirty="0">
                <a:latin typeface="+mn-lt"/>
              </a:rPr>
              <a:t>-клітин</a:t>
            </a:r>
            <a:r>
              <a:rPr lang="en-US" altLang="en-US" sz="2000" dirty="0">
                <a:latin typeface="+mn-lt"/>
              </a:rPr>
              <a:t>, </a:t>
            </a:r>
            <a:r>
              <a:rPr lang="uk-UA" altLang="en-US" sz="2000" dirty="0">
                <a:latin typeface="+mn-lt"/>
              </a:rPr>
              <a:t>антигени </a:t>
            </a:r>
            <a:r>
              <a:rPr lang="en-US" altLang="en-US" sz="2000" dirty="0">
                <a:latin typeface="+mn-lt"/>
              </a:rPr>
              <a:t>HLA		  2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altLang="en-US" sz="2000" dirty="0">
                <a:latin typeface="+mn-lt"/>
              </a:rPr>
              <a:t>Клітини фетальної печінки</a:t>
            </a:r>
            <a:r>
              <a:rPr lang="en-US" altLang="en-US" sz="2000" dirty="0">
                <a:latin typeface="+mn-lt"/>
              </a:rPr>
              <a:t>			  1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altLang="en-US" sz="2000" dirty="0" err="1">
                <a:latin typeface="+mn-lt"/>
              </a:rPr>
              <a:t>Сингенний</a:t>
            </a:r>
            <a:r>
              <a:rPr lang="en-US" altLang="en-US" sz="2000" dirty="0">
                <a:latin typeface="+mn-lt"/>
              </a:rPr>
              <a:t>                                                  		  1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3325D9D-8F36-4971-998D-69B749AC5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744" y="5990227"/>
            <a:ext cx="9149442" cy="52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100" dirty="0">
                <a:latin typeface="+mn-lt"/>
              </a:rPr>
              <a:t>Data compiled from D. </a:t>
            </a:r>
            <a:r>
              <a:rPr lang="en-US" altLang="en-US" sz="1100" dirty="0" err="1">
                <a:latin typeface="+mn-lt"/>
              </a:rPr>
              <a:t>Densow</a:t>
            </a:r>
            <a:r>
              <a:rPr lang="en-US" altLang="en-US" sz="1100" dirty="0">
                <a:latin typeface="+mn-lt"/>
              </a:rPr>
              <a:t> et al. (Stem Cells 1997; 15, </a:t>
            </a:r>
            <a:r>
              <a:rPr lang="en-US" altLang="en-US" sz="1100" dirty="0" err="1">
                <a:latin typeface="+mn-lt"/>
              </a:rPr>
              <a:t>Suppl</a:t>
            </a:r>
            <a:r>
              <a:rPr lang="en-US" altLang="en-US" sz="1100" dirty="0">
                <a:latin typeface="+mn-lt"/>
              </a:rPr>
              <a:t> 2, 287-1997) and K. </a:t>
            </a:r>
            <a:r>
              <a:rPr lang="en-US" altLang="en-US" sz="1100" dirty="0" err="1">
                <a:latin typeface="+mn-lt"/>
              </a:rPr>
              <a:t>Maekawa</a:t>
            </a:r>
            <a:r>
              <a:rPr lang="en-US" altLang="en-US" sz="1100" dirty="0">
                <a:latin typeface="+mn-lt"/>
              </a:rPr>
              <a:t> (in RC Ricks, ME Berger, FM O’Hara, Jr, eds., The Medical Basis for Radiation-Accident Preparedness, pp. 313-318). </a:t>
            </a:r>
          </a:p>
        </p:txBody>
      </p:sp>
      <p:pic>
        <p:nvPicPr>
          <p:cNvPr id="5" name="35">
            <a:hlinkClick r:id="" action="ppaction://media"/>
            <a:extLst>
              <a:ext uri="{FF2B5EF4-FFF2-40B4-BE49-F238E27FC236}">
                <a16:creationId xmlns:a16="http://schemas.microsoft.com/office/drawing/2014/main" id="{FDED18B3-28F6-EC65-59DB-4EE4EA39E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7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01" y="0"/>
            <a:ext cx="10515600" cy="1325563"/>
          </a:xfrm>
        </p:spPr>
        <p:txBody>
          <a:bodyPr/>
          <a:lstStyle/>
          <a:p>
            <a:r>
              <a:rPr lang="uk-UA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роменеве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0A335-8220-A7F9-FEFF-59B10F2BE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47" y="1738582"/>
            <a:ext cx="11232105" cy="4351338"/>
          </a:xfrm>
        </p:spPr>
        <p:txBody>
          <a:bodyPr>
            <a:normAutofit lnSpcReduction="10000"/>
          </a:bodyPr>
          <a:lstStyle/>
          <a:p>
            <a:r>
              <a:rPr lang="uk-UA" sz="3200" dirty="0"/>
              <a:t>Шкіра є однією з найбільших систем органів</a:t>
            </a:r>
            <a:endParaRPr lang="en-US" sz="3200" dirty="0"/>
          </a:p>
          <a:p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роменеве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200" dirty="0"/>
              <a:t>може виникнути з або без залучення інших систем органів</a:t>
            </a:r>
            <a:endParaRPr lang="en-US" sz="3200" dirty="0"/>
          </a:p>
          <a:p>
            <a:r>
              <a:rPr lang="uk-UA" sz="3200" dirty="0"/>
              <a:t>Може бути таким же смертельним, як синдром ШКТ</a:t>
            </a:r>
            <a:endParaRPr lang="en-US" sz="3200" dirty="0"/>
          </a:p>
          <a:p>
            <a:r>
              <a:rPr lang="en-US" sz="3200" dirty="0"/>
              <a:t>16/28 </a:t>
            </a:r>
            <a:r>
              <a:rPr lang="uk-UA" sz="3200" dirty="0"/>
              <a:t>смертей у Чорнобилі внаслідок </a:t>
            </a:r>
            <a:r>
              <a:rPr lang="uk-UA" sz="3200" dirty="0" err="1"/>
              <a:t>п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роменев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ого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uk-UA" sz="3200" dirty="0"/>
              <a:t>*</a:t>
            </a:r>
            <a:endParaRPr lang="en-US" sz="3200" dirty="0"/>
          </a:p>
          <a:p>
            <a:r>
              <a:rPr lang="uk-UA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ідстрочени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прояв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пожиттєвого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болю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втрат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функціональності</a:t>
            </a:r>
            <a:endParaRPr lang="en-US" dirty="0"/>
          </a:p>
          <a:p>
            <a:pPr marL="0" indent="0">
              <a:buNone/>
            </a:pPr>
            <a:r>
              <a:rPr lang="en-US" sz="2000" dirty="0"/>
              <a:t>								*Gottlober et al, Rad Res 2001)</a:t>
            </a:r>
          </a:p>
          <a:p>
            <a:endParaRPr lang="en-US" dirty="0"/>
          </a:p>
        </p:txBody>
      </p:sp>
      <p:pic>
        <p:nvPicPr>
          <p:cNvPr id="4" name="36">
            <a:hlinkClick r:id="" action="ppaction://media"/>
            <a:extLst>
              <a:ext uri="{FF2B5EF4-FFF2-40B4-BE49-F238E27FC236}">
                <a16:creationId xmlns:a16="http://schemas.microsoft.com/office/drawing/2014/main" id="{6CFD6596-11DB-2748-BC02-EE011AEBC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5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82" y="243680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роменеве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en-US" sz="3600" dirty="0"/>
              <a:t>: </a:t>
            </a:r>
            <a:r>
              <a:rPr lang="uk-UA" sz="3600" dirty="0"/>
              <a:t>гострі реакції та відстрочені ефекти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52F3C-069E-D2AA-BE8E-906B39BA7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3513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dirty="0"/>
              <a:t>Г</a:t>
            </a:r>
            <a:r>
              <a:rPr lang="uk-UA" sz="3600" dirty="0"/>
              <a:t>острі реакції </a:t>
            </a:r>
            <a:endParaRPr lang="en-US" altLang="en-US" sz="3600" dirty="0"/>
          </a:p>
          <a:p>
            <a:pPr lvl="1" eaLnBrk="1" hangingPunct="1">
              <a:defRPr/>
            </a:pPr>
            <a:r>
              <a:rPr lang="uk-UA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очервоніння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набряк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утворення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пухирів</a:t>
            </a:r>
            <a:endParaRPr lang="en-US" altLang="en-US" sz="3200" dirty="0"/>
          </a:p>
          <a:p>
            <a:pPr lvl="1" eaLnBrk="1" hangingPunct="1">
              <a:defRPr/>
            </a:pPr>
            <a:r>
              <a:rPr lang="uk-UA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иразки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некроз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endParaRPr lang="en-US" altLang="en-US" sz="3200" dirty="0"/>
          </a:p>
          <a:p>
            <a:pPr eaLnBrk="1" hangingPunct="1">
              <a:defRPr/>
            </a:pPr>
            <a:endParaRPr lang="en-US" altLang="en-US" sz="1000" dirty="0"/>
          </a:p>
          <a:p>
            <a:pPr eaLnBrk="1" hangingPunct="1">
              <a:defRPr/>
            </a:pPr>
            <a:r>
              <a:rPr lang="uk-UA" sz="3600" dirty="0"/>
              <a:t>Відстрочені ефекти</a:t>
            </a:r>
            <a:endParaRPr lang="en-US" altLang="en-US" sz="3600" dirty="0"/>
          </a:p>
          <a:p>
            <a:pPr lvl="1" eaLnBrk="1" hangingPunct="1">
              <a:defRPr/>
            </a:pPr>
            <a:r>
              <a:rPr lang="uk-UA" dirty="0"/>
              <a:t>Фіброз, атрофія (склероз) і </a:t>
            </a:r>
            <a:r>
              <a:rPr lang="uk-UA" dirty="0" err="1"/>
              <a:t>телеангіектазія</a:t>
            </a:r>
            <a:r>
              <a:rPr lang="uk-UA" dirty="0"/>
              <a:t> </a:t>
            </a:r>
          </a:p>
          <a:p>
            <a:pPr lvl="1" eaLnBrk="1" hangingPunct="1">
              <a:defRPr/>
            </a:pPr>
            <a:r>
              <a:rPr lang="uk-UA" dirty="0"/>
              <a:t>Проявляється через місяці - роки після початкового впливу</a:t>
            </a:r>
            <a:endParaRPr lang="en-US" altLang="en-US" sz="3200" dirty="0"/>
          </a:p>
        </p:txBody>
      </p:sp>
      <p:pic>
        <p:nvPicPr>
          <p:cNvPr id="4" name="37">
            <a:hlinkClick r:id="" action="ppaction://media"/>
            <a:extLst>
              <a:ext uri="{FF2B5EF4-FFF2-40B4-BE49-F238E27FC236}">
                <a16:creationId xmlns:a16="http://schemas.microsoft.com/office/drawing/2014/main" id="{BFE60FFA-425F-6767-F02F-470C287C3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Дози ураження шкіри</a:t>
            </a:r>
            <a:endParaRPr lang="en-US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677E31F-6E17-A1FE-588B-32FFAD5237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6938340"/>
              </p:ext>
            </p:extLst>
          </p:nvPr>
        </p:nvGraphicFramePr>
        <p:xfrm>
          <a:off x="738808" y="1432457"/>
          <a:ext cx="10714384" cy="4432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883">
                  <a:extLst>
                    <a:ext uri="{9D8B030D-6E8A-4147-A177-3AD203B41FA5}">
                      <a16:colId xmlns:a16="http://schemas.microsoft.com/office/drawing/2014/main" val="880702901"/>
                    </a:ext>
                  </a:extLst>
                </a:gridCol>
                <a:gridCol w="4754401">
                  <a:extLst>
                    <a:ext uri="{9D8B030D-6E8A-4147-A177-3AD203B41FA5}">
                      <a16:colId xmlns:a16="http://schemas.microsoft.com/office/drawing/2014/main" val="1797283405"/>
                    </a:ext>
                  </a:extLst>
                </a:gridCol>
                <a:gridCol w="4189100">
                  <a:extLst>
                    <a:ext uri="{9D8B030D-6E8A-4147-A177-3AD203B41FA5}">
                      <a16:colId xmlns:a16="http://schemas.microsoft.com/office/drawing/2014/main" val="1938331594"/>
                    </a:ext>
                  </a:extLst>
                </a:gridCol>
              </a:tblGrid>
              <a:tr h="482974">
                <a:tc>
                  <a:txBody>
                    <a:bodyPr/>
                    <a:lstStyle/>
                    <a:p>
                      <a:r>
                        <a:rPr lang="uk-UA" sz="2800" dirty="0"/>
                        <a:t>Доза </a:t>
                      </a:r>
                      <a:r>
                        <a:rPr lang="en-US" sz="2800" dirty="0"/>
                        <a:t>[</a:t>
                      </a:r>
                      <a:r>
                        <a:rPr lang="uk-UA" sz="2800" dirty="0" err="1"/>
                        <a:t>Гр</a:t>
                      </a:r>
                      <a:r>
                        <a:rPr lang="en-US" sz="2800" dirty="0"/>
                        <a:t>]</a:t>
                      </a:r>
                    </a:p>
                  </a:txBody>
                  <a:tcP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Прояв</a:t>
                      </a:r>
                      <a:endParaRPr lang="en-US" sz="2800" dirty="0"/>
                    </a:p>
                  </a:txBody>
                  <a:tcP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Термін</a:t>
                      </a:r>
                      <a:endParaRPr lang="en-US" sz="2800" dirty="0"/>
                    </a:p>
                  </a:txBody>
                  <a:tcPr>
                    <a:solidFill>
                      <a:srgbClr val="92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006079"/>
                  </a:ext>
                </a:extLst>
              </a:tr>
              <a:tr h="482974"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</a:rPr>
                        <a:t>Зникнення волосяного покриву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/>
                        <a:t>Починається на </a:t>
                      </a:r>
                      <a:r>
                        <a:rPr lang="en-US" sz="2400" dirty="0"/>
                        <a:t>14-17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873846"/>
                  </a:ext>
                </a:extLst>
              </a:tr>
              <a:tr h="869353"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Еритема (відрізняється від термічного опіку)</a:t>
                      </a:r>
                      <a:endParaRPr lang="en-US" sz="24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Від хвилин до тижнів залежно від дози</a:t>
                      </a:r>
                      <a:endParaRPr lang="en-US" sz="24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865037"/>
                  </a:ext>
                </a:extLst>
              </a:tr>
              <a:tr h="8693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10 – 15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/>
                        <a:t>Суха десквамація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2-3 тижні після впливу, залежно від дози</a:t>
                      </a:r>
                      <a:endParaRPr lang="en-US" sz="24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215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15 – 20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Волога десквамація</a:t>
                      </a:r>
                      <a:endParaRPr lang="en-US" sz="24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2-3 тижні після впливу, залежно від дози</a:t>
                      </a:r>
                      <a:endParaRPr lang="en-US" sz="24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31135"/>
                  </a:ext>
                </a:extLst>
              </a:tr>
              <a:tr h="869353">
                <a:tc>
                  <a:txBody>
                    <a:bodyPr/>
                    <a:lstStyle/>
                    <a:p>
                      <a:r>
                        <a:rPr lang="en-US" sz="2400" dirty="0"/>
                        <a:t>&gt; 25</a:t>
                      </a: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Виразка, </a:t>
                      </a:r>
                      <a:r>
                        <a:rPr lang="uk-UA" sz="2400" dirty="0" err="1"/>
                        <a:t>радіонекроз</a:t>
                      </a:r>
                      <a:endParaRPr lang="en-US" sz="24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&gt; 21 </a:t>
                      </a:r>
                      <a:r>
                        <a:rPr lang="uk-UA" sz="2400" dirty="0"/>
                        <a:t>день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830402"/>
                  </a:ext>
                </a:extLst>
              </a:tr>
            </a:tbl>
          </a:graphicData>
        </a:graphic>
      </p:graphicFrame>
      <p:pic>
        <p:nvPicPr>
          <p:cNvPr id="4" name="38">
            <a:hlinkClick r:id="" action="ppaction://media"/>
            <a:extLst>
              <a:ext uri="{FF2B5EF4-FFF2-40B4-BE49-F238E27FC236}">
                <a16:creationId xmlns:a16="http://schemas.microsoft.com/office/drawing/2014/main" id="{F0F6292F-BA5F-1917-46C0-B51F5E07E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Лікування при ураженнях шкіри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CECCA-EEAA-C53E-ED11-F24C0D088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255" y="1579517"/>
            <a:ext cx="9355698" cy="4886841"/>
          </a:xfrm>
        </p:spPr>
        <p:txBody>
          <a:bodyPr>
            <a:normAutofit fontScale="92500" lnSpcReduction="10000"/>
          </a:bodyPr>
          <a:lstStyle/>
          <a:p>
            <a:r>
              <a:rPr lang="uk-UA" sz="3000" dirty="0"/>
              <a:t>Уникайте травмування ураженої ділянки</a:t>
            </a:r>
            <a:endParaRPr lang="en-US" altLang="en-US" sz="3000" dirty="0"/>
          </a:p>
          <a:p>
            <a:pPr>
              <a:spcBef>
                <a:spcPts val="675"/>
              </a:spcBef>
            </a:pPr>
            <a:r>
              <a:rPr lang="en-US" altLang="en-US" sz="3000" dirty="0"/>
              <a:t>T</a:t>
            </a:r>
            <a:r>
              <a:rPr lang="uk-UA" sz="3000" dirty="0" err="1"/>
              <a:t>опікальні</a:t>
            </a:r>
            <a:r>
              <a:rPr lang="uk-UA" sz="3000" dirty="0"/>
              <a:t> засоби</a:t>
            </a:r>
            <a:endParaRPr lang="en-US" altLang="en-US" sz="3000" dirty="0"/>
          </a:p>
          <a:p>
            <a:pPr lvl="1">
              <a:spcBef>
                <a:spcPts val="675"/>
              </a:spcBef>
            </a:pPr>
            <a:r>
              <a:rPr lang="uk-UA" altLang="en-US" sz="3000" dirty="0"/>
              <a:t>Стероїди класу</a:t>
            </a:r>
            <a:r>
              <a:rPr lang="en-US" altLang="en-US" sz="3000" dirty="0"/>
              <a:t> II, III (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бетаметазон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мометазон</a:t>
            </a:r>
            <a:r>
              <a:rPr lang="en-US" altLang="en-US" sz="3000" dirty="0"/>
              <a:t>)</a:t>
            </a:r>
          </a:p>
          <a:p>
            <a:pPr lvl="1">
              <a:spcBef>
                <a:spcPts val="675"/>
              </a:spcBef>
            </a:pPr>
            <a:r>
              <a:rPr lang="uk-UA" altLang="en-US" sz="3000" dirty="0" err="1"/>
              <a:t>Антигістамінні</a:t>
            </a:r>
            <a:r>
              <a:rPr lang="en-US" altLang="en-US" sz="3000" dirty="0"/>
              <a:t>:  </a:t>
            </a:r>
          </a:p>
          <a:p>
            <a:pPr lvl="2">
              <a:spcBef>
                <a:spcPts val="675"/>
              </a:spcBef>
            </a:pPr>
            <a:r>
              <a:rPr lang="uk-UA" sz="3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олегшення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симптомів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3000" dirty="0"/>
          </a:p>
          <a:p>
            <a:pPr lvl="2">
              <a:spcBef>
                <a:spcPts val="1200"/>
              </a:spcBef>
            </a:pPr>
            <a:r>
              <a:rPr lang="uk-UA" sz="3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осліджень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тваринах</a:t>
            </a:r>
            <a:r>
              <a:rPr lang="uk-UA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показали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зменшення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симптомів</a:t>
            </a:r>
            <a:r>
              <a:rPr lang="uk-UA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звуження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патологічних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рубців</a:t>
            </a:r>
            <a:endParaRPr lang="en-US" altLang="en-US" sz="3000" dirty="0"/>
          </a:p>
          <a:p>
            <a:pPr lvl="1">
              <a:spcBef>
                <a:spcPts val="1200"/>
              </a:spcBef>
            </a:pPr>
            <a:r>
              <a:rPr lang="uk-UA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Розгляньте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новітні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</a:t>
            </a:r>
            <a:r>
              <a:rPr lang="uk-UA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місцевого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основі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срібла</a:t>
            </a:r>
            <a:endParaRPr lang="en-US" altLang="en-US" sz="3000" dirty="0"/>
          </a:p>
          <a:p>
            <a:pPr lvl="1">
              <a:spcBef>
                <a:spcPts val="1200"/>
              </a:spcBef>
            </a:pPr>
            <a:r>
              <a:rPr lang="uk-UA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тероїд</a:t>
            </a:r>
            <a:r>
              <a:rPr lang="uk-UA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вводяться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всередину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altLang="en-US" sz="3000" dirty="0"/>
              <a:t>/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системн</a:t>
            </a:r>
            <a:r>
              <a:rPr lang="uk-UA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стероїд</a:t>
            </a:r>
            <a:r>
              <a:rPr lang="uk-UA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altLang="en-US" sz="3000" dirty="0"/>
              <a:t>,</a:t>
            </a:r>
            <a:r>
              <a:rPr lang="uk-UA" altLang="en-US" sz="3000" dirty="0"/>
              <a:t> кожен випадок окремо</a:t>
            </a:r>
            <a:endParaRPr lang="en-US" altLang="en-US" sz="3000" dirty="0"/>
          </a:p>
          <a:p>
            <a:pPr marL="0" indent="0">
              <a:buNone/>
            </a:pPr>
            <a:endParaRPr lang="en-US" altLang="en-US" sz="3600" dirty="0"/>
          </a:p>
        </p:txBody>
      </p:sp>
      <p:pic>
        <p:nvPicPr>
          <p:cNvPr id="4" name="39">
            <a:hlinkClick r:id="" action="ppaction://media"/>
            <a:extLst>
              <a:ext uri="{FF2B5EF4-FFF2-40B4-BE49-F238E27FC236}">
                <a16:creationId xmlns:a16="http://schemas.microsoft.com/office/drawing/2014/main" id="{BF632F39-7168-7E43-4C64-1D70975C4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8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Які клітини найбільш чутливі</a:t>
            </a:r>
            <a:r>
              <a:rPr lang="en-US" dirty="0"/>
              <a:t>?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FE8CBA5-5CF3-29CA-EC2D-262CFBBF22E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71987" y="1537883"/>
            <a:ext cx="2700338" cy="1135054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sz="2800" b="1" dirty="0"/>
              <a:t>Більш чутливі до опромінення</a:t>
            </a:r>
            <a:endParaRPr lang="en-US" altLang="en-US" sz="2800" b="1" dirty="0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4EA5C807-7E88-8A0F-7558-4089AAF9A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72" y="2672937"/>
            <a:ext cx="2763853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buSzPct val="60000"/>
              <a:buFont typeface="Wingdings" pitchFamily="2" charset="2"/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defRPr/>
            </a:pPr>
            <a:r>
              <a:rPr lang="uk-UA" sz="2000" dirty="0">
                <a:solidFill>
                  <a:schemeClr val="tx1"/>
                </a:solidFill>
                <a:latin typeface="+mn-lt"/>
              </a:rPr>
              <a:t>Недиференційовані</a:t>
            </a:r>
          </a:p>
          <a:p>
            <a:pPr marL="342900" indent="-342900">
              <a:defRPr/>
            </a:pPr>
            <a:r>
              <a:rPr lang="uk-UA" sz="2000" dirty="0">
                <a:solidFill>
                  <a:schemeClr val="tx1"/>
                </a:solidFill>
                <a:latin typeface="+mn-lt"/>
              </a:rPr>
              <a:t>Ті, які швидко діляться</a:t>
            </a:r>
          </a:p>
          <a:p>
            <a:pPr marL="342900" indent="-342900">
              <a:defRPr/>
            </a:pPr>
            <a:r>
              <a:rPr lang="uk-UA" sz="2000" dirty="0">
                <a:solidFill>
                  <a:schemeClr val="tx1"/>
                </a:solidFill>
                <a:latin typeface="+mn-lt"/>
              </a:rPr>
              <a:t>Ті, які мають високу метаболічну активність</a:t>
            </a:r>
            <a:endParaRPr lang="en-US" alt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0D929AB4-037D-ED34-B6DC-5D88A18D4AD9}"/>
              </a:ext>
            </a:extLst>
          </p:cNvPr>
          <p:cNvSpPr txBox="1">
            <a:spLocks noChangeArrowheads="1"/>
          </p:cNvSpPr>
          <p:nvPr/>
        </p:nvSpPr>
        <p:spPr>
          <a:xfrm>
            <a:off x="3924084" y="1417665"/>
            <a:ext cx="4343832" cy="58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uk-UA" sz="2000" b="1" dirty="0"/>
              <a:t>Зрілі лімфоцити </a:t>
            </a:r>
          </a:p>
          <a:p>
            <a:pPr>
              <a:buNone/>
            </a:pPr>
            <a:r>
              <a:rPr lang="uk-UA" sz="2000" b="1" dirty="0" err="1"/>
              <a:t>Сперматогонії</a:t>
            </a:r>
            <a:endParaRPr lang="uk-UA" sz="2000" b="1" dirty="0"/>
          </a:p>
          <a:p>
            <a:pPr>
              <a:buNone/>
            </a:pPr>
            <a:r>
              <a:rPr lang="uk-UA" sz="2000" b="1" dirty="0" err="1"/>
              <a:t>Мієлобласти</a:t>
            </a:r>
            <a:r>
              <a:rPr lang="uk-UA" sz="2000" b="1" dirty="0"/>
              <a:t> </a:t>
            </a:r>
          </a:p>
          <a:p>
            <a:pPr>
              <a:buNone/>
            </a:pPr>
            <a:r>
              <a:rPr lang="uk-UA" sz="2000" b="1" dirty="0"/>
              <a:t>Клітини кишкової крипти (товста кишка) </a:t>
            </a:r>
          </a:p>
          <a:p>
            <a:pPr>
              <a:buNone/>
            </a:pPr>
            <a:r>
              <a:rPr lang="uk-UA" sz="2000" b="1" dirty="0"/>
              <a:t>Епідермальні клітини шкіри (шкіра) </a:t>
            </a:r>
            <a:endParaRPr lang="en-US" sz="2000" b="1" dirty="0"/>
          </a:p>
          <a:p>
            <a:pPr>
              <a:buNone/>
            </a:pPr>
            <a:r>
              <a:rPr lang="uk-UA" sz="2000" b="1" dirty="0" err="1"/>
              <a:t>Ендотеліальні</a:t>
            </a:r>
            <a:r>
              <a:rPr lang="uk-UA" sz="2000" b="1" dirty="0"/>
              <a:t> клітини (кровоносні судини)</a:t>
            </a:r>
            <a:endParaRPr lang="en-US" altLang="en-US" sz="20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uk-UA" sz="2000" dirty="0"/>
              <a:t>Клітини шлункових залоз 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uk-UA" sz="2000" dirty="0"/>
              <a:t>Остеобласти 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uk-UA" sz="1800" dirty="0" err="1"/>
              <a:t>Хондробласти</a:t>
            </a:r>
            <a:r>
              <a:rPr lang="uk-UA" sz="1800" dirty="0"/>
              <a:t> 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uk-UA" sz="1800" dirty="0" err="1"/>
              <a:t>Хондроцити</a:t>
            </a:r>
            <a:r>
              <a:rPr lang="uk-UA" sz="1800" dirty="0"/>
              <a:t> 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uk-UA" sz="1800" dirty="0"/>
              <a:t>М'язові клітини 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uk-UA" sz="1800" dirty="0"/>
              <a:t>Нервові клітини</a:t>
            </a:r>
            <a:endParaRPr lang="en-US" altLang="en-US" dirty="0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FBE3C707-99E8-E8CE-887F-D7A25C38F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395" y="2982327"/>
            <a:ext cx="3186133" cy="286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sz="2400" b="1" dirty="0"/>
              <a:t>Менше чутливі до опромінення</a:t>
            </a:r>
            <a:endParaRPr lang="en-US" altLang="en-US" sz="2400" b="1" dirty="0"/>
          </a:p>
          <a:p>
            <a:pPr algn="ctr">
              <a:defRPr/>
            </a:pPr>
            <a:r>
              <a:rPr lang="en-US" sz="2400" b="1" dirty="0">
                <a:latin typeface="+mn-lt"/>
              </a:rPr>
              <a:t>(</a:t>
            </a:r>
            <a:r>
              <a:rPr lang="uk-UA" sz="2400" b="1" dirty="0">
                <a:latin typeface="+mn-lt"/>
              </a:rPr>
              <a:t>або </a:t>
            </a:r>
            <a:r>
              <a:rPr lang="uk-UA" sz="2400" b="1" dirty="0"/>
              <a:t>більш стійкі</a:t>
            </a:r>
            <a:r>
              <a:rPr lang="en-US" sz="2400" b="1" dirty="0">
                <a:latin typeface="+mn-lt"/>
              </a:rPr>
              <a:t>)</a:t>
            </a: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000" dirty="0"/>
              <a:t>Д</a:t>
            </a:r>
            <a:r>
              <a:rPr lang="uk-UA" sz="2000" dirty="0">
                <a:solidFill>
                  <a:schemeClr val="tx1"/>
                </a:solidFill>
                <a:latin typeface="+mn-lt"/>
              </a:rPr>
              <a:t>иференційован</a:t>
            </a:r>
            <a:r>
              <a:rPr lang="uk-UA" sz="2000" dirty="0">
                <a:solidFill>
                  <a:schemeClr val="tx1"/>
                </a:solidFill>
              </a:rPr>
              <a:t>і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000" dirty="0"/>
              <a:t>З повільним поділом або його відсутність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000" dirty="0"/>
              <a:t>З </a:t>
            </a:r>
            <a:r>
              <a:rPr lang="en-US" sz="2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нижчою</a:t>
            </a:r>
            <a:r>
              <a:rPr lang="en-US" sz="2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швидкістю</a:t>
            </a:r>
            <a:r>
              <a:rPr lang="en-US" sz="2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метаболізму</a:t>
            </a:r>
            <a:endParaRPr lang="en-US" sz="2000" dirty="0">
              <a:latin typeface="+mn-lt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0D8378-A804-0EC6-1175-B7A2DF854A1F}"/>
              </a:ext>
            </a:extLst>
          </p:cNvPr>
          <p:cNvCxnSpPr/>
          <p:nvPr/>
        </p:nvCxnSpPr>
        <p:spPr>
          <a:xfrm>
            <a:off x="3130658" y="1575553"/>
            <a:ext cx="0" cy="4561776"/>
          </a:xfrm>
          <a:prstGeom prst="straightConnector1">
            <a:avLst/>
          </a:prstGeom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E8AB85-F2DF-8925-61D4-80173ACAE770}"/>
              </a:ext>
            </a:extLst>
          </p:cNvPr>
          <p:cNvCxnSpPr>
            <a:cxnSpLocks/>
          </p:cNvCxnSpPr>
          <p:nvPr/>
        </p:nvCxnSpPr>
        <p:spPr>
          <a:xfrm flipV="1">
            <a:off x="8384583" y="1575553"/>
            <a:ext cx="0" cy="4561776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614908E1-A525-CF1F-33B7-F03CA0AA4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Лікування при ураженнях шкіри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DE2B3-4683-BE76-831B-64D10B7FC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255" y="1579517"/>
            <a:ext cx="9355698" cy="4886841"/>
          </a:xfrm>
        </p:spPr>
        <p:txBody>
          <a:bodyPr>
            <a:normAutofit/>
          </a:bodyPr>
          <a:lstStyle/>
          <a:p>
            <a:pPr>
              <a:spcBef>
                <a:spcPts val="675"/>
              </a:spcBef>
            </a:pP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естероїдн</a:t>
            </a:r>
            <a:r>
              <a:rPr lang="uk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протизапальн</a:t>
            </a:r>
            <a:r>
              <a:rPr lang="uk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endParaRPr lang="en-US" altLang="en-US" dirty="0"/>
          </a:p>
          <a:p>
            <a:pPr>
              <a:spcBef>
                <a:spcPts val="675"/>
              </a:spcBef>
            </a:pP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Пентоксифілін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альфа-токоферол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uk-U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5"/>
              </a:spcBef>
            </a:pP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росту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зокрема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трансформуючий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росту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/>
              <a:t>– </a:t>
            </a:r>
            <a:r>
              <a:rPr lang="el-GR" altLang="en-US" dirty="0"/>
              <a:t>β)</a:t>
            </a:r>
          </a:p>
          <a:p>
            <a:pPr>
              <a:spcBef>
                <a:spcPts val="675"/>
              </a:spcBef>
            </a:pPr>
            <a:r>
              <a:rPr lang="uk-UA" altLang="en-US" dirty="0"/>
              <a:t>Профілактика</a:t>
            </a:r>
            <a:r>
              <a:rPr lang="en-US" altLang="en-US" dirty="0"/>
              <a:t> / </a:t>
            </a:r>
            <a:r>
              <a:rPr lang="uk-UA" altLang="en-US" dirty="0"/>
              <a:t>лікування інфекцій</a:t>
            </a:r>
            <a:endParaRPr lang="en-US" altLang="en-US" dirty="0"/>
          </a:p>
          <a:p>
            <a:pPr>
              <a:spcBef>
                <a:spcPts val="675"/>
              </a:spcBef>
            </a:pPr>
            <a:r>
              <a:rPr lang="uk-UA" altLang="en-US" dirty="0"/>
              <a:t>Знеболення</a:t>
            </a:r>
            <a:endParaRPr lang="en-US" altLang="en-US" dirty="0"/>
          </a:p>
          <a:p>
            <a:pPr>
              <a:spcBef>
                <a:spcPts val="1200"/>
              </a:spcBef>
            </a:pPr>
            <a:endParaRPr lang="en-US" altLang="en-US" dirty="0"/>
          </a:p>
          <a:p>
            <a:pPr marL="0" indent="0">
              <a:buNone/>
            </a:pPr>
            <a:endParaRPr lang="en-US" altLang="en-US" sz="3600" dirty="0"/>
          </a:p>
        </p:txBody>
      </p:sp>
      <p:pic>
        <p:nvPicPr>
          <p:cNvPr id="4" name="40">
            <a:hlinkClick r:id="" action="ppaction://media"/>
            <a:extLst>
              <a:ext uri="{FF2B5EF4-FFF2-40B4-BE49-F238E27FC236}">
                <a16:creationId xmlns:a16="http://schemas.microsoft.com/office/drawing/2014/main" id="{6DAE042E-0D6E-1A5C-240F-5B91A8196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Лікування при ураженнях шкіри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8453-6B22-0FB7-6A33-167484462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255" y="1579517"/>
            <a:ext cx="9355698" cy="4886841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75"/>
              </a:spcBef>
            </a:pPr>
            <a:r>
              <a:rPr lang="uk-UA" dirty="0"/>
              <a:t>Харчові добавки за потреби</a:t>
            </a:r>
          </a:p>
          <a:p>
            <a:pPr>
              <a:spcBef>
                <a:spcPts val="675"/>
              </a:spcBef>
            </a:pPr>
            <a:r>
              <a:rPr lang="uk-UA" altLang="en-US" dirty="0"/>
              <a:t>Лікування ран</a:t>
            </a:r>
            <a:r>
              <a:rPr lang="en-US" altLang="en-US" dirty="0"/>
              <a:t>: </a:t>
            </a:r>
            <a:r>
              <a:rPr lang="uk-UA" altLang="en-US" dirty="0" err="1"/>
              <a:t>Біобран</a:t>
            </a:r>
            <a:r>
              <a:rPr lang="en-US" altLang="en-US" dirty="0"/>
              <a:t>® </a:t>
            </a:r>
            <a:r>
              <a:rPr lang="uk-UA" altLang="en-US" dirty="0"/>
              <a:t>або</a:t>
            </a:r>
            <a:r>
              <a:rPr lang="en-US" altLang="en-US" dirty="0"/>
              <a:t> </a:t>
            </a:r>
            <a:r>
              <a:rPr lang="uk-UA" altLang="en-US" dirty="0" err="1"/>
              <a:t>Інтегра</a:t>
            </a:r>
            <a:r>
              <a:rPr lang="en-US" altLang="en-US" dirty="0"/>
              <a:t>®; </a:t>
            </a:r>
            <a:r>
              <a:rPr lang="uk-UA" altLang="en-US" dirty="0" err="1"/>
              <a:t>Ш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тучна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шкіра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біоінженер</a:t>
            </a:r>
            <a:r>
              <a:rPr lang="uk-UA" dirty="0" err="1">
                <a:latin typeface="Calibri" panose="020F0502020204030204" pitchFamily="34" charset="0"/>
                <a:cs typeface="Calibri" panose="020F0502020204030204" pitchFamily="34" charset="0"/>
              </a:rPr>
              <a:t>ія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 - епідермальні і </a:t>
            </a:r>
            <a:r>
              <a:rPr lang="uk-UA" dirty="0" err="1">
                <a:latin typeface="Calibri" panose="020F0502020204030204" pitchFamily="34" charset="0"/>
                <a:cs typeface="Calibri" panose="020F0502020204030204" pitchFamily="34" charset="0"/>
              </a:rPr>
              <a:t>дермальні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 замінники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uk-UA" altLang="en-US" dirty="0"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іпербарична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оксиген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ація</a:t>
            </a:r>
            <a:r>
              <a:rPr lang="uk-UA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uk-UA" altLang="en-US" dirty="0"/>
              <a:t>Хірургія</a:t>
            </a:r>
            <a:r>
              <a:rPr lang="en-US" altLang="en-US" dirty="0"/>
              <a:t> +/- </a:t>
            </a:r>
            <a:r>
              <a:rPr lang="uk-UA" dirty="0"/>
              <a:t>ін'єкції стовбурових або </a:t>
            </a:r>
            <a:r>
              <a:rPr lang="uk-UA" dirty="0" err="1"/>
              <a:t>стромальних</a:t>
            </a:r>
            <a:r>
              <a:rPr lang="uk-UA" dirty="0"/>
              <a:t> клітин</a:t>
            </a:r>
            <a:endParaRPr lang="en-US" altLang="en-US" dirty="0"/>
          </a:p>
          <a:p>
            <a:pPr>
              <a:spcBef>
                <a:spcPts val="1200"/>
              </a:spcBef>
            </a:pP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онсультації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хірургами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області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загальної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травматології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пластичної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хірургічної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онкології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також у сфері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их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захворюван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ь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онкологі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дерматологі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реабілітаційн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медицин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гіпербаричн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терапі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психічн</a:t>
            </a:r>
            <a:r>
              <a:rPr lang="uk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ого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здоров'я</a:t>
            </a:r>
            <a:endParaRPr lang="en-US" altLang="en-US" dirty="0"/>
          </a:p>
          <a:p>
            <a:pPr marL="0" indent="0">
              <a:buNone/>
            </a:pPr>
            <a:endParaRPr lang="en-US" altLang="en-US" sz="3600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585006F-FAE3-D65E-30C0-260BD3A1F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24942" y="1717205"/>
            <a:ext cx="2467058" cy="2467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1">
            <a:hlinkClick r:id="" action="ppaction://media"/>
            <a:extLst>
              <a:ext uri="{FF2B5EF4-FFF2-40B4-BE49-F238E27FC236}">
                <a16:creationId xmlns:a16="http://schemas.microsoft.com/office/drawing/2014/main" id="{2F7AA8DB-33F7-7332-766E-EA52B40D7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Підсумок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74FF7-5C30-57B3-EC88-89483D89B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20" y="1671246"/>
            <a:ext cx="10515600" cy="4351338"/>
          </a:xfrm>
        </p:spPr>
        <p:txBody>
          <a:bodyPr>
            <a:normAutofit/>
          </a:bodyPr>
          <a:lstStyle/>
          <a:p>
            <a:r>
              <a:rPr lang="uk-UA" dirty="0"/>
              <a:t>Спочатку лікуйте травми, які загрожують життю</a:t>
            </a:r>
          </a:p>
          <a:p>
            <a:r>
              <a:rPr lang="uk-UA" dirty="0"/>
              <a:t>Повторне сортування пацієнтів є ключовим</a:t>
            </a:r>
          </a:p>
          <a:p>
            <a:r>
              <a:rPr lang="uk-UA" dirty="0"/>
              <a:t>Лікуйте цих пацієнтів, як пацієнтів з ослабленим імунітетом </a:t>
            </a:r>
          </a:p>
          <a:p>
            <a:r>
              <a:rPr lang="uk-UA" dirty="0"/>
              <a:t>Слідкуйте за появою уражень, схожих на опіки, протягом декількох тижнів</a:t>
            </a:r>
            <a:endParaRPr lang="en-US" dirty="0"/>
          </a:p>
        </p:txBody>
      </p:sp>
      <p:pic>
        <p:nvPicPr>
          <p:cNvPr id="4" name="42">
            <a:hlinkClick r:id="" action="ppaction://media"/>
            <a:extLst>
              <a:ext uri="{FF2B5EF4-FFF2-40B4-BE49-F238E27FC236}">
                <a16:creationId xmlns:a16="http://schemas.microsoft.com/office/drawing/2014/main" id="{5158AB18-0656-C0D8-CF75-A04CAB0F1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049DC-5084-55A2-07D8-F3F9F9CDE3A2}"/>
              </a:ext>
            </a:extLst>
          </p:cNvPr>
          <p:cNvSpPr txBox="1"/>
          <p:nvPr/>
        </p:nvSpPr>
        <p:spPr>
          <a:xfrm>
            <a:off x="743919" y="712922"/>
            <a:ext cx="5951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/>
              <a:t>Дякуємо</a:t>
            </a:r>
            <a:r>
              <a:rPr lang="en-US" sz="5400" dirty="0"/>
              <a:t>!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16A8B2-5E50-837C-7B81-D8BF3A3402C9}"/>
              </a:ext>
            </a:extLst>
          </p:cNvPr>
          <p:cNvSpPr txBox="1">
            <a:spLocks/>
          </p:cNvSpPr>
          <p:nvPr/>
        </p:nvSpPr>
        <p:spPr>
          <a:xfrm>
            <a:off x="283580" y="1600200"/>
            <a:ext cx="6146157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 sz="1000"/>
          </a:p>
          <a:p>
            <a:r>
              <a:rPr lang="en-US">
                <a:hlinkClick r:id="rId5"/>
              </a:rPr>
              <a:t>https://orise.orau.gov/reacts/</a:t>
            </a: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C854C76-66F2-F08B-BB73-459890DD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5268" y="1636252"/>
            <a:ext cx="4987636" cy="37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3">
            <a:hlinkClick r:id="" action="ppaction://media"/>
            <a:extLst>
              <a:ext uri="{FF2B5EF4-FFF2-40B4-BE49-F238E27FC236}">
                <a16:creationId xmlns:a16="http://schemas.microsoft.com/office/drawing/2014/main" id="{3EF4430E-C5E3-FDC4-0D62-3BD851152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8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2045696" cy="1325563"/>
          </a:xfrm>
        </p:spPr>
        <p:txBody>
          <a:bodyPr>
            <a:normAutofit/>
          </a:bodyPr>
          <a:lstStyle/>
          <a:p>
            <a:r>
              <a:rPr lang="uk-UA" sz="3600" dirty="0"/>
              <a:t>Летальна доза</a:t>
            </a:r>
            <a:r>
              <a:rPr lang="en-US" sz="3600" dirty="0"/>
              <a:t> (</a:t>
            </a:r>
            <a:r>
              <a:rPr lang="uk-UA" sz="3600" dirty="0"/>
              <a:t>ЛД</a:t>
            </a:r>
            <a:r>
              <a:rPr lang="en-US" sz="3600" dirty="0"/>
              <a:t>50/60) </a:t>
            </a:r>
            <a:r>
              <a:rPr lang="uk-UA" sz="3600" dirty="0"/>
              <a:t>для гострої променевої хвороби </a:t>
            </a:r>
            <a:endParaRPr lang="en-US" sz="3600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36713A8-C19F-2964-8C11-3C9AC06284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8112408"/>
              </p:ext>
            </p:extLst>
          </p:nvPr>
        </p:nvGraphicFramePr>
        <p:xfrm>
          <a:off x="1198372" y="1561014"/>
          <a:ext cx="9941560" cy="231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56161F9-FA63-EF39-2613-89ED2C134463}"/>
              </a:ext>
            </a:extLst>
          </p:cNvPr>
          <p:cNvSpPr txBox="1"/>
          <p:nvPr/>
        </p:nvSpPr>
        <p:spPr>
          <a:xfrm>
            <a:off x="240792" y="4045103"/>
            <a:ext cx="11856720" cy="1771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2800" b="1" dirty="0">
                <a:solidFill>
                  <a:srgbClr val="002060"/>
                </a:solidFill>
                <a:latin typeface="Calibri" panose="020F0502020204030204"/>
              </a:rPr>
              <a:t>Здорові, молоді люди без терапії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3.5 – 4.0 </a:t>
            </a:r>
            <a:r>
              <a:rPr lang="uk-UA" sz="2800" b="1" dirty="0" err="1">
                <a:solidFill>
                  <a:srgbClr val="002060"/>
                </a:solidFill>
                <a:latin typeface="Calibri" panose="020F0502020204030204"/>
              </a:rPr>
              <a:t>Гр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2800" b="1" dirty="0">
                <a:solidFill>
                  <a:srgbClr val="002060"/>
                </a:solidFill>
                <a:latin typeface="Calibri" panose="020F0502020204030204"/>
              </a:rPr>
              <a:t>З терапією (антибіотики плюс підтримуюча терапія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6.0 – 7.0 </a:t>
            </a:r>
            <a:r>
              <a:rPr lang="uk-UA" sz="2800" b="1" dirty="0" err="1">
                <a:solidFill>
                  <a:srgbClr val="002060"/>
                </a:solidFill>
                <a:latin typeface="Calibri" panose="020F0502020204030204"/>
              </a:rPr>
              <a:t>Гр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2800" b="1" dirty="0">
                <a:solidFill>
                  <a:srgbClr val="002060"/>
                </a:solidFill>
                <a:latin typeface="Calibri" panose="020F0502020204030204"/>
              </a:rPr>
              <a:t>ЛД50/60 вища, коли </a:t>
            </a:r>
            <a:r>
              <a:rPr lang="uk-UA" sz="2800" b="1" dirty="0" err="1">
                <a:solidFill>
                  <a:srgbClr val="002060"/>
                </a:solidFill>
                <a:latin typeface="Calibri" panose="020F0502020204030204"/>
              </a:rPr>
              <a:t>колонієстимулюючі</a:t>
            </a:r>
            <a:r>
              <a:rPr lang="uk-UA" sz="2800" b="1" dirty="0">
                <a:solidFill>
                  <a:srgbClr val="002060"/>
                </a:solidFill>
                <a:latin typeface="Calibri" panose="020F0502020204030204"/>
              </a:rPr>
              <a:t> фактори додають до вищевказаної терапії</a:t>
            </a: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C8430127-38E2-C358-66A1-CBBD62E44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4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Г</a:t>
            </a:r>
            <a:r>
              <a:rPr lang="uk-UA" sz="4400" dirty="0"/>
              <a:t>остра променева хвороба </a:t>
            </a:r>
            <a:r>
              <a:rPr lang="en-US" dirty="0"/>
              <a:t>*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73849F91-33A8-CCDB-890B-821AE89274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78719"/>
              </p:ext>
            </p:extLst>
          </p:nvPr>
        </p:nvGraphicFramePr>
        <p:xfrm>
          <a:off x="1405688" y="1828800"/>
          <a:ext cx="10515600" cy="3749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964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0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3600" b="0" dirty="0"/>
                        <a:t>Субклінічна стадія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0 – 1 </a:t>
                      </a:r>
                      <a:r>
                        <a:rPr lang="uk-UA" sz="3600" b="0" dirty="0" err="1"/>
                        <a:t>Гр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Гемопоетичний</a:t>
                      </a:r>
                      <a:r>
                        <a:rPr lang="uk-UA" sz="3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(кістково-мозковий)</a:t>
                      </a:r>
                      <a:endParaRPr lang="en-US" sz="3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&gt; 1 </a:t>
                      </a:r>
                      <a:r>
                        <a:rPr lang="uk-UA" sz="3600" b="0" dirty="0"/>
                        <a:t>або</a:t>
                      </a:r>
                      <a:r>
                        <a:rPr lang="en-US" sz="3600" b="0" dirty="0"/>
                        <a:t> 2 </a:t>
                      </a:r>
                      <a:r>
                        <a:rPr lang="uk-UA" sz="3600" b="0" dirty="0" err="1"/>
                        <a:t>Гр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0" dirty="0" err="1"/>
                        <a:t>Гастроінтестинальний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&gt;</a:t>
                      </a:r>
                      <a:r>
                        <a:rPr lang="en-US" sz="3600" b="0" baseline="0" dirty="0"/>
                        <a:t> 5-6 </a:t>
                      </a:r>
                      <a:r>
                        <a:rPr lang="uk-UA" sz="3600" b="0" baseline="0" dirty="0" err="1"/>
                        <a:t>Гр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Нейроваскулярний</a:t>
                      </a:r>
                      <a:r>
                        <a:rPr lang="uk-UA" sz="3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синдром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&gt; ~10</a:t>
                      </a:r>
                      <a:r>
                        <a:rPr lang="en-US" sz="3600" b="0" baseline="0" dirty="0"/>
                        <a:t> </a:t>
                      </a:r>
                      <a:r>
                        <a:rPr lang="uk-UA" sz="3600" b="0" baseline="0" dirty="0" err="1"/>
                        <a:t>Гр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0" dirty="0"/>
                        <a:t>Ураження шкіри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&gt; 6 </a:t>
                      </a:r>
                      <a:r>
                        <a:rPr lang="uk-UA" sz="3600" b="0" dirty="0" err="1"/>
                        <a:t>Гр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5922987-1CB1-AE7B-C234-E44093BBCB16}"/>
              </a:ext>
            </a:extLst>
          </p:cNvPr>
          <p:cNvSpPr txBox="1"/>
          <p:nvPr/>
        </p:nvSpPr>
        <p:spPr>
          <a:xfrm>
            <a:off x="8030903" y="5704673"/>
            <a:ext cx="4764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*Varies according to source</a:t>
            </a:r>
          </a:p>
        </p:txBody>
      </p:sp>
      <p:pic>
        <p:nvPicPr>
          <p:cNvPr id="5" name="6">
            <a:hlinkClick r:id="" action="ppaction://media"/>
            <a:extLst>
              <a:ext uri="{FF2B5EF4-FFF2-40B4-BE49-F238E27FC236}">
                <a16:creationId xmlns:a16="http://schemas.microsoft.com/office/drawing/2014/main" id="{99C4F200-8D70-ACA1-5054-69F1ACAB8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2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sz="4400" b="0" dirty="0"/>
              <a:t>Субклінічна стадія</a:t>
            </a:r>
            <a:r>
              <a:rPr lang="en-US" dirty="0"/>
              <a:t> (</a:t>
            </a:r>
            <a:r>
              <a:rPr lang="uk-UA" dirty="0"/>
              <a:t>Менше</a:t>
            </a:r>
            <a:r>
              <a:rPr lang="en-US" dirty="0"/>
              <a:t> 1 </a:t>
            </a:r>
            <a:r>
              <a:rPr lang="uk-UA" dirty="0" err="1"/>
              <a:t>Гр</a:t>
            </a:r>
            <a:r>
              <a:rPr lang="en-US" dirty="0"/>
              <a:t>, 100 </a:t>
            </a:r>
            <a:r>
              <a:rPr lang="uk-UA" dirty="0"/>
              <a:t>рад</a:t>
            </a:r>
            <a:r>
              <a:rPr lang="en-US" dirty="0"/>
              <a:t>)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066FF2E-453B-F51E-512D-9C82E21EAF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737513"/>
              </p:ext>
            </p:extLst>
          </p:nvPr>
        </p:nvGraphicFramePr>
        <p:xfrm>
          <a:off x="441158" y="1531225"/>
          <a:ext cx="11309684" cy="5119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00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err="1"/>
                        <a:t>Гр</a:t>
                      </a:r>
                      <a:endParaRPr lang="en-US" sz="2800" dirty="0"/>
                    </a:p>
                  </a:txBody>
                  <a:tcP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/>
                        <a:t>Вплив</a:t>
                      </a:r>
                      <a:endParaRPr lang="en-US" sz="2800" dirty="0"/>
                    </a:p>
                  </a:txBody>
                  <a:tcPr>
                    <a:solidFill>
                      <a:srgbClr val="92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824">
                <a:tc>
                  <a:txBody>
                    <a:bodyPr/>
                    <a:lstStyle/>
                    <a:p>
                      <a:r>
                        <a:rPr lang="en-US" sz="2800" dirty="0"/>
                        <a:t>&lt; 0.10</a:t>
                      </a:r>
                      <a:r>
                        <a:rPr lang="en-US" sz="2800" baseline="0" dirty="0"/>
                        <a:t> 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baseline="0" dirty="0"/>
                        <a:t> (10 c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baseline="0" dirty="0"/>
                        <a:t>)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Немає помітної різниці між пацієнтами, які піддавалися опроміненню, та пацієнтам, які не зазнавали впливу радіації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024">
                <a:tc>
                  <a:txBody>
                    <a:bodyPr/>
                    <a:lstStyle/>
                    <a:p>
                      <a:r>
                        <a:rPr lang="en-US" sz="2800" dirty="0"/>
                        <a:t>&gt; 0.12</a:t>
                      </a:r>
                      <a:r>
                        <a:rPr lang="en-US" sz="2800" baseline="0" dirty="0"/>
                        <a:t> 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baseline="0" dirty="0"/>
                        <a:t> (12 c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baseline="0" dirty="0"/>
                        <a:t>)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Кількість сперматозоїдів зменшується до мінімуму приблизно на 45ий день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434">
                <a:tc>
                  <a:txBody>
                    <a:bodyPr/>
                    <a:lstStyle/>
                    <a:p>
                      <a:r>
                        <a:rPr lang="en-US" sz="2800" dirty="0"/>
                        <a:t>0.20 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dirty="0"/>
                        <a:t> (20c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dirty="0"/>
                        <a:t>)</a:t>
                      </a: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Підвищення частоти аберацій хромосом у всьому тілі – без ознак чи симптомів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434">
                <a:tc>
                  <a:txBody>
                    <a:bodyPr/>
                    <a:lstStyle/>
                    <a:p>
                      <a:r>
                        <a:rPr lang="en-US" sz="2800" dirty="0"/>
                        <a:t>0.75</a:t>
                      </a:r>
                      <a:r>
                        <a:rPr lang="en-US" sz="2800" baseline="0" dirty="0"/>
                        <a:t> – 1.0 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baseline="0" dirty="0"/>
                        <a:t> </a:t>
                      </a:r>
                    </a:p>
                    <a:p>
                      <a:r>
                        <a:rPr lang="en-US" sz="2800" baseline="0" dirty="0"/>
                        <a:t>(75 – 100 c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baseline="0" dirty="0"/>
                        <a:t>)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Ураження кісткового мозку – нудота/блювання приблизно у 10% населення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10AAE554-5E19-DEA2-A378-65E218203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8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емопоетичний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</a:t>
            </a:r>
            <a:r>
              <a:rPr lang="uk-UA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(&gt;1 </a:t>
            </a:r>
            <a:r>
              <a:rPr lang="uk-UA" dirty="0" err="1"/>
              <a:t>Гр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DE27E-E9FA-E5B8-097B-463B13B5F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705"/>
            <a:ext cx="10515600" cy="4566138"/>
          </a:xfrm>
        </p:spPr>
        <p:txBody>
          <a:bodyPr>
            <a:normAutofit/>
          </a:bodyPr>
          <a:lstStyle/>
          <a:p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трат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лімфоцитів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нейтрофілів</a:t>
            </a:r>
            <a:endParaRPr lang="en-US" dirty="0"/>
          </a:p>
          <a:p>
            <a:pPr lvl="1"/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Потім зниження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еритроцитів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тромбоцитів</a:t>
            </a:r>
            <a:endParaRPr lang="en-US" dirty="0"/>
          </a:p>
          <a:p>
            <a:pPr lvl="1"/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начн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зміни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32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крові</a:t>
            </a:r>
            <a:r>
              <a:rPr lang="en-US" dirty="0"/>
              <a:t> (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панцитопені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</a:t>
            </a:r>
            <a:r>
              <a:rPr lang="en-US" dirty="0"/>
              <a:t>)</a:t>
            </a:r>
          </a:p>
          <a:p>
            <a:pPr lvl="1"/>
            <a:r>
              <a:rPr lang="uk-UA" dirty="0"/>
              <a:t>Можливі кровотечі</a:t>
            </a:r>
            <a:endParaRPr lang="en-US" dirty="0"/>
          </a:p>
          <a:p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мунн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дисфункц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ія</a:t>
            </a:r>
            <a:endParaRPr lang="uk-UA" sz="36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dirty="0"/>
              <a:t>Інфекції та сепсис</a:t>
            </a:r>
            <a:endParaRPr lang="en-US" dirty="0"/>
          </a:p>
          <a:p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складнення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загоєння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</a:t>
            </a:r>
            <a:endParaRPr lang="en-US" dirty="0"/>
          </a:p>
        </p:txBody>
      </p:sp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C4EFCD36-A956-074E-B3FE-AC71D66C6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9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емопоетичний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</a:t>
            </a:r>
            <a:endParaRPr lang="en-US" sz="4400" b="0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9981729-7923-B723-6A14-B4A71F34CA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823" y="1810195"/>
            <a:ext cx="4814761" cy="315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B653B-929E-5EA9-1402-8528A3D6A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9292" y="1810195"/>
            <a:ext cx="5419932" cy="316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A6D16E-9C9E-F2CA-B45B-72005114327A}"/>
              </a:ext>
            </a:extLst>
          </p:cNvPr>
          <p:cNvSpPr txBox="1"/>
          <p:nvPr/>
        </p:nvSpPr>
        <p:spPr>
          <a:xfrm>
            <a:off x="1676439" y="5055167"/>
            <a:ext cx="3588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доров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 клітини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ого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41E64-F6DF-9470-6835-538145D2A66B}"/>
              </a:ext>
            </a:extLst>
          </p:cNvPr>
          <p:cNvSpPr txBox="1"/>
          <p:nvPr/>
        </p:nvSpPr>
        <p:spPr>
          <a:xfrm>
            <a:off x="6927294" y="4971822"/>
            <a:ext cx="4043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літини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ого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уражені опроміненням</a:t>
            </a:r>
            <a:endParaRPr lang="en-US" sz="2800" dirty="0"/>
          </a:p>
        </p:txBody>
      </p:sp>
      <p:pic>
        <p:nvPicPr>
          <p:cNvPr id="7" name="9">
            <a:hlinkClick r:id="" action="ppaction://media"/>
            <a:extLst>
              <a:ext uri="{FF2B5EF4-FFF2-40B4-BE49-F238E27FC236}">
                <a16:creationId xmlns:a16="http://schemas.microsoft.com/office/drawing/2014/main" id="{8766FFC3-DBCC-76F8-2F35-DA8EAC942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4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c59f78-8cb2-481e-ab5e-989af4813501" xsi:nil="true"/>
    <lcf76f155ced4ddcb4097134ff3c332f xmlns="712b62e7-5a60-4e0b-8956-2a1ef3ea23b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B11BCFBB4F064BAA73D1AAD9EC1790" ma:contentTypeVersion="18" ma:contentTypeDescription="Create a new document." ma:contentTypeScope="" ma:versionID="4617c00dbe4cae316225e5bcf3fc9e0a">
  <xsd:schema xmlns:xsd="http://www.w3.org/2001/XMLSchema" xmlns:xs="http://www.w3.org/2001/XMLSchema" xmlns:p="http://schemas.microsoft.com/office/2006/metadata/properties" xmlns:ns2="712b62e7-5a60-4e0b-8956-2a1ef3ea23bb" xmlns:ns3="aac59f78-8cb2-481e-ab5e-989af4813501" targetNamespace="http://schemas.microsoft.com/office/2006/metadata/properties" ma:root="true" ma:fieldsID="fdfa100dee9bda91757c7232bdb280c3" ns2:_="" ns3:_="">
    <xsd:import namespace="712b62e7-5a60-4e0b-8956-2a1ef3ea23bb"/>
    <xsd:import namespace="aac59f78-8cb2-481e-ab5e-989af48135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b62e7-5a60-4e0b-8956-2a1ef3ea23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3e19921-5c14-4ec9-b3d4-f7c604f202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59f78-8cb2-481e-ab5e-989af48135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3c1c530-54af-43c2-8833-0f34575cabaf}" ma:internalName="TaxCatchAll" ma:showField="CatchAllData" ma:web="aac59f78-8cb2-481e-ab5e-989af48135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8BB416-73DE-4AEC-AB26-86B376BC00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E83D97-FEAB-4140-8D3D-016C62A92E14}">
  <ds:schemaRefs>
    <ds:schemaRef ds:uri="http://schemas.microsoft.com/office/2006/metadata/properties"/>
    <ds:schemaRef ds:uri="http://schemas.microsoft.com/office/infopath/2007/PartnerControls"/>
    <ds:schemaRef ds:uri="aac59f78-8cb2-481e-ab5e-989af4813501"/>
    <ds:schemaRef ds:uri="712b62e7-5a60-4e0b-8956-2a1ef3ea23bb"/>
  </ds:schemaRefs>
</ds:datastoreItem>
</file>

<file path=customXml/itemProps3.xml><?xml version="1.0" encoding="utf-8"?>
<ds:datastoreItem xmlns:ds="http://schemas.openxmlformats.org/officeDocument/2006/customXml" ds:itemID="{2CC76195-DEEC-498C-8D8F-994A39CB0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2b62e7-5a60-4e0b-8956-2a1ef3ea23bb"/>
    <ds:schemaRef ds:uri="aac59f78-8cb2-481e-ab5e-989af48135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7729</TotalTime>
  <Words>5975</Words>
  <Application>Microsoft Macintosh PowerPoint</Application>
  <PresentationFormat>Widescreen</PresentationFormat>
  <Paragraphs>458</Paragraphs>
  <Slides>43</Slides>
  <Notes>43</Notes>
  <HiddenSlides>0</HiddenSlides>
  <MMClips>43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Google Sans</vt:lpstr>
      <vt:lpstr>Tahoma</vt:lpstr>
      <vt:lpstr>Verdana</vt:lpstr>
      <vt:lpstr>Wingdings</vt:lpstr>
      <vt:lpstr>Office Theme</vt:lpstr>
      <vt:lpstr>Гостра променева хвороба (ГПХ) та медичне лікування</vt:lpstr>
      <vt:lpstr>Радіаційне ураження внаслідок ядерного вибуху</vt:lpstr>
      <vt:lpstr>Радіаційне опромінення</vt:lpstr>
      <vt:lpstr>Які клітини найбільш чутливі?</vt:lpstr>
      <vt:lpstr>Летальна доза (ЛД50/60) для гострої променевої хвороби </vt:lpstr>
      <vt:lpstr>Гостра променева хвороба *</vt:lpstr>
      <vt:lpstr>Субклінічна стадія (Менше 1 Гр, 100 рад)</vt:lpstr>
      <vt:lpstr>Гемопоетичний субсиндром (&gt;1 Гр)</vt:lpstr>
      <vt:lpstr>Гемопоетичний субсиндром</vt:lpstr>
      <vt:lpstr>Гастроінтестинальний (ШКТ) (5-6 Гр)</vt:lpstr>
      <vt:lpstr>Гастроінтестинальний (ШКТ)</vt:lpstr>
      <vt:lpstr>Нейроваскулярний синдром (&gt;10 Гр)</vt:lpstr>
      <vt:lpstr>Протоколи медичного лікування постраждалих від радіаційних аварій - MEdical TREatment ProtocOLs for Radiation Accident Victims (METROPOL)</vt:lpstr>
      <vt:lpstr>METREPOL</vt:lpstr>
      <vt:lpstr>METREPOL</vt:lpstr>
      <vt:lpstr>Сортування за багатьма параметрами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Стадії протікання ГПХ</vt:lpstr>
      <vt:lpstr>Уривки з книги Джона Херсі "Хіросіма" </vt:lpstr>
      <vt:lpstr>Уривки з книги Джона Херсі "Хіросіма" </vt:lpstr>
      <vt:lpstr>Лікування ГПХ </vt:lpstr>
      <vt:lpstr>Протимікробна профілактика</vt:lpstr>
      <vt:lpstr>Протимікробна профілактика</vt:lpstr>
      <vt:lpstr>Протимікробна профілактика</vt:lpstr>
      <vt:lpstr>Колонієстимулюючі фактори (КСФ)</vt:lpstr>
      <vt:lpstr>Г-КСФ та ГМ-КСФ затверджені Управлінням з санітарного нагляду за якістю харчових продуктів та медикаментів США</vt:lpstr>
      <vt:lpstr>Побічні реакції та застереження при Г-КСФ</vt:lpstr>
      <vt:lpstr>Нещодавно схвалені в США 2021</vt:lpstr>
      <vt:lpstr>Трансплантація кісткового мозку</vt:lpstr>
      <vt:lpstr>Причини смерті в 31 випадку трансплантації при ГПХ</vt:lpstr>
      <vt:lpstr>Променеве ураження шкіри</vt:lpstr>
      <vt:lpstr>Променеве ураження шкіри: гострі реакції та відстрочені ефекти</vt:lpstr>
      <vt:lpstr>Дози ураження шкіри</vt:lpstr>
      <vt:lpstr>Лікування при ураженнях шкіри</vt:lpstr>
      <vt:lpstr>Лікування при ураженнях шкіри</vt:lpstr>
      <vt:lpstr>Лікування при ураженнях шкіри</vt:lpstr>
      <vt:lpstr>Підсумок</vt:lpstr>
      <vt:lpstr>PowerPoint Presentation</vt:lpstr>
    </vt:vector>
  </TitlesOfParts>
  <Company>ORAU\ORISE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Baxter</dc:creator>
  <cp:lastModifiedBy>Viars, Amy</cp:lastModifiedBy>
  <cp:revision>313</cp:revision>
  <dcterms:created xsi:type="dcterms:W3CDTF">2020-03-03T17:37:41Z</dcterms:created>
  <dcterms:modified xsi:type="dcterms:W3CDTF">2024-03-27T17:14:39Z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0x01010031B11BCFBB4F064BAA73D1AAD9EC1790</vt:lpwstr>
  </property>
  <property fmtid="{D5CDD505-2E9C-101B-9397-08002B2CF9AE}" pid="3" name="MediaServiceImageTags">
    <vt:lpwstr/>
  </property>
</Properties>
</file>