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9" r:id="rId6"/>
    <p:sldId id="260" r:id="rId7"/>
    <p:sldId id="302" r:id="rId8"/>
    <p:sldId id="304" r:id="rId9"/>
    <p:sldId id="305" r:id="rId10"/>
    <p:sldId id="306" r:id="rId11"/>
    <p:sldId id="307" r:id="rId12"/>
    <p:sldId id="308" r:id="rId13"/>
    <p:sldId id="309" r:id="rId14"/>
    <p:sldId id="310" r:id="rId15"/>
    <p:sldId id="332" r:id="rId16"/>
    <p:sldId id="312" r:id="rId17"/>
    <p:sldId id="314" r:id="rId18"/>
    <p:sldId id="315" r:id="rId19"/>
    <p:sldId id="333" r:id="rId20"/>
    <p:sldId id="317" r:id="rId21"/>
    <p:sldId id="318" r:id="rId22"/>
    <p:sldId id="334" r:id="rId23"/>
    <p:sldId id="320" r:id="rId24"/>
    <p:sldId id="321" r:id="rId25"/>
    <p:sldId id="335" r:id="rId26"/>
    <p:sldId id="323" r:id="rId27"/>
    <p:sldId id="324" r:id="rId28"/>
    <p:sldId id="325" r:id="rId29"/>
    <p:sldId id="326" r:id="rId30"/>
    <p:sldId id="327" r:id="rId31"/>
    <p:sldId id="328" r:id="rId32"/>
    <p:sldId id="847" r:id="rId33"/>
    <p:sldId id="330" r:id="rId34"/>
    <p:sldId id="331"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BB0005-E1CE-847E-66E3-1E651959D1A2}" name="Gardner, Jenna (FELLOW)" initials="GJ(" userId="S::jenna.gardner@nnsa.doe.gov::5653a776-070d-41e6-812f-eb23dbbe90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teman, Jessica (FELLOW)" initials="BJ(" lastIdx="15" clrIdx="0">
    <p:extLst>
      <p:ext uri="{19B8F6BF-5375-455C-9EA6-DF929625EA0E}">
        <p15:presenceInfo xmlns:p15="http://schemas.microsoft.com/office/powerpoint/2012/main" userId="S-1-5-21-2844929807-1687724802-988633214-249087" providerId="AD"/>
      </p:ext>
    </p:extLst>
  </p:cmAuthor>
  <p:cmAuthor id="2" name="Davis, Jason" initials="DJ" lastIdx="11" clrIdx="1">
    <p:extLst>
      <p:ext uri="{19B8F6BF-5375-455C-9EA6-DF929625EA0E}">
        <p15:presenceInfo xmlns:p15="http://schemas.microsoft.com/office/powerpoint/2012/main" userId="S-1-5-21-1480074335-131548989-1250845650-17715" providerId="AD"/>
      </p:ext>
    </p:extLst>
  </p:cmAuthor>
  <p:cmAuthor id="3" name="Bateman, Jessica (CONTR)" initials="BJ(" lastIdx="3" clrIdx="2">
    <p:extLst>
      <p:ext uri="{19B8F6BF-5375-455C-9EA6-DF929625EA0E}">
        <p15:presenceInfo xmlns:p15="http://schemas.microsoft.com/office/powerpoint/2012/main" userId="S::jessica.bateman@nnsa.doe.gov::00a472f3-99a1-4ecc-9978-07d22d58e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7C5"/>
    <a:srgbClr val="FFD966"/>
    <a:srgbClr val="E2B700"/>
    <a:srgbClr val="F4B082"/>
    <a:srgbClr val="6388BA"/>
    <a:srgbClr val="E2E3E5"/>
    <a:srgbClr val="D9D9D9"/>
    <a:srgbClr val="DBDBDB"/>
    <a:srgbClr val="D5B011"/>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59" autoAdjust="0"/>
    <p:restoredTop sz="64490" autoAdjust="0"/>
  </p:normalViewPr>
  <p:slideViewPr>
    <p:cSldViewPr snapToGrid="0" showGuides="1">
      <p:cViewPr varScale="1">
        <p:scale>
          <a:sx n="69" d="100"/>
          <a:sy n="69" d="100"/>
        </p:scale>
        <p:origin x="224" y="424"/>
      </p:cViewPr>
      <p:guideLst>
        <p:guide orient="horz" pos="2160"/>
        <p:guide pos="3840"/>
      </p:guideLst>
    </p:cSldViewPr>
  </p:slideViewPr>
  <p:notesTextViewPr>
    <p:cViewPr>
      <p:scale>
        <a:sx n="3" d="2"/>
        <a:sy n="3" d="2"/>
      </p:scale>
      <p:origin x="0" y="0"/>
    </p:cViewPr>
  </p:notesTextViewPr>
  <p:sorterViewPr>
    <p:cViewPr>
      <p:scale>
        <a:sx n="100" d="100"/>
        <a:sy n="100" d="100"/>
      </p:scale>
      <p:origin x="0" y="-7786"/>
    </p:cViewPr>
  </p:sorterViewPr>
  <p:notesViewPr>
    <p:cSldViewPr snapToGrid="0">
      <p:cViewPr varScale="1">
        <p:scale>
          <a:sx n="55" d="100"/>
          <a:sy n="55" d="100"/>
        </p:scale>
        <p:origin x="30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8B6DE-8771-474F-BC93-04CCA148288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5EB7027-F61A-4F4A-B1FA-3161B5D828A9}">
      <dgm:prSet phldrT="[Text]"/>
      <dgm:spPr>
        <a:xfrm>
          <a:off x="90305"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Загальна доза</a:t>
          </a:r>
          <a:endParaRPr lang="en-US" dirty="0">
            <a:solidFill>
              <a:sysClr val="window" lastClr="FFFFFF"/>
            </a:solidFill>
            <a:latin typeface="Calibri" panose="020F0502020204030204"/>
            <a:ea typeface="+mn-ea"/>
            <a:cs typeface="+mn-cs"/>
          </a:endParaRPr>
        </a:p>
      </dgm:t>
    </dgm:pt>
    <dgm:pt modelId="{C0EAA9F0-5177-4B5E-8298-72ACD1349507}" type="parTrans" cxnId="{10F2FAB9-191B-4B4F-9EFD-E5F24FEFD205}">
      <dgm:prSet/>
      <dgm:spPr/>
      <dgm:t>
        <a:bodyPr/>
        <a:lstStyle/>
        <a:p>
          <a:endParaRPr lang="en-US"/>
        </a:p>
      </dgm:t>
    </dgm:pt>
    <dgm:pt modelId="{49B66F78-EBFC-43E9-8473-286E24780E3E}" type="sibTrans" cxnId="{10F2FAB9-191B-4B4F-9EFD-E5F24FEFD205}">
      <dgm:prSet/>
      <dgm:spPr/>
      <dgm:t>
        <a:bodyPr/>
        <a:lstStyle/>
        <a:p>
          <a:endParaRPr lang="en-US"/>
        </a:p>
      </dgm:t>
    </dgm:pt>
    <dgm:pt modelId="{01379C62-0A17-4D45-B9A6-8D78ABB89C0E}">
      <dgm:prSet/>
      <dgm:spPr>
        <a:xfrm>
          <a:off x="3640423"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Потужність дози</a:t>
          </a:r>
          <a:endParaRPr lang="en-US" dirty="0">
            <a:solidFill>
              <a:sysClr val="window" lastClr="FFFFFF"/>
            </a:solidFill>
            <a:latin typeface="Calibri" panose="020F0502020204030204"/>
            <a:ea typeface="+mn-ea"/>
            <a:cs typeface="+mn-cs"/>
          </a:endParaRPr>
        </a:p>
      </dgm:t>
    </dgm:pt>
    <dgm:pt modelId="{41B3ED82-B57C-41B6-8CF6-F4F5D5701A7D}" type="parTrans" cxnId="{5E24796E-E7A7-438E-914F-1524F182611E}">
      <dgm:prSet/>
      <dgm:spPr/>
      <dgm:t>
        <a:bodyPr/>
        <a:lstStyle/>
        <a:p>
          <a:endParaRPr lang="en-US"/>
        </a:p>
      </dgm:t>
    </dgm:pt>
    <dgm:pt modelId="{6E7BC156-EDBD-4833-9679-2FF16A1C7A3C}" type="sibTrans" cxnId="{5E24796E-E7A7-438E-914F-1524F182611E}">
      <dgm:prSet/>
      <dgm:spPr/>
      <dgm:t>
        <a:bodyPr/>
        <a:lstStyle/>
        <a:p>
          <a:endParaRPr lang="en-US"/>
        </a:p>
      </dgm:t>
    </dgm:pt>
    <dgm:pt modelId="{51B50EEC-FA94-4EF4-9AC4-F3A03E142A2E}">
      <dgm:prSet/>
      <dgm:spPr>
        <a:xfrm>
          <a:off x="7190540"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Обсяг тканин або анатомічної частини тіла, що опромінюється</a:t>
          </a:r>
          <a:endParaRPr lang="en-US" dirty="0">
            <a:solidFill>
              <a:sysClr val="window" lastClr="FFFFFF"/>
            </a:solidFill>
            <a:latin typeface="Calibri" panose="020F0502020204030204"/>
            <a:ea typeface="+mn-ea"/>
            <a:cs typeface="+mn-cs"/>
          </a:endParaRPr>
        </a:p>
      </dgm:t>
    </dgm:pt>
    <dgm:pt modelId="{AC4BAAE5-6E2E-4F85-9B16-7CBC95A86E30}" type="parTrans" cxnId="{42690FD8-7513-4741-B173-5BC2037127CB}">
      <dgm:prSet/>
      <dgm:spPr/>
      <dgm:t>
        <a:bodyPr/>
        <a:lstStyle/>
        <a:p>
          <a:endParaRPr lang="en-US"/>
        </a:p>
      </dgm:t>
    </dgm:pt>
    <dgm:pt modelId="{125B785B-6475-45D0-AE20-9824BD75E839}" type="sibTrans" cxnId="{42690FD8-7513-4741-B173-5BC2037127CB}">
      <dgm:prSet/>
      <dgm:spPr/>
      <dgm:t>
        <a:bodyPr/>
        <a:lstStyle/>
        <a:p>
          <a:endParaRPr lang="en-US"/>
        </a:p>
      </dgm:t>
    </dgm:pt>
    <dgm:pt modelId="{7C8591A6-9888-4207-B083-C72BDF94ADF2}">
      <dgm:prSet/>
      <dgm:spPr>
        <a:xfrm>
          <a:off x="90305"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solidFill>
                <a:sysClr val="window" lastClr="FFFFFF"/>
              </a:solidFill>
              <a:latin typeface="Calibri" panose="020F0502020204030204"/>
              <a:ea typeface="+mn-ea"/>
              <a:cs typeface="+mn-cs"/>
            </a:rPr>
            <a:t>Тип випромінювання</a:t>
          </a:r>
          <a:endParaRPr lang="en-US" dirty="0">
            <a:solidFill>
              <a:sysClr val="window" lastClr="FFFFFF"/>
            </a:solidFill>
            <a:latin typeface="Calibri" panose="020F0502020204030204"/>
            <a:ea typeface="+mn-ea"/>
            <a:cs typeface="+mn-cs"/>
          </a:endParaRPr>
        </a:p>
      </dgm:t>
    </dgm:pt>
    <dgm:pt modelId="{C4FAEE63-92AE-4946-BFD6-33BD0E6FCE6D}" type="parTrans" cxnId="{BE326255-852D-4611-BAC8-6584D07BF335}">
      <dgm:prSet/>
      <dgm:spPr/>
      <dgm:t>
        <a:bodyPr/>
        <a:lstStyle/>
        <a:p>
          <a:endParaRPr lang="en-US"/>
        </a:p>
      </dgm:t>
    </dgm:pt>
    <dgm:pt modelId="{19832529-ABEC-41D3-BD00-4A19B4F0C69D}" type="sibTrans" cxnId="{BE326255-852D-4611-BAC8-6584D07BF335}">
      <dgm:prSet/>
      <dgm:spPr/>
      <dgm:t>
        <a:bodyPr/>
        <a:lstStyle/>
        <a:p>
          <a:endParaRPr lang="en-US"/>
        </a:p>
      </dgm:t>
    </dgm:pt>
    <dgm:pt modelId="{898E7B8E-9323-4805-8D23-BF97EDC0AC62}">
      <dgm:prSet/>
      <dgm:spPr>
        <a:xfrm>
          <a:off x="3640423"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Існуючі захворювання, травми, хвороби та опіки</a:t>
          </a:r>
          <a:endParaRPr lang="en-US" dirty="0">
            <a:solidFill>
              <a:sysClr val="window" lastClr="FFFFFF"/>
            </a:solidFill>
            <a:latin typeface="Calibri" panose="020F0502020204030204"/>
            <a:ea typeface="+mn-ea"/>
            <a:cs typeface="+mn-cs"/>
          </a:endParaRPr>
        </a:p>
      </dgm:t>
    </dgm:pt>
    <dgm:pt modelId="{57DC4528-6B07-4CD4-A3BC-AD957EC80993}" type="parTrans" cxnId="{28BE562C-B8EE-4B08-A1DA-6CEA146FE671}">
      <dgm:prSet/>
      <dgm:spPr/>
      <dgm:t>
        <a:bodyPr/>
        <a:lstStyle/>
        <a:p>
          <a:endParaRPr lang="en-US"/>
        </a:p>
      </dgm:t>
    </dgm:pt>
    <dgm:pt modelId="{06647CD7-23E1-423F-AB32-3411D0335169}" type="sibTrans" cxnId="{28BE562C-B8EE-4B08-A1DA-6CEA146FE671}">
      <dgm:prSet/>
      <dgm:spPr/>
      <dgm:t>
        <a:bodyPr/>
        <a:lstStyle/>
        <a:p>
          <a:endParaRPr lang="en-US"/>
        </a:p>
      </dgm:t>
    </dgm:pt>
    <dgm:pt modelId="{B20D5B87-844F-4B54-B22D-E533A6098752}">
      <dgm:prSet/>
      <dgm:spPr>
        <a:xfrm>
          <a:off x="7190540"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Фактори індивідуальної чутливості</a:t>
          </a:r>
          <a:endParaRPr lang="en-US" dirty="0">
            <a:solidFill>
              <a:sysClr val="window" lastClr="FFFFFF"/>
            </a:solidFill>
            <a:latin typeface="Calibri" panose="020F0502020204030204"/>
            <a:ea typeface="+mn-ea"/>
            <a:cs typeface="+mn-cs"/>
          </a:endParaRPr>
        </a:p>
      </dgm:t>
    </dgm:pt>
    <dgm:pt modelId="{C5D47F9F-33F8-4874-ABB9-5A1FB7D37592}" type="parTrans" cxnId="{7A1347A1-85FD-4F97-80E4-644E128B280D}">
      <dgm:prSet/>
      <dgm:spPr/>
      <dgm:t>
        <a:bodyPr/>
        <a:lstStyle/>
        <a:p>
          <a:endParaRPr lang="en-US"/>
        </a:p>
      </dgm:t>
    </dgm:pt>
    <dgm:pt modelId="{09FE0D5A-8ADC-4FB2-BDE7-E86BBD99F44B}" type="sibTrans" cxnId="{7A1347A1-85FD-4F97-80E4-644E128B280D}">
      <dgm:prSet/>
      <dgm:spPr/>
      <dgm:t>
        <a:bodyPr/>
        <a:lstStyle/>
        <a:p>
          <a:endParaRPr lang="en-US"/>
        </a:p>
      </dgm:t>
    </dgm:pt>
    <dgm:pt modelId="{63396F4E-903B-46C7-9251-5F42C0726F24}" type="pres">
      <dgm:prSet presAssocID="{3408B6DE-8771-474F-BC93-04CCA148288D}" presName="diagram" presStyleCnt="0">
        <dgm:presLayoutVars>
          <dgm:dir/>
          <dgm:resizeHandles val="exact"/>
        </dgm:presLayoutVars>
      </dgm:prSet>
      <dgm:spPr/>
    </dgm:pt>
    <dgm:pt modelId="{C28949B6-2D2F-43D6-9FD4-84120C7313DB}" type="pres">
      <dgm:prSet presAssocID="{E5EB7027-F61A-4F4A-B1FA-3161B5D828A9}" presName="node" presStyleLbl="node1" presStyleIdx="0" presStyleCnt="6" custLinFactNeighborX="-1349" custLinFactNeighborY="1124">
        <dgm:presLayoutVars>
          <dgm:bulletEnabled val="1"/>
        </dgm:presLayoutVars>
      </dgm:prSet>
      <dgm:spPr>
        <a:prstGeom prst="flowChartAlternateProcess">
          <a:avLst/>
        </a:prstGeom>
      </dgm:spPr>
    </dgm:pt>
    <dgm:pt modelId="{9E1E6C28-EC7B-4E3E-93BD-9A25A01FAA4F}" type="pres">
      <dgm:prSet presAssocID="{49B66F78-EBFC-43E9-8473-286E24780E3E}" presName="sibTrans" presStyleCnt="0"/>
      <dgm:spPr/>
    </dgm:pt>
    <dgm:pt modelId="{1866BB90-6B48-4933-9D99-231A95FEFCE6}" type="pres">
      <dgm:prSet presAssocID="{01379C62-0A17-4D45-B9A6-8D78ABB89C0E}" presName="node" presStyleLbl="node1" presStyleIdx="1" presStyleCnt="6">
        <dgm:presLayoutVars>
          <dgm:bulletEnabled val="1"/>
        </dgm:presLayoutVars>
      </dgm:prSet>
      <dgm:spPr>
        <a:prstGeom prst="flowChartAlternateProcess">
          <a:avLst/>
        </a:prstGeom>
      </dgm:spPr>
    </dgm:pt>
    <dgm:pt modelId="{041F17A8-98FB-495F-A5B6-F14E4D4CE44E}" type="pres">
      <dgm:prSet presAssocID="{6E7BC156-EDBD-4833-9679-2FF16A1C7A3C}" presName="sibTrans" presStyleCnt="0"/>
      <dgm:spPr/>
    </dgm:pt>
    <dgm:pt modelId="{86572E6E-AC46-4BA9-89A4-D01DDBBF93A3}" type="pres">
      <dgm:prSet presAssocID="{51B50EEC-FA94-4EF4-9AC4-F3A03E142A2E}" presName="node" presStyleLbl="node1" presStyleIdx="2" presStyleCnt="6">
        <dgm:presLayoutVars>
          <dgm:bulletEnabled val="1"/>
        </dgm:presLayoutVars>
      </dgm:prSet>
      <dgm:spPr>
        <a:prstGeom prst="flowChartAlternateProcess">
          <a:avLst/>
        </a:prstGeom>
      </dgm:spPr>
    </dgm:pt>
    <dgm:pt modelId="{AAA33D99-E9AD-456B-AFC7-54F84E594917}" type="pres">
      <dgm:prSet presAssocID="{125B785B-6475-45D0-AE20-9824BD75E839}" presName="sibTrans" presStyleCnt="0"/>
      <dgm:spPr/>
    </dgm:pt>
    <dgm:pt modelId="{AD4A91C7-5793-473C-8519-DE359B14A886}" type="pres">
      <dgm:prSet presAssocID="{7C8591A6-9888-4207-B083-C72BDF94ADF2}" presName="node" presStyleLbl="node1" presStyleIdx="3" presStyleCnt="6">
        <dgm:presLayoutVars>
          <dgm:bulletEnabled val="1"/>
        </dgm:presLayoutVars>
      </dgm:prSet>
      <dgm:spPr>
        <a:prstGeom prst="roundRect">
          <a:avLst/>
        </a:prstGeom>
      </dgm:spPr>
    </dgm:pt>
    <dgm:pt modelId="{A277109B-5A3C-4623-B47E-F25A1DDAA527}" type="pres">
      <dgm:prSet presAssocID="{19832529-ABEC-41D3-BD00-4A19B4F0C69D}" presName="sibTrans" presStyleCnt="0"/>
      <dgm:spPr/>
    </dgm:pt>
    <dgm:pt modelId="{CE61CB5E-707E-4372-987E-CFDA1BDCBA65}" type="pres">
      <dgm:prSet presAssocID="{898E7B8E-9323-4805-8D23-BF97EDC0AC62}" presName="node" presStyleLbl="node1" presStyleIdx="4" presStyleCnt="6">
        <dgm:presLayoutVars>
          <dgm:bulletEnabled val="1"/>
        </dgm:presLayoutVars>
      </dgm:prSet>
      <dgm:spPr>
        <a:prstGeom prst="roundRect">
          <a:avLst/>
        </a:prstGeom>
      </dgm:spPr>
    </dgm:pt>
    <dgm:pt modelId="{192E042F-3BC6-4836-A055-505B5225D059}" type="pres">
      <dgm:prSet presAssocID="{06647CD7-23E1-423F-AB32-3411D0335169}" presName="sibTrans" presStyleCnt="0"/>
      <dgm:spPr/>
    </dgm:pt>
    <dgm:pt modelId="{387E4380-6746-42E7-9369-381FB5EFB2FE}" type="pres">
      <dgm:prSet presAssocID="{B20D5B87-844F-4B54-B22D-E533A6098752}" presName="node" presStyleLbl="node1" presStyleIdx="5" presStyleCnt="6">
        <dgm:presLayoutVars>
          <dgm:bulletEnabled val="1"/>
        </dgm:presLayoutVars>
      </dgm:prSet>
      <dgm:spPr>
        <a:prstGeom prst="roundRect">
          <a:avLst/>
        </a:prstGeom>
      </dgm:spPr>
    </dgm:pt>
  </dgm:ptLst>
  <dgm:cxnLst>
    <dgm:cxn modelId="{67798301-060A-40A7-8B5D-DE7F11F6539D}" type="presOf" srcId="{3408B6DE-8771-474F-BC93-04CCA148288D}" destId="{63396F4E-903B-46C7-9251-5F42C0726F24}" srcOrd="0" destOrd="0" presId="urn:microsoft.com/office/officeart/2005/8/layout/default"/>
    <dgm:cxn modelId="{28BE562C-B8EE-4B08-A1DA-6CEA146FE671}" srcId="{3408B6DE-8771-474F-BC93-04CCA148288D}" destId="{898E7B8E-9323-4805-8D23-BF97EDC0AC62}" srcOrd="4" destOrd="0" parTransId="{57DC4528-6B07-4CD4-A3BC-AD957EC80993}" sibTransId="{06647CD7-23E1-423F-AB32-3411D0335169}"/>
    <dgm:cxn modelId="{3506174E-144E-418F-ACED-511D879DE736}" type="presOf" srcId="{898E7B8E-9323-4805-8D23-BF97EDC0AC62}" destId="{CE61CB5E-707E-4372-987E-CFDA1BDCBA65}" srcOrd="0" destOrd="0" presId="urn:microsoft.com/office/officeart/2005/8/layout/default"/>
    <dgm:cxn modelId="{13F5F04E-C227-497C-ADF5-ABC62FB1423C}" type="presOf" srcId="{51B50EEC-FA94-4EF4-9AC4-F3A03E142A2E}" destId="{86572E6E-AC46-4BA9-89A4-D01DDBBF93A3}" srcOrd="0" destOrd="0" presId="urn:microsoft.com/office/officeart/2005/8/layout/default"/>
    <dgm:cxn modelId="{BE326255-852D-4611-BAC8-6584D07BF335}" srcId="{3408B6DE-8771-474F-BC93-04CCA148288D}" destId="{7C8591A6-9888-4207-B083-C72BDF94ADF2}" srcOrd="3" destOrd="0" parTransId="{C4FAEE63-92AE-4946-BFD6-33BD0E6FCE6D}" sibTransId="{19832529-ABEC-41D3-BD00-4A19B4F0C69D}"/>
    <dgm:cxn modelId="{5E24796E-E7A7-438E-914F-1524F182611E}" srcId="{3408B6DE-8771-474F-BC93-04CCA148288D}" destId="{01379C62-0A17-4D45-B9A6-8D78ABB89C0E}" srcOrd="1" destOrd="0" parTransId="{41B3ED82-B57C-41B6-8CF6-F4F5D5701A7D}" sibTransId="{6E7BC156-EDBD-4833-9679-2FF16A1C7A3C}"/>
    <dgm:cxn modelId="{27363296-B6D9-4822-9D62-92A596FCDF59}" type="presOf" srcId="{E5EB7027-F61A-4F4A-B1FA-3161B5D828A9}" destId="{C28949B6-2D2F-43D6-9FD4-84120C7313DB}" srcOrd="0" destOrd="0" presId="urn:microsoft.com/office/officeart/2005/8/layout/default"/>
    <dgm:cxn modelId="{7A1347A1-85FD-4F97-80E4-644E128B280D}" srcId="{3408B6DE-8771-474F-BC93-04CCA148288D}" destId="{B20D5B87-844F-4B54-B22D-E533A6098752}" srcOrd="5" destOrd="0" parTransId="{C5D47F9F-33F8-4874-ABB9-5A1FB7D37592}" sibTransId="{09FE0D5A-8ADC-4FB2-BDE7-E86BBD99F44B}"/>
    <dgm:cxn modelId="{40C9F1A9-17BE-482F-98C9-5ACAB4FF8A04}" type="presOf" srcId="{7C8591A6-9888-4207-B083-C72BDF94ADF2}" destId="{AD4A91C7-5793-473C-8519-DE359B14A886}" srcOrd="0" destOrd="0" presId="urn:microsoft.com/office/officeart/2005/8/layout/default"/>
    <dgm:cxn modelId="{51BC78B2-DF9C-44E9-8249-229897E5A8EF}" type="presOf" srcId="{B20D5B87-844F-4B54-B22D-E533A6098752}" destId="{387E4380-6746-42E7-9369-381FB5EFB2FE}" srcOrd="0" destOrd="0" presId="urn:microsoft.com/office/officeart/2005/8/layout/default"/>
    <dgm:cxn modelId="{10F2FAB9-191B-4B4F-9EFD-E5F24FEFD205}" srcId="{3408B6DE-8771-474F-BC93-04CCA148288D}" destId="{E5EB7027-F61A-4F4A-B1FA-3161B5D828A9}" srcOrd="0" destOrd="0" parTransId="{C0EAA9F0-5177-4B5E-8298-72ACD1349507}" sibTransId="{49B66F78-EBFC-43E9-8473-286E24780E3E}"/>
    <dgm:cxn modelId="{42690FD8-7513-4741-B173-5BC2037127CB}" srcId="{3408B6DE-8771-474F-BC93-04CCA148288D}" destId="{51B50EEC-FA94-4EF4-9AC4-F3A03E142A2E}" srcOrd="2" destOrd="0" parTransId="{AC4BAAE5-6E2E-4F85-9B16-7CBC95A86E30}" sibTransId="{125B785B-6475-45D0-AE20-9824BD75E839}"/>
    <dgm:cxn modelId="{B2E64AE9-09E1-448C-94E5-4D7A302F1468}" type="presOf" srcId="{01379C62-0A17-4D45-B9A6-8D78ABB89C0E}" destId="{1866BB90-6B48-4933-9D99-231A95FEFCE6}" srcOrd="0" destOrd="0" presId="urn:microsoft.com/office/officeart/2005/8/layout/default"/>
    <dgm:cxn modelId="{A6C920CD-FB51-4E51-AE39-127C857AA698}" type="presParOf" srcId="{63396F4E-903B-46C7-9251-5F42C0726F24}" destId="{C28949B6-2D2F-43D6-9FD4-84120C7313DB}" srcOrd="0" destOrd="0" presId="urn:microsoft.com/office/officeart/2005/8/layout/default"/>
    <dgm:cxn modelId="{20705EF6-F938-4D43-9627-3E8856183C2F}" type="presParOf" srcId="{63396F4E-903B-46C7-9251-5F42C0726F24}" destId="{9E1E6C28-EC7B-4E3E-93BD-9A25A01FAA4F}" srcOrd="1" destOrd="0" presId="urn:microsoft.com/office/officeart/2005/8/layout/default"/>
    <dgm:cxn modelId="{8BE46B21-1278-4C5E-9079-B0F939566041}" type="presParOf" srcId="{63396F4E-903B-46C7-9251-5F42C0726F24}" destId="{1866BB90-6B48-4933-9D99-231A95FEFCE6}" srcOrd="2" destOrd="0" presId="urn:microsoft.com/office/officeart/2005/8/layout/default"/>
    <dgm:cxn modelId="{86DA7C63-6308-4688-BD10-B20B1A9A0D36}" type="presParOf" srcId="{63396F4E-903B-46C7-9251-5F42C0726F24}" destId="{041F17A8-98FB-495F-A5B6-F14E4D4CE44E}" srcOrd="3" destOrd="0" presId="urn:microsoft.com/office/officeart/2005/8/layout/default"/>
    <dgm:cxn modelId="{58695F35-B95A-436D-9488-F49E17066A60}" type="presParOf" srcId="{63396F4E-903B-46C7-9251-5F42C0726F24}" destId="{86572E6E-AC46-4BA9-89A4-D01DDBBF93A3}" srcOrd="4" destOrd="0" presId="urn:microsoft.com/office/officeart/2005/8/layout/default"/>
    <dgm:cxn modelId="{DD27868E-E346-49B6-A8F6-7E430A335DAD}" type="presParOf" srcId="{63396F4E-903B-46C7-9251-5F42C0726F24}" destId="{AAA33D99-E9AD-456B-AFC7-54F84E594917}" srcOrd="5" destOrd="0" presId="urn:microsoft.com/office/officeart/2005/8/layout/default"/>
    <dgm:cxn modelId="{A278A154-E071-4797-B1F3-253E563BA1CA}" type="presParOf" srcId="{63396F4E-903B-46C7-9251-5F42C0726F24}" destId="{AD4A91C7-5793-473C-8519-DE359B14A886}" srcOrd="6" destOrd="0" presId="urn:microsoft.com/office/officeart/2005/8/layout/default"/>
    <dgm:cxn modelId="{23F1AF50-34BB-42EC-B637-E50C2CDE682F}" type="presParOf" srcId="{63396F4E-903B-46C7-9251-5F42C0726F24}" destId="{A277109B-5A3C-4623-B47E-F25A1DDAA527}" srcOrd="7" destOrd="0" presId="urn:microsoft.com/office/officeart/2005/8/layout/default"/>
    <dgm:cxn modelId="{A8DE5D42-92F6-4D7A-937C-49AEF55C7DB2}" type="presParOf" srcId="{63396F4E-903B-46C7-9251-5F42C0726F24}" destId="{CE61CB5E-707E-4372-987E-CFDA1BDCBA65}" srcOrd="8" destOrd="0" presId="urn:microsoft.com/office/officeart/2005/8/layout/default"/>
    <dgm:cxn modelId="{DCD5B69A-B41E-42DD-B048-85575FF37C74}" type="presParOf" srcId="{63396F4E-903B-46C7-9251-5F42C0726F24}" destId="{192E042F-3BC6-4836-A055-505B5225D059}" srcOrd="9" destOrd="0" presId="urn:microsoft.com/office/officeart/2005/8/layout/default"/>
    <dgm:cxn modelId="{306DA51C-2FE8-41B1-8B0E-8076C3C517B6}" type="presParOf" srcId="{63396F4E-903B-46C7-9251-5F42C0726F24}" destId="{387E4380-6746-42E7-9369-381FB5EFB2F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949B6-2D2F-43D6-9FD4-84120C7313DB}">
      <dsp:nvSpPr>
        <dsp:cNvPr id="0" name=""/>
        <dsp:cNvSpPr/>
      </dsp:nvSpPr>
      <dsp:spPr>
        <a:xfrm>
          <a:off x="46767" y="22663"/>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Загальна доза</a:t>
          </a:r>
          <a:endParaRPr lang="en-US" sz="2700" kern="1200" dirty="0">
            <a:solidFill>
              <a:sysClr val="window" lastClr="FFFFFF"/>
            </a:solidFill>
            <a:latin typeface="Calibri" panose="020F0502020204030204"/>
            <a:ea typeface="+mn-ea"/>
            <a:cs typeface="+mn-cs"/>
          </a:endParaRPr>
        </a:p>
      </dsp:txBody>
      <dsp:txXfrm>
        <a:off x="141294" y="117190"/>
        <a:ext cx="3038325" cy="1747373"/>
      </dsp:txXfrm>
    </dsp:sp>
    <dsp:sp modelId="{1866BB90-6B48-4933-9D99-231A95FEFCE6}">
      <dsp:nvSpPr>
        <dsp:cNvPr id="0" name=""/>
        <dsp:cNvSpPr/>
      </dsp:nvSpPr>
      <dsp:spPr>
        <a:xfrm>
          <a:off x="3640423"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Потужність дози</a:t>
          </a:r>
          <a:endParaRPr lang="en-US" sz="2700" kern="1200" dirty="0">
            <a:solidFill>
              <a:sysClr val="window" lastClr="FFFFFF"/>
            </a:solidFill>
            <a:latin typeface="Calibri" panose="020F0502020204030204"/>
            <a:ea typeface="+mn-ea"/>
            <a:cs typeface="+mn-cs"/>
          </a:endParaRPr>
        </a:p>
      </dsp:txBody>
      <dsp:txXfrm>
        <a:off x="3734950" y="95425"/>
        <a:ext cx="3038325" cy="1747373"/>
      </dsp:txXfrm>
    </dsp:sp>
    <dsp:sp modelId="{86572E6E-AC46-4BA9-89A4-D01DDBBF93A3}">
      <dsp:nvSpPr>
        <dsp:cNvPr id="0" name=""/>
        <dsp:cNvSpPr/>
      </dsp:nvSpPr>
      <dsp:spPr>
        <a:xfrm>
          <a:off x="7190540"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Обсяг тканин або анатомічної частини тіла, що опромінюється</a:t>
          </a:r>
          <a:endParaRPr lang="en-US" sz="2700" kern="1200" dirty="0">
            <a:solidFill>
              <a:sysClr val="window" lastClr="FFFFFF"/>
            </a:solidFill>
            <a:latin typeface="Calibri" panose="020F0502020204030204"/>
            <a:ea typeface="+mn-ea"/>
            <a:cs typeface="+mn-cs"/>
          </a:endParaRPr>
        </a:p>
      </dsp:txBody>
      <dsp:txXfrm>
        <a:off x="7285067" y="95425"/>
        <a:ext cx="3038325" cy="1747373"/>
      </dsp:txXfrm>
    </dsp:sp>
    <dsp:sp modelId="{AD4A91C7-5793-473C-8519-DE359B14A886}">
      <dsp:nvSpPr>
        <dsp:cNvPr id="0" name=""/>
        <dsp:cNvSpPr/>
      </dsp:nvSpPr>
      <dsp:spPr>
        <a:xfrm>
          <a:off x="90305"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solidFill>
                <a:sysClr val="window" lastClr="FFFFFF"/>
              </a:solidFill>
              <a:latin typeface="Calibri" panose="020F0502020204030204"/>
              <a:ea typeface="+mn-ea"/>
              <a:cs typeface="+mn-cs"/>
            </a:rPr>
            <a:t>Тип випромінювання</a:t>
          </a:r>
          <a:endParaRPr lang="en-US" sz="2700" kern="1200" dirty="0">
            <a:solidFill>
              <a:sysClr val="window" lastClr="FFFFFF"/>
            </a:solidFill>
            <a:latin typeface="Calibri" panose="020F0502020204030204"/>
            <a:ea typeface="+mn-ea"/>
            <a:cs typeface="+mn-cs"/>
          </a:endParaRPr>
        </a:p>
      </dsp:txBody>
      <dsp:txXfrm>
        <a:off x="184834" y="2354593"/>
        <a:ext cx="3038321" cy="1747369"/>
      </dsp:txXfrm>
    </dsp:sp>
    <dsp:sp modelId="{CE61CB5E-707E-4372-987E-CFDA1BDCBA65}">
      <dsp:nvSpPr>
        <dsp:cNvPr id="0" name=""/>
        <dsp:cNvSpPr/>
      </dsp:nvSpPr>
      <dsp:spPr>
        <a:xfrm>
          <a:off x="3640423"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Існуючі захворювання, травми, хвороби та опіки</a:t>
          </a:r>
          <a:endParaRPr lang="en-US" sz="2700" kern="1200" dirty="0">
            <a:solidFill>
              <a:sysClr val="window" lastClr="FFFFFF"/>
            </a:solidFill>
            <a:latin typeface="Calibri" panose="020F0502020204030204"/>
            <a:ea typeface="+mn-ea"/>
            <a:cs typeface="+mn-cs"/>
          </a:endParaRPr>
        </a:p>
      </dsp:txBody>
      <dsp:txXfrm>
        <a:off x="3734952" y="2354593"/>
        <a:ext cx="3038321" cy="1747369"/>
      </dsp:txXfrm>
    </dsp:sp>
    <dsp:sp modelId="{387E4380-6746-42E7-9369-381FB5EFB2FE}">
      <dsp:nvSpPr>
        <dsp:cNvPr id="0" name=""/>
        <dsp:cNvSpPr/>
      </dsp:nvSpPr>
      <dsp:spPr>
        <a:xfrm>
          <a:off x="7190540"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Фактори індивідуальної чутливості</a:t>
          </a:r>
          <a:endParaRPr lang="en-US" sz="2700" kern="1200" dirty="0">
            <a:solidFill>
              <a:sysClr val="window" lastClr="FFFFFF"/>
            </a:solidFill>
            <a:latin typeface="Calibri" panose="020F0502020204030204"/>
            <a:ea typeface="+mn-ea"/>
            <a:cs typeface="+mn-cs"/>
          </a:endParaRPr>
        </a:p>
      </dsp:txBody>
      <dsp:txXfrm>
        <a:off x="7285069" y="2354593"/>
        <a:ext cx="3038321" cy="17473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7A21A-E839-4B7F-9D9D-BF30D997A023}" type="datetimeFigureOut">
              <a:rPr lang="en-US" smtClean="0"/>
              <a:t>2/28/24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2DB3-639D-4A04-BA9B-2E6A11246FC9}" type="slidenum">
              <a:rPr lang="en-US" smtClean="0"/>
              <a:t>‹#›</a:t>
            </a:fld>
            <a:endParaRPr lang="en-US"/>
          </a:p>
        </p:txBody>
      </p:sp>
    </p:spTree>
    <p:extLst>
      <p:ext uri="{BB962C8B-B14F-4D97-AF65-F5344CB8AC3E}">
        <p14:creationId xmlns:p14="http://schemas.microsoft.com/office/powerpoint/2010/main" val="33158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матеріали</a:t>
            </a:r>
            <a:r>
              <a:rPr lang="uk-U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щодо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принципів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містять</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рекомендації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екстреного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лікування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випадках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масштабної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масовими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жертвами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представлено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Центром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навчання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Оук-Рідж</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Теннесі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дані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двосторінковій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Інформаційній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картці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надавачів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послуг</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веб-сайту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доступні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RadMed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Android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Apple.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опублікований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році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чудовим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джерелом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цю</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тему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нього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було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зроблено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багато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посилань</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підготовки</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a:t>
            </a:fld>
            <a:endParaRPr lang="en-US"/>
          </a:p>
        </p:txBody>
      </p:sp>
    </p:spTree>
    <p:extLst>
      <p:ext uri="{BB962C8B-B14F-4D97-AF65-F5344CB8AC3E}">
        <p14:creationId xmlns:p14="http://schemas.microsoft.com/office/powerpoint/2010/main" val="270567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захисту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слайд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a:t>
            </a:r>
            <a:r>
              <a:rPr lang="uk-UA" sz="1800" kern="1200" dirty="0">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продемонструвати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середню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призвел</a:t>
            </a:r>
            <a:r>
              <a:rPr lang="uk-UA" sz="1800" kern="1200" dirty="0">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20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всередині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твердої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бетонної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0,2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шанс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знаходився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принаймні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1,3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досягти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статистики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вказують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зонах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де 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захищені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чином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скупчення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вцілілих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потрібна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a:t>
            </a:r>
            <a:r>
              <a:rPr lang="uk-UA" sz="1800" kern="1200" dirty="0">
                <a:effectLst/>
                <a:latin typeface="Calibri" panose="020F0502020204030204" pitchFamily="34" charset="0"/>
                <a:ea typeface="Calibri" panose="020F0502020204030204" pitchFamily="34" charset="0"/>
                <a:cs typeface="Calibri" panose="020F0502020204030204" pitchFamily="34" charset="0"/>
              </a:rPr>
              <a:t>а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допомог</a:t>
            </a:r>
            <a:r>
              <a:rPr lang="uk-UA" sz="1800" kern="1200" dirty="0">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10</a:t>
            </a:fld>
            <a:endParaRPr lang="en-US"/>
          </a:p>
        </p:txBody>
      </p:sp>
    </p:spTree>
    <p:extLst>
      <p:ext uri="{BB962C8B-B14F-4D97-AF65-F5344CB8AC3E}">
        <p14:creationId xmlns:p14="http://schemas.microsoft.com/office/powerpoint/2010/main" val="44398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згадувалося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раніше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мабуть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найскладнішою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численні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зміну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розподілу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приблизно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35%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тепловою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пожежу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кінцевому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підсумку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становить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15%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uk-UA" sz="1800" kern="1200" dirty="0">
                <a:effectLst/>
                <a:latin typeface="Calibri" panose="020F0502020204030204" pitchFamily="34" charset="0"/>
                <a:ea typeface="Calibri" panose="020F0502020204030204" pitchFamily="34" charset="0"/>
                <a:cs typeface="Calibri" panose="020F0502020204030204" pitchFamily="34" charset="0"/>
              </a:rPr>
              <a:t> 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завдає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передбачуваний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порядок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співвідносяться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поширюються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руйнівної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Залежно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умов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навколишнього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11</a:t>
            </a:fld>
            <a:endParaRPr lang="en-US"/>
          </a:p>
        </p:txBody>
      </p:sp>
    </p:spTree>
    <p:extLst>
      <p:ext uri="{BB962C8B-B14F-4D97-AF65-F5344CB8AC3E}">
        <p14:creationId xmlns:p14="http://schemas.microsoft.com/office/powerpoint/2010/main" val="250403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Тепер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послідовно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обговоримо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кожен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Перша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називається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проявляється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малюнку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маленькими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стрілками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виділена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стиснення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12</a:t>
            </a:fld>
            <a:endParaRPr lang="en-US"/>
          </a:p>
        </p:txBody>
      </p:sp>
    </p:spTree>
    <p:extLst>
      <p:ext uri="{BB962C8B-B14F-4D97-AF65-F5344CB8AC3E}">
        <p14:creationId xmlns:p14="http://schemas.microsoft.com/office/powerpoint/2010/main" val="2558828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найшвидшим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ефектом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проходить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майже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одразу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з’явиться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негативний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відчути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вакуум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зліва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Зверніть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увагу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початку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потім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зниження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закінчується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періодом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зниженого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набагато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довше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праворуч</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приміщеннях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відбиття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призводити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амплітуди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придушення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тривалість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пульсації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посилюють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13</a:t>
            </a:fld>
            <a:endParaRPr lang="en-US"/>
          </a:p>
        </p:txBody>
      </p:sp>
    </p:spTree>
    <p:extLst>
      <p:ext uri="{BB962C8B-B14F-4D97-AF65-F5344CB8AC3E}">
        <p14:creationId xmlns:p14="http://schemas.microsoft.com/office/powerpoint/2010/main" val="1730106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передбачуваних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Наприклад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фунт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квадратний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дюйм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(PSI) </a:t>
            </a:r>
            <a:r>
              <a:rPr lang="uk-UA" sz="1800" kern="1200" dirty="0">
                <a:effectLst/>
                <a:latin typeface="Calibri" panose="020F0502020204030204" pitchFamily="34" charset="0"/>
                <a:ea typeface="Calibri" panose="020F0502020204030204" pitchFamily="34" charset="0"/>
                <a:cs typeface="Calibri" panose="020F0502020204030204" pitchFamily="34" charset="0"/>
              </a:rPr>
              <a:t>або </a:t>
            </a:r>
            <a:r>
              <a:rPr lang="en-US" sz="1800" kern="1200" dirty="0">
                <a:effectLst/>
                <a:latin typeface="Calibri" panose="020F0502020204030204" pitchFamily="34" charset="0"/>
                <a:ea typeface="Calibri" panose="020F0502020204030204" pitchFamily="34" charset="0"/>
                <a:cs typeface="Calibri" panose="020F0502020204030204" pitchFamily="34" charset="0"/>
              </a:rPr>
              <a:t>0.068 </a:t>
            </a:r>
            <a:r>
              <a:rPr lang="uk-UA" sz="1800" kern="1200" dirty="0">
                <a:effectLst/>
                <a:latin typeface="Calibri" panose="020F0502020204030204" pitchFamily="34" charset="0"/>
                <a:ea typeface="Calibri" panose="020F0502020204030204" pitchFamily="34" charset="0"/>
                <a:cs typeface="Calibri" panose="020F0502020204030204" pitchFamily="34" charset="0"/>
              </a:rPr>
              <a:t>атмосфер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розіб'є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вікна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вщент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5 PSI (0.34 </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атм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перекинутися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обвалитися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зазвичай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рвуться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барабанні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надмірному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важчими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Зрештою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PSI </a:t>
            </a:r>
            <a:r>
              <a:rPr lang="uk-UA" sz="1800" kern="1200" dirty="0">
                <a:effectLst/>
                <a:latin typeface="Calibri" panose="020F0502020204030204" pitchFamily="34" charset="0"/>
                <a:ea typeface="Calibri" panose="020F0502020204030204" pitchFamily="34" charset="0"/>
                <a:cs typeface="Calibri" panose="020F0502020204030204" pitchFamily="34" charset="0"/>
              </a:rPr>
              <a:t>(3.40 </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атм</a:t>
            </a:r>
            <a:r>
              <a:rPr lang="uk-UA" sz="1800" kern="1200" dirty="0">
                <a:effectLst/>
                <a:latin typeface="Calibri" panose="020F0502020204030204" pitchFamily="34"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половини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населення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14</a:t>
            </a:fld>
            <a:endParaRPr lang="en-US"/>
          </a:p>
        </p:txBody>
      </p:sp>
    </p:spTree>
    <p:extLst>
      <p:ext uri="{BB962C8B-B14F-4D97-AF65-F5344CB8AC3E}">
        <p14:creationId xmlns:p14="http://schemas.microsoft.com/office/powerpoint/2010/main" val="42858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полягає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заповнених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газом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специфічних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баротравма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легенів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називають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легень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перфорація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барабанних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перетинок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спонтанні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яблука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небезпечною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життя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зустрічається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перфорація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шлунково-кишкового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тракту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крововилив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внутрішньочеревний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сепсис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цієї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уважними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ознак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ознак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зовнішньої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голови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15</a:t>
            </a:fld>
            <a:endParaRPr lang="en-US"/>
          </a:p>
        </p:txBody>
      </p:sp>
    </p:spTree>
    <p:extLst>
      <p:ext uri="{BB962C8B-B14F-4D97-AF65-F5344CB8AC3E}">
        <p14:creationId xmlns:p14="http://schemas.microsoft.com/office/powerpoint/2010/main" val="82573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Наступним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потрапляння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16</a:t>
            </a:fld>
            <a:endParaRPr lang="en-US"/>
          </a:p>
        </p:txBody>
      </p:sp>
    </p:spTree>
    <p:extLst>
      <p:ext uri="{BB962C8B-B14F-4D97-AF65-F5344CB8AC3E}">
        <p14:creationId xmlns:p14="http://schemas.microsoft.com/office/powerpoint/2010/main" val="167210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хвилею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досягати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сотень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пристроєм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утримує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шляху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підняті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рухатися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летять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щільними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скупченнями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призводять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множинних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Беручи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уваги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кінетична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дорівнює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1/2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помноженої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квадрат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вражає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завданої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напрямок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гострота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оцінити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обидва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варіанти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17</a:t>
            </a:fld>
            <a:endParaRPr lang="en-US"/>
          </a:p>
        </p:txBody>
      </p:sp>
    </p:spTree>
    <p:extLst>
      <p:ext uri="{BB962C8B-B14F-4D97-AF65-F5344CB8AC3E}">
        <p14:creationId xmlns:p14="http://schemas.microsoft.com/office/powerpoint/2010/main" val="2358913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локалізован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стадії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тканин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голові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осколкові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бувають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множинними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нижньому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зображенні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крововтрати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складних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порожнини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грудної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підхоплені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проколоти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евакуацію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виявити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очевидними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18</a:t>
            </a:fld>
            <a:endParaRPr lang="en-US"/>
          </a:p>
        </p:txBody>
      </p:sp>
    </p:spTree>
    <p:extLst>
      <p:ext uri="{BB962C8B-B14F-4D97-AF65-F5344CB8AC3E}">
        <p14:creationId xmlns:p14="http://schemas.microsoft.com/office/powerpoint/2010/main" val="420178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жбурляє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нерухомі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19</a:t>
            </a:fld>
            <a:endParaRPr lang="en-US"/>
          </a:p>
        </p:txBody>
      </p:sp>
    </p:spTree>
    <p:extLst>
      <p:ext uri="{BB962C8B-B14F-4D97-AF65-F5344CB8AC3E}">
        <p14:creationId xmlns:p14="http://schemas.microsoft.com/office/powerpoint/2010/main" val="254027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Хоча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хворобу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комбіновані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нижчу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ступінь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опікових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задовго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підгрупа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приблизно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застосування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втручання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вирішальним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життям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ій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презентації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уть</a:t>
            </a:r>
            <a:r>
              <a:rPr lang="uk-UA" sz="1800" kern="1200" dirty="0">
                <a:effectLst/>
                <a:latin typeface="Calibri" panose="020F0502020204030204" pitchFamily="34" charset="0"/>
                <a:ea typeface="Calibri" panose="020F0502020204030204" pitchFamily="34" charset="0"/>
                <a:cs typeface="Calibri" panose="020F0502020204030204" pitchFamily="34" charset="0"/>
              </a:rPr>
              <a:t> розглянуті види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a:t>
            </a:fld>
            <a:endParaRPr lang="en-US"/>
          </a:p>
        </p:txBody>
      </p:sp>
    </p:spTree>
    <p:extLst>
      <p:ext uri="{BB962C8B-B14F-4D97-AF65-F5344CB8AC3E}">
        <p14:creationId xmlns:p14="http://schemas.microsoft.com/office/powerpoint/2010/main" val="24189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кілька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сценаріїв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спричинення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відкинутий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жорстку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протягнути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жорстких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поверхнях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кине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водойму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утоплення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переохолодження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токсичних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речовин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містяться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скинути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сходів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виступів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людина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4800" dirty="0"/>
              <a:t>будівлях або надбудовах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впасти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пролетіти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20</a:t>
            </a:fld>
            <a:endParaRPr lang="en-US"/>
          </a:p>
        </p:txBody>
      </p:sp>
    </p:spTree>
    <p:extLst>
      <p:ext uri="{BB962C8B-B14F-4D97-AF65-F5344CB8AC3E}">
        <p14:creationId xmlns:p14="http://schemas.microsoft.com/office/powerpoint/2010/main" val="198248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основному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це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упі</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належать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обличчя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кісток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21</a:t>
            </a:fld>
            <a:endParaRPr lang="en-US"/>
          </a:p>
        </p:txBody>
      </p:sp>
    </p:spTree>
    <p:extLst>
      <p:ext uri="{BB962C8B-B14F-4D97-AF65-F5344CB8AC3E}">
        <p14:creationId xmlns:p14="http://schemas.microsoft.com/office/powerpoint/2010/main" val="252479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ому</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навколишнім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середовищем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опинився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небезпек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районі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загострення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неможливо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усунути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uk-UA" sz="1800" kern="1200" dirty="0">
                <a:effectLst/>
                <a:latin typeface="Calibri" panose="020F0502020204030204" pitchFamily="34" charset="0"/>
                <a:ea typeface="Calibri" panose="020F0502020204030204" pitchFamily="34" charset="0"/>
                <a:cs typeface="Calibri" panose="020F0502020204030204" pitchFamily="34" charset="0"/>
              </a:rPr>
              <a:t> може отримати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допомог</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змозі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22</a:t>
            </a:fld>
            <a:endParaRPr lang="en-US"/>
          </a:p>
        </p:txBody>
      </p:sp>
    </p:spTree>
    <p:extLst>
      <p:ext uri="{BB962C8B-B14F-4D97-AF65-F5344CB8AC3E}">
        <p14:creationId xmlns:p14="http://schemas.microsoft.com/office/powerpoint/2010/main" val="955971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uk-UA" sz="1800" dirty="0">
                <a:effectLst/>
                <a:latin typeface="Calibri" panose="020F0502020204030204" pitchFamily="34" charset="0"/>
                <a:ea typeface="Calibri" panose="020F0502020204030204" pitchFamily="34" charset="0"/>
                <a:cs typeface="Calibri" panose="020F0502020204030204" pitchFamily="34" charset="0"/>
              </a:rPr>
              <a:t>Четвертий тип вибухової травми обумовлений безліччю механізмів, в яких спільним є тільки те, що всі вони пов'язані з наслідками вибуху. Четвертинна вибухова травма включає в себе не тільки фізичні ушкодження, але і загострення раніше існуючих захворювань і нові захворювання, отримані під час очікування евакуації. Найпоширенішим механізмом є удар пораненого предметами, що падають на нього. Крім того, потрапляння під уламки конструкції може призвести до певних травм через порушення кровотоку або руху тіла. Під час пожежі можуть виникнути термічні опіки та вдихання диму.  А в деяких випадках стрес, спричинений подією, або відсутність доступу до необхідних ліків можуть погіршити вже існуючі захворювання. Нарешті, постійний вплив джерел іонізуючого випромінювання може призвести до гострої та тривалої променевої хвороби. Слід зазначити, що деякі експерти називають тривалий вплив їдких компонентів початкової детонації, таких як іонізуюче випромінювання при ядерному вибуху, п’ятим типом вибухової травми. На наступних кількох слайдах ми обговоримо травми, пов'язані з цими різними механізмами.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23</a:t>
            </a:fld>
            <a:endParaRPr lang="en-US"/>
          </a:p>
        </p:txBody>
      </p:sp>
    </p:spTree>
    <p:extLst>
      <p:ext uri="{BB962C8B-B14F-4D97-AF65-F5344CB8AC3E}">
        <p14:creationId xmlns:p14="http://schemas.microsoft.com/office/powerpoint/2010/main" val="194166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ому</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зустрічаються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защемлення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компартмент-синдром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подальшим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рабдоміолізом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кінцівка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щільно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затис</a:t>
            </a:r>
            <a:r>
              <a:rPr lang="uk-UA" sz="1800" kern="1200" dirty="0">
                <a:effectLst/>
                <a:latin typeface="Calibri" panose="020F0502020204030204" pitchFamily="34" charset="0"/>
                <a:ea typeface="Calibri" panose="020F0502020204030204" pitchFamily="34" charset="0"/>
                <a:cs typeface="Calibri" panose="020F0502020204030204" pitchFamily="34" charset="0"/>
              </a:rPr>
              <a:t>кається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обличчя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ампутація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подальшим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крововиливом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переохолодження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зневоднення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фазою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24</a:t>
            </a:fld>
            <a:endParaRPr lang="en-US"/>
          </a:p>
        </p:txBody>
      </p:sp>
    </p:spTree>
    <p:extLst>
      <p:ext uri="{BB962C8B-B14F-4D97-AF65-F5344CB8AC3E}">
        <p14:creationId xmlns:p14="http://schemas.microsoft.com/office/powerpoint/2010/main" val="329843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вибухів</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самої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пожежі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уламків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багатьох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традиційна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патологія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інгаляційні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диму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картина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Фотографії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спалаху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a:t>
            </a:r>
            <a:r>
              <a:rPr lang="uk-UA" sz="1800" kern="1200" dirty="0">
                <a:effectLst/>
                <a:latin typeface="Calibri" panose="020F0502020204030204" pitchFamily="34" charset="0"/>
                <a:ea typeface="Calibri" panose="020F0502020204030204" pitchFamily="34" charset="0"/>
                <a:cs typeface="Calibri" panose="020F0502020204030204" pitchFamily="34" charset="0"/>
              </a:rPr>
              <a:t>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одяг</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забезпечували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захист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могли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неушкодженої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поряд із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ими</a:t>
            </a:r>
            <a:r>
              <a:rPr lang="uk-UA" sz="1800" kern="1200" dirty="0">
                <a:effectLst/>
                <a:latin typeface="Calibri" panose="020F0502020204030204" pitchFamily="34" charset="0"/>
                <a:ea typeface="Calibri" panose="020F0502020204030204" pitchFamily="34" charset="0"/>
                <a:cs typeface="Calibri" panose="020F0502020204030204" pitchFamily="34" charset="0"/>
              </a:rPr>
              <a:t> 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25</a:t>
            </a:fld>
            <a:endParaRPr lang="en-US"/>
          </a:p>
        </p:txBody>
      </p:sp>
    </p:spTree>
    <p:extLst>
      <p:ext uri="{BB962C8B-B14F-4D97-AF65-F5344CB8AC3E}">
        <p14:creationId xmlns:p14="http://schemas.microsoft.com/office/powerpoint/2010/main" val="892884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effectLst/>
                <a:latin typeface="Calibri" panose="020F0502020204030204" pitchFamily="34" charset="0"/>
                <a:ea typeface="Calibri" panose="020F0502020204030204" pitchFamily="34" charset="0"/>
              </a:rPr>
              <a:t>Навколишній</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хаос</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наслідок</a:t>
            </a:r>
            <a:r>
              <a:rPr lang="en-US" sz="1800" kern="1200" dirty="0">
                <a:effectLst/>
                <a:latin typeface="Calibri" panose="020F0502020204030204" pitchFamily="34" charset="0"/>
                <a:ea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погіршення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наявн</a:t>
            </a:r>
            <a:r>
              <a:rPr lang="uk-UA" sz="1800" kern="1200" dirty="0">
                <a:effectLst/>
                <a:latin typeface="Calibri" panose="020F0502020204030204" pitchFamily="34" charset="0"/>
                <a:ea typeface="Calibri" panose="020F0502020204030204" pitchFamily="34" charset="0"/>
              </a:rPr>
              <a:t>ості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ресурсів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загострення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основних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астма</a:t>
            </a:r>
            <a:r>
              <a:rPr lang="en-US" sz="1800" kern="1200" dirty="0">
                <a:effectLst/>
                <a:latin typeface="Calibri" panose="020F0502020204030204" pitchFamily="34" charset="0"/>
                <a:ea typeface="Calibri" panose="020F0502020204030204" pitchFamily="34" charset="0"/>
              </a:rPr>
              <a:t>, </a:t>
            </a:r>
            <a:r>
              <a:rPr lang="uk-UA" sz="2800" b="0" i="0" u="none" strike="noStrike" kern="1200" dirty="0">
                <a:solidFill>
                  <a:srgbClr val="4D5156"/>
                </a:solidFill>
                <a:effectLst/>
                <a:latin typeface="arial" panose="020B0604020202020204" pitchFamily="34" charset="0"/>
                <a:ea typeface="Calibri" panose="020F0502020204030204" pitchFamily="34" charset="0"/>
              </a:rPr>
              <a:t>х</a:t>
            </a:r>
            <a:r>
              <a:rPr lang="uk-UA" sz="2800" b="0" i="0" u="none" strike="noStrike" dirty="0">
                <a:solidFill>
                  <a:srgbClr val="4D5156"/>
                </a:solidFill>
                <a:effectLst/>
                <a:latin typeface="arial" panose="020B0604020202020204" pitchFamily="34" charset="0"/>
              </a:rPr>
              <a:t>ронічне обструктивне захворювання легень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інші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респіраторні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загострюватися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пилу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диму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токсичних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випарів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супутніми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проблемами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серцем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психічними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проблемами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здоров'ям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мати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погіршення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стану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стрес</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відсутність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доступу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медичної</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допомоги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лікуються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чітко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графіком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діабет</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гіпертонія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аутоімунні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почати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проявлятися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відсутність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доступу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ліків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медичної</a:t>
            </a:r>
            <a:r>
              <a:rPr lang="en-US" sz="1800" kern="1200" dirty="0">
                <a:effectLst/>
                <a:latin typeface="Calibri" panose="020F0502020204030204" pitchFamily="34" charset="0"/>
                <a:ea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допомоги</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26</a:t>
            </a:fld>
            <a:endParaRPr lang="en-US"/>
          </a:p>
        </p:txBody>
      </p:sp>
    </p:spTree>
    <p:extLst>
      <p:ext uri="{BB962C8B-B14F-4D97-AF65-F5344CB8AC3E}">
        <p14:creationId xmlns:p14="http://schemas.microsoft.com/office/powerpoint/2010/main" val="2386202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uk-UA" sz="1800" kern="1200" dirty="0">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серйозною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згадувалося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раніше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експерти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п'ят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радіоактивних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опадів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розвинутися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хвороба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спостерігатимемо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детально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розглянуті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наступних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презентаціях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27</a:t>
            </a:fld>
            <a:endParaRPr lang="en-US"/>
          </a:p>
        </p:txBody>
      </p:sp>
    </p:spTree>
    <p:extLst>
      <p:ext uri="{BB962C8B-B14F-4D97-AF65-F5344CB8AC3E}">
        <p14:creationId xmlns:p14="http://schemas.microsoft.com/office/powerpoint/2010/main" val="208952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масових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жертв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працівники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служби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екстреного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опиняться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умовах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нестачі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ресурсів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коли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потрібно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прийняти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рішення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тріаж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евакуювати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залежати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випадках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початкова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оцінка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рекомендації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ймовірно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базуватимуться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появи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першої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блювоти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розташуванні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момент</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загального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аналізу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крові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іншого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аналізу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наступній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детально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обговорені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оцінки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особливостей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28</a:t>
            </a:fld>
            <a:endParaRPr lang="en-US"/>
          </a:p>
        </p:txBody>
      </p:sp>
    </p:spTree>
    <p:extLst>
      <p:ext uri="{BB962C8B-B14F-4D97-AF65-F5344CB8AC3E}">
        <p14:creationId xmlns:p14="http://schemas.microsoft.com/office/powerpoint/2010/main" val="3901747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розуміти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поєднується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супутніми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захворюваннями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погіршується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супутніх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захворювань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доступності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сортування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Таблиця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зліва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стосується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виключно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навантаження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зростає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вздовж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X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зрозуміло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розширюється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праворуч</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комбінованої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найгіршому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сценарії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крайньому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куті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період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максимального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навантаження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переводяться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відстрочення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розрахунковою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Грея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відміну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ситуації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доступними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серйозною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відстрочення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потрібна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розрахункова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6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Греїв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служби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реагування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надзвичайні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ситуації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оцінювати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вирішуючи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евакуювати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найбільшу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втручання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B6634C-D677-478A-8B5A-8F401EF39726}" type="slidenum">
              <a:rPr lang="en-US" smtClean="0"/>
              <a:t>29</a:t>
            </a:fld>
            <a:endParaRPr lang="en-US"/>
          </a:p>
        </p:txBody>
      </p:sp>
    </p:spTree>
    <p:extLst>
      <p:ext uri="{BB962C8B-B14F-4D97-AF65-F5344CB8AC3E}">
        <p14:creationId xmlns:p14="http://schemas.microsoft.com/office/powerpoint/2010/main" val="145042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зазнали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дискретного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неушкодженого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радіоактивного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вважаються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такими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зазначити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накопичуватимуть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відокремлені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Крім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нестимуть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ризику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радіацією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персоналу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завдає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шкоди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потерпілому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3</a:t>
            </a:fld>
            <a:endParaRPr lang="en-US"/>
          </a:p>
        </p:txBody>
      </p:sp>
    </p:spTree>
    <p:extLst>
      <p:ext uri="{BB962C8B-B14F-4D97-AF65-F5344CB8AC3E}">
        <p14:creationId xmlns:p14="http://schemas.microsoft.com/office/powerpoint/2010/main" val="4061718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кількості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належній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знайти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перемістити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гідністю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повагою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ирання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померлих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вказівкам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мінімізують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Весь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задіяний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персонал</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повинен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обізнаний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питаннями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дотримуватися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затверджених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процедур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В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ідеалі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польові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морги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портативні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холодильні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установки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встановлені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зберігання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ru-RU" sz="1800" kern="1200" baseline="0" dirty="0">
                <a:effectLst/>
                <a:latin typeface="Calibri" panose="020F0502020204030204" pitchFamily="34" charset="0"/>
                <a:ea typeface="Calibri" panose="020F0502020204030204" pitchFamily="34" charset="0"/>
                <a:cs typeface="Calibri" panose="020F0502020204030204" pitchFamily="34" charset="0"/>
              </a:rPr>
              <a:t> 1</a:t>
            </a:r>
            <a:r>
              <a:rPr lang="en-US" sz="1800" kern="1200" dirty="0">
                <a:effectLst/>
                <a:latin typeface="Calibri" panose="020F0502020204030204" pitchFamily="34" charset="0"/>
                <a:ea typeface="Calibri" panose="020F0502020204030204" pitchFamily="34" charset="0"/>
                <a:cs typeface="Calibri" panose="020F0502020204030204" pitchFamily="34" charset="0"/>
              </a:rPr>
              <a:t> м</a:t>
            </a:r>
            <a:r>
              <a:rPr lang="uk-UA" sz="1800" kern="1200" dirty="0">
                <a:effectLst/>
                <a:latin typeface="Calibri" panose="020F0502020204030204" pitchFamily="34" charset="0"/>
                <a:ea typeface="Calibri" panose="020F0502020204030204" pitchFamily="34" charset="0"/>
                <a:cs typeface="Calibri" panose="020F0502020204030204" pitchFamily="34" charset="0"/>
              </a:rPr>
              <a:t>З</a:t>
            </a:r>
            <a:r>
              <a:rPr lang="ru-RU" sz="1800" kern="1200" dirty="0">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dirty="0"/>
              <a:t>100 </a:t>
            </a:r>
            <a:r>
              <a:rPr lang="uk-UA" sz="1800" dirty="0" err="1"/>
              <a:t>мР</a:t>
            </a:r>
            <a:r>
              <a:rPr lang="uk-UA" sz="1800" dirty="0"/>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30</a:t>
            </a:fld>
            <a:endParaRPr lang="en-US"/>
          </a:p>
        </p:txBody>
      </p:sp>
    </p:spTree>
    <p:extLst>
      <p:ext uri="{BB962C8B-B14F-4D97-AF65-F5344CB8AC3E}">
        <p14:creationId xmlns:p14="http://schemas.microsoft.com/office/powerpoint/2010/main" val="1375221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наведено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рекомендації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концентрацією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зберігати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холодильній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установці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протягом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декількох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можливість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короткоживучим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ізотопам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розпастися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здійснюватися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спеціального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робіт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узгодженого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експертами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фахівцями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концентрацією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становлять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набагато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персоналу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моргу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вимагають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встановлення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адміністративних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обмежень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дотримання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300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одиниць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обмежень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існує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померлого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особливих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вимог</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транспортувальних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контейнерів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використовувати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маркування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ідентифікує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залишкову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зовнішню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31</a:t>
            </a:fld>
            <a:endParaRPr lang="en-US"/>
          </a:p>
        </p:txBody>
      </p:sp>
    </p:spTree>
    <p:extLst>
      <p:ext uri="{BB962C8B-B14F-4D97-AF65-F5344CB8AC3E}">
        <p14:creationId xmlns:p14="http://schemas.microsoft.com/office/powerpoint/2010/main" val="993844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Дякуємо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перегляд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цього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матеріалу 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принципів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представленого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Центром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навчання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забувайте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дані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двосторінковій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Інформаційній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картці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надавачів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послуг</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веб-сайту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тренінг</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сторінці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https://</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gdo-nuctraining.llnl.gov</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доступні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RadMed</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магазинів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Android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Apple.</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uk-U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опублікований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році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чудовим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джерелом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цю</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тему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нього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було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зроблено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багато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посилань</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підготовки</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32</a:t>
            </a:fld>
            <a:endParaRPr lang="en-US"/>
          </a:p>
        </p:txBody>
      </p:sp>
    </p:spTree>
    <p:extLst>
      <p:ext uri="{BB962C8B-B14F-4D97-AF65-F5344CB8AC3E}">
        <p14:creationId xmlns:p14="http://schemas.microsoft.com/office/powerpoint/2010/main" val="389548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Існує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п'ять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типів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 потрібно врахувати при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наданні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невідкладної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альфа-частинки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бета-частинки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нейтрони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гамма-промені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рентгенівські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Альфа-частинки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відносно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великі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сильно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заряджені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екранувати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просто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аркушем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паперу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відмерлим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шаром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клітин</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шкіри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Бета-частинки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менші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заряд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мінімізує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їхню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здатність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глибоко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проникати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організм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стурбованість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викликають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рентгенівські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гамма-промені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фотони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високою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енергією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повністю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проходити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через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людське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тіло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дуже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екранувати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4</a:t>
            </a:fld>
            <a:endParaRPr lang="en-US"/>
          </a:p>
        </p:txBody>
      </p:sp>
    </p:spTree>
    <p:extLst>
      <p:ext uri="{BB962C8B-B14F-4D97-AF65-F5344CB8AC3E}">
        <p14:creationId xmlns:p14="http://schemas.microsoft.com/office/powerpoint/2010/main" val="213658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критичною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однієї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альфа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нейтронні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зазвичай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пряме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подвійної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спіралі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Гамма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рентгенівські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радикали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області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подвійної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спіралі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подібні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дефекти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структурі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хімічний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відоме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непряме 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Хоча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організмі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подолати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мутації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втрату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важливих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кодованих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дисфункції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загибелі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5</a:t>
            </a:fld>
            <a:endParaRPr lang="en-US"/>
          </a:p>
        </p:txBody>
      </p:sp>
    </p:spTree>
    <p:extLst>
      <p:ext uri="{BB962C8B-B14F-4D97-AF65-F5344CB8AC3E}">
        <p14:creationId xmlns:p14="http://schemas.microsoft.com/office/powerpoint/2010/main" val="31013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великомасштабній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ступінь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спричинити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небезпечні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життя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людей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біологічні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ефекти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залежить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кількох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Звичайно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загальна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відігравати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вирішальну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роль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ступені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його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травми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інші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пом'якшити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Потужність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поділена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необхідний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критичним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короткий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проміжок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матиме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набагато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ніж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розподілена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протягом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декількох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годин</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днів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Крім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тип</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анатомічні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частини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тіла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піддаються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істотно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реакції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всього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організму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Нарешті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чутливості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попередні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стани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наявність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травм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захворювань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перешкоджати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здатності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відновлюватися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6</a:t>
            </a:fld>
            <a:endParaRPr lang="en-US"/>
          </a:p>
        </p:txBody>
      </p:sp>
    </p:spTree>
    <p:extLst>
      <p:ext uri="{BB962C8B-B14F-4D97-AF65-F5344CB8AC3E}">
        <p14:creationId xmlns:p14="http://schemas.microsoft.com/office/powerpoint/2010/main" val="55939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основним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концепціям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бачимо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ряд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специфічних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Очевидно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задіяної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аспектів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інтенсивність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ослаблена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відбивається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твердих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стіни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руйнівної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областях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a:t>
            </a:r>
            <a:r>
              <a:rPr lang="uk-UA" sz="1800" kern="1200" dirty="0">
                <a:effectLst/>
                <a:latin typeface="Calibri" panose="020F0502020204030204" pitchFamily="34" charset="0"/>
                <a:ea typeface="Calibri" panose="020F0502020204030204" pitchFamily="34" charset="0"/>
                <a:cs typeface="Calibri" panose="020F0502020204030204" pitchFamily="34" charset="0"/>
              </a:rPr>
              <a:t>на 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амплітуди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сортування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опинилися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безпосередній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ступенів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складності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радіоактивні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опади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загрозу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7</a:t>
            </a:fld>
            <a:endParaRPr lang="en-US"/>
          </a:p>
        </p:txBody>
      </p:sp>
    </p:spTree>
    <p:extLst>
      <p:ext uri="{BB962C8B-B14F-4D97-AF65-F5344CB8AC3E}">
        <p14:creationId xmlns:p14="http://schemas.microsoft.com/office/powerpoint/2010/main" val="142943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Пом’якшувальні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фактори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інтенсивність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високоенергетичного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конкретної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порівнянні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самій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географічній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фактори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захищена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чином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інциденту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8</a:t>
            </a:fld>
            <a:endParaRPr lang="en-US"/>
          </a:p>
        </p:txBody>
      </p:sp>
    </p:spTree>
    <p:extLst>
      <p:ext uri="{BB962C8B-B14F-4D97-AF65-F5344CB8AC3E}">
        <p14:creationId xmlns:p14="http://schemas.microsoft.com/office/powerpoint/2010/main" val="188894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Хороший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мінімальн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захист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побачити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таблиці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порівнюється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відсоток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дітей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всередині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шкільної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дерев’яною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осіб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перевищила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83%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кілометрів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навпаки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80 %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учнів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класі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кілометрів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9</a:t>
            </a:fld>
            <a:endParaRPr lang="en-US"/>
          </a:p>
        </p:txBody>
      </p:sp>
    </p:spTree>
    <p:extLst>
      <p:ext uri="{BB962C8B-B14F-4D97-AF65-F5344CB8AC3E}">
        <p14:creationId xmlns:p14="http://schemas.microsoft.com/office/powerpoint/2010/main" val="3579305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77320"/>
            <a:ext cx="9974340" cy="1230595"/>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 MANAGEMENT OF RADIATION INJURIES</a:t>
            </a: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0898" y="1152533"/>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0898" y="1816542"/>
            <a:ext cx="1863802" cy="612947"/>
          </a:xfrm>
          <a:prstGeom prst="rect">
            <a:avLst/>
          </a:prstGeom>
          <a:ln>
            <a:solidFill>
              <a:srgbClr val="920000"/>
            </a:solidFill>
          </a:ln>
        </p:spPr>
      </p:pic>
    </p:spTree>
    <p:extLst>
      <p:ext uri="{BB962C8B-B14F-4D97-AF65-F5344CB8AC3E}">
        <p14:creationId xmlns:p14="http://schemas.microsoft.com/office/powerpoint/2010/main" val="12228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4265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311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8" y="228076"/>
            <a:ext cx="10361587"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4"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4" y="3858615"/>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7516F19D-16D7-400A-9BF2-5172E08B9E76}" type="slidenum">
              <a:rPr lang="en-US"/>
              <a:pPr>
                <a:defRPr/>
              </a:pPr>
              <a:t>‹#›</a:t>
            </a:fld>
            <a:endParaRPr lang="en-US"/>
          </a:p>
        </p:txBody>
      </p:sp>
    </p:spTree>
    <p:extLst>
      <p:ext uri="{BB962C8B-B14F-4D97-AF65-F5344CB8AC3E}">
        <p14:creationId xmlns:p14="http://schemas.microsoft.com/office/powerpoint/2010/main" val="321691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inus 3"/>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Minus 6"/>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F7C942B-EEA3-427F-8388-6C1AB51CEF95}" type="datetimeFigureOut">
              <a:rPr lang="en-US" smtClean="0"/>
              <a:t>2/28/24</a:t>
            </a:fld>
            <a:endParaRPr lang="en-US"/>
          </a:p>
        </p:txBody>
      </p:sp>
      <p:sp>
        <p:nvSpPr>
          <p:cNvPr id="6" name="Footer Placeholder 5"/>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4304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00200"/>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inus 7"/>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19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00200"/>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454275"/>
            <a:ext cx="5157787" cy="3684588"/>
          </a:xfrm>
        </p:spPr>
        <p:txBody>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00200"/>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454275"/>
            <a:ext cx="5183188" cy="3684588"/>
          </a:xfrm>
        </p:spPr>
        <p:txBody>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Minus 9"/>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38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Minus 5"/>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7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33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6529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792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2/28/24</a:t>
            </a:fld>
            <a:endParaRPr lang="en-US"/>
          </a:p>
        </p:txBody>
      </p:sp>
      <p:sp>
        <p:nvSpPr>
          <p:cNvPr id="5" name="Footer Placeholder 4"/>
          <p:cNvSpPr>
            <a:spLocks noGrp="1"/>
          </p:cNvSpPr>
          <p:nvPr>
            <p:ph type="ftr" sz="quarter" idx="3"/>
          </p:nvPr>
        </p:nvSpPr>
        <p:spPr>
          <a:xfrm>
            <a:off x="4038600" y="63373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45139"/>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 </a:t>
            </a:r>
          </a:p>
        </p:txBody>
      </p:sp>
      <p:sp>
        <p:nvSpPr>
          <p:cNvPr id="13" name="Footer Placeholder 4"/>
          <p:cNvSpPr txBox="1">
            <a:spLocks/>
          </p:cNvSpPr>
          <p:nvPr userDrawn="1"/>
        </p:nvSpPr>
        <p:spPr>
          <a:xfrm>
            <a:off x="4267200" y="6445139"/>
            <a:ext cx="45720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Medical Principles in a Nuclear Detonation</a:t>
            </a:r>
          </a:p>
          <a:p>
            <a:pPr algn="ctr"/>
            <a:r>
              <a:rPr lang="en-US" dirty="0"/>
              <a:t>=</a:t>
            </a:r>
          </a:p>
        </p:txBody>
      </p:sp>
      <p:pic>
        <p:nvPicPr>
          <p:cNvPr id="14" name="Picture 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31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orise.orau.gov/REACT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26.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p3"/><Relationship Id="rId1" Type="http://schemas.microsoft.com/office/2007/relationships/media" Target="../media/media17.mp3"/><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6.wdp"/><Relationship Id="rId1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36.png"/><Relationship Id="rId17" Type="http://schemas.microsoft.com/office/2007/relationships/hdphoto" Target="../media/hdphoto8.wdp"/><Relationship Id="rId2" Type="http://schemas.openxmlformats.org/officeDocument/2006/relationships/audio" Target="../media/media19.mp3"/><Relationship Id="rId16" Type="http://schemas.openxmlformats.org/officeDocument/2006/relationships/image" Target="../media/image38.png"/><Relationship Id="rId1" Type="http://schemas.microsoft.com/office/2007/relationships/media" Target="../media/media19.mp3"/><Relationship Id="rId6" Type="http://schemas.microsoft.com/office/2007/relationships/hdphoto" Target="../media/hdphoto4.wdp"/><Relationship Id="rId11" Type="http://schemas.openxmlformats.org/officeDocument/2006/relationships/image" Target="../media/image35.png"/><Relationship Id="rId5" Type="http://schemas.openxmlformats.org/officeDocument/2006/relationships/image" Target="../media/image31.png"/><Relationship Id="rId15" Type="http://schemas.microsoft.com/office/2007/relationships/hdphoto" Target="../media/hdphoto7.wdp"/><Relationship Id="rId10" Type="http://schemas.microsoft.com/office/2007/relationships/hdphoto" Target="../media/hdphoto5.wdp"/><Relationship Id="rId19" Type="http://schemas.openxmlformats.org/officeDocument/2006/relationships/image" Target="../media/image9.png"/><Relationship Id="rId4" Type="http://schemas.openxmlformats.org/officeDocument/2006/relationships/notesSlide" Target="../notesSlides/notesSlide19.xml"/><Relationship Id="rId9" Type="http://schemas.openxmlformats.org/officeDocument/2006/relationships/image" Target="../media/image34.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0.wdp"/><Relationship Id="rId18" Type="http://schemas.openxmlformats.org/officeDocument/2006/relationships/image" Target="../media/image46.png"/><Relationship Id="rId26" Type="http://schemas.openxmlformats.org/officeDocument/2006/relationships/image" Target="../media/image9.png"/><Relationship Id="rId3" Type="http://schemas.openxmlformats.org/officeDocument/2006/relationships/slideLayout" Target="../slideLayouts/slideLayout7.xml"/><Relationship Id="rId21" Type="http://schemas.openxmlformats.org/officeDocument/2006/relationships/image" Target="../media/image48.png"/><Relationship Id="rId7" Type="http://schemas.openxmlformats.org/officeDocument/2006/relationships/image" Target="../media/image36.png"/><Relationship Id="rId12" Type="http://schemas.openxmlformats.org/officeDocument/2006/relationships/image" Target="../media/image44.png"/><Relationship Id="rId17" Type="http://schemas.microsoft.com/office/2007/relationships/hdphoto" Target="../media/hdphoto11.wdp"/><Relationship Id="rId25" Type="http://schemas.openxmlformats.org/officeDocument/2006/relationships/image" Target="../media/image51.png"/><Relationship Id="rId2" Type="http://schemas.openxmlformats.org/officeDocument/2006/relationships/audio" Target="../media/media22.mp3"/><Relationship Id="rId16" Type="http://schemas.openxmlformats.org/officeDocument/2006/relationships/image" Target="../media/image45.png"/><Relationship Id="rId20" Type="http://schemas.openxmlformats.org/officeDocument/2006/relationships/image" Target="../media/image47.png"/><Relationship Id="rId1" Type="http://schemas.microsoft.com/office/2007/relationships/media" Target="../media/media22.mp3"/><Relationship Id="rId6" Type="http://schemas.openxmlformats.org/officeDocument/2006/relationships/image" Target="../media/image35.png"/><Relationship Id="rId11" Type="http://schemas.microsoft.com/office/2007/relationships/hdphoto" Target="../media/hdphoto9.wdp"/><Relationship Id="rId24" Type="http://schemas.microsoft.com/office/2007/relationships/hdphoto" Target="../media/hdphoto13.wdp"/><Relationship Id="rId5" Type="http://schemas.openxmlformats.org/officeDocument/2006/relationships/image" Target="../media/image41.png"/><Relationship Id="rId15" Type="http://schemas.microsoft.com/office/2007/relationships/hdphoto" Target="../media/hdphoto7.wdp"/><Relationship Id="rId23" Type="http://schemas.openxmlformats.org/officeDocument/2006/relationships/image" Target="../media/image50.png"/><Relationship Id="rId10" Type="http://schemas.openxmlformats.org/officeDocument/2006/relationships/image" Target="../media/image43.png"/><Relationship Id="rId19" Type="http://schemas.microsoft.com/office/2007/relationships/hdphoto" Target="../media/hdphoto12.wdp"/><Relationship Id="rId4" Type="http://schemas.openxmlformats.org/officeDocument/2006/relationships/notesSlide" Target="../notesSlides/notesSlide22.xml"/><Relationship Id="rId9" Type="http://schemas.openxmlformats.org/officeDocument/2006/relationships/image" Target="../media/image42.png"/><Relationship Id="rId14" Type="http://schemas.openxmlformats.org/officeDocument/2006/relationships/image" Target="../media/image37.png"/><Relationship Id="rId2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24.mp3"/><Relationship Id="rId1" Type="http://schemas.microsoft.com/office/2007/relationships/media" Target="../media/media24.mp3"/><Relationship Id="rId6" Type="http://schemas.microsoft.com/office/2007/relationships/hdphoto" Target="../media/hdphoto14.wdp"/><Relationship Id="rId5" Type="http://schemas.openxmlformats.org/officeDocument/2006/relationships/image" Target="../media/image5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9.png"/><Relationship Id="rId5" Type="http://schemas.openxmlformats.org/officeDocument/2006/relationships/image" Target="../media/image5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9.png"/><Relationship Id="rId5" Type="http://schemas.openxmlformats.org/officeDocument/2006/relationships/image" Target="../media/image6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hyperlink" Target="https://gdo-nuctraining.llnl.gov/" TargetMode="External"/><Relationship Id="rId5" Type="http://schemas.openxmlformats.org/officeDocument/2006/relationships/hyperlink" Target="https://orise.orau.gov/reacts/" TargetMode="External"/><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337" y="1042416"/>
            <a:ext cx="9910700" cy="1493515"/>
          </a:xfrm>
        </p:spPr>
        <p:txBody>
          <a:bodyPr anchor="ctr">
            <a:normAutofit fontScale="90000"/>
          </a:bodyPr>
          <a:lstStyle/>
          <a:p>
            <a:r>
              <a:rPr lang="uk-UA" dirty="0"/>
              <a:t>Принципи медичних дій у разі ядерного вибуху</a:t>
            </a:r>
            <a:endParaRPr lang="en-US" dirty="0"/>
          </a:p>
        </p:txBody>
      </p:sp>
      <p:sp>
        <p:nvSpPr>
          <p:cNvPr id="3" name="TextBox 2">
            <a:extLst>
              <a:ext uri="{FF2B5EF4-FFF2-40B4-BE49-F238E27FC236}">
                <a16:creationId xmlns:a16="http://schemas.microsoft.com/office/drawing/2014/main" id="{1E3F9100-12A8-C453-42BA-EA66CA23D0A1}"/>
              </a:ext>
            </a:extLst>
          </p:cNvPr>
          <p:cNvSpPr txBox="1"/>
          <p:nvPr/>
        </p:nvSpPr>
        <p:spPr>
          <a:xfrm>
            <a:off x="410337" y="5548393"/>
            <a:ext cx="11781663" cy="1309607"/>
          </a:xfrm>
          <a:prstGeom prst="rect">
            <a:avLst/>
          </a:prstGeom>
          <a:solidFill>
            <a:schemeClr val="bg2"/>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4CCD174B-1981-DDD3-1FCC-28C2FB636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575" y="5665147"/>
            <a:ext cx="537700" cy="507669"/>
          </a:xfrm>
          <a:prstGeom prst="rect">
            <a:avLst/>
          </a:prstGeom>
        </p:spPr>
      </p:pic>
      <p:pic>
        <p:nvPicPr>
          <p:cNvPr id="10" name="Picture 9">
            <a:extLst>
              <a:ext uri="{FF2B5EF4-FFF2-40B4-BE49-F238E27FC236}">
                <a16:creationId xmlns:a16="http://schemas.microsoft.com/office/drawing/2014/main" id="{D88FF24D-D6CF-CB1C-397E-819592A114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510903" y="6313082"/>
            <a:ext cx="825043" cy="331511"/>
          </a:xfrm>
          <a:prstGeom prst="rect">
            <a:avLst/>
          </a:prstGeom>
        </p:spPr>
      </p:pic>
      <p:pic>
        <p:nvPicPr>
          <p:cNvPr id="12" name="Picture 11">
            <a:extLst>
              <a:ext uri="{FF2B5EF4-FFF2-40B4-BE49-F238E27FC236}">
                <a16:creationId xmlns:a16="http://schemas.microsoft.com/office/drawing/2014/main" id="{3F38B2DD-1575-CB75-2F5B-8FA44A042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445" y="5676904"/>
            <a:ext cx="537700" cy="507669"/>
          </a:xfrm>
          <a:prstGeom prst="rect">
            <a:avLst/>
          </a:prstGeom>
        </p:spPr>
      </p:pic>
      <p:sp>
        <p:nvSpPr>
          <p:cNvPr id="13" name="TextBox 12">
            <a:extLst>
              <a:ext uri="{FF2B5EF4-FFF2-40B4-BE49-F238E27FC236}">
                <a16:creationId xmlns:a16="http://schemas.microsoft.com/office/drawing/2014/main" id="{84AF0AE5-3DDB-7A46-C570-A855F5F37FC1}"/>
              </a:ext>
            </a:extLst>
          </p:cNvPr>
          <p:cNvSpPr txBox="1"/>
          <p:nvPr/>
        </p:nvSpPr>
        <p:spPr>
          <a:xfrm>
            <a:off x="3631586" y="5580428"/>
            <a:ext cx="528054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REAC/TS </a:t>
            </a:r>
            <a:r>
              <a:rPr kumimoji="0" lang="en-US" sz="1600" b="1" i="0" u="sng" strike="noStrike" kern="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RadMed</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App (</a:t>
            </a:r>
            <a:r>
              <a:rPr lang="uk-UA" sz="1600" kern="0" dirty="0">
                <a:solidFill>
                  <a:prstClr val="black"/>
                </a:solidFill>
                <a:ea typeface="Calibri" panose="020F0502020204030204" pitchFamily="34" charset="0"/>
                <a:cs typeface="Times New Roman" panose="02020603050405020304" pitchFamily="18" charset="0"/>
              </a:rPr>
              <a:t>Див.</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600" b="0" i="0" u="none" strike="noStrike" kern="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RadMed</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lang="uk-UA" sz="1600" kern="0" dirty="0">
                <a:solidFill>
                  <a:prstClr val="black"/>
                </a:solidFill>
                <a:ea typeface="Calibri" panose="020F0502020204030204" pitchFamily="34" charset="0"/>
                <a:cs typeface="Times New Roman" panose="02020603050405020304" pitchFamily="18" charset="0"/>
              </a:rPr>
              <a:t>на </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Android</a:t>
            </a:r>
            <a:r>
              <a:rPr lang="en-US" sz="1600" kern="0" dirty="0">
                <a:solidFill>
                  <a:prstClr val="black"/>
                </a:solidFill>
                <a:ea typeface="Calibri" panose="020F0502020204030204" pitchFamily="34" charset="0"/>
                <a:cs typeface="Times New Roman" panose="02020603050405020304" pitchFamily="18" charset="0"/>
              </a:rPr>
              <a:t>/</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Apple)</a:t>
            </a:r>
            <a:endParaRPr kumimoji="0" lang="en-US" sz="1600" b="0" i="0" u="none" strike="noStrike" kern="0" cap="none" spc="0" normalizeH="0" baseline="0" noProof="0" dirty="0">
              <a:ln>
                <a:noFill/>
              </a:ln>
              <a:solidFill>
                <a:prstClr val="black"/>
              </a:solidFill>
              <a:effectLst/>
              <a:uLnTx/>
              <a:uFillTx/>
            </a:endParaRPr>
          </a:p>
        </p:txBody>
      </p:sp>
      <p:sp>
        <p:nvSpPr>
          <p:cNvPr id="14" name="TextBox 13">
            <a:extLst>
              <a:ext uri="{FF2B5EF4-FFF2-40B4-BE49-F238E27FC236}">
                <a16:creationId xmlns:a16="http://schemas.microsoft.com/office/drawing/2014/main" id="{28603C4D-4719-309F-D46F-4104C85F5494}"/>
              </a:ext>
            </a:extLst>
          </p:cNvPr>
          <p:cNvSpPr txBox="1"/>
          <p:nvPr/>
        </p:nvSpPr>
        <p:spPr>
          <a:xfrm>
            <a:off x="4830252" y="6005261"/>
            <a:ext cx="294183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C0"/>
                </a:solidFill>
                <a:effectLst/>
                <a:uLnTx/>
                <a:uFillTx/>
                <a:hlinkClick r:id="rId7"/>
              </a:rPr>
              <a:t>http://ORISE.ORAU.GOV/REACTS</a:t>
            </a:r>
            <a:endParaRPr kumimoji="0" lang="en-US" sz="1600" b="0"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(865) 576-3131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a:ln>
                  <a:noFill/>
                </a:ln>
                <a:solidFill>
                  <a:prstClr val="black"/>
                </a:solidFill>
                <a:effectLst/>
                <a:uLnTx/>
                <a:uFillTx/>
              </a:rPr>
              <a:t>В неробочий час</a:t>
            </a:r>
            <a:r>
              <a:rPr kumimoji="0" lang="en-US" sz="1400" b="0" i="0" u="none" strike="noStrike" kern="0" cap="none" spc="0" normalizeH="0" baseline="0" noProof="0" dirty="0">
                <a:ln>
                  <a:noFill/>
                </a:ln>
                <a:solidFill>
                  <a:prstClr val="black"/>
                </a:solidFill>
                <a:effectLst/>
                <a:uLnTx/>
                <a:uFillTx/>
              </a:rPr>
              <a:t>: (865) 576-1005</a:t>
            </a:r>
          </a:p>
        </p:txBody>
      </p:sp>
      <p:pic>
        <p:nvPicPr>
          <p:cNvPr id="4" name="Picture 3">
            <a:extLst>
              <a:ext uri="{FF2B5EF4-FFF2-40B4-BE49-F238E27FC236}">
                <a16:creationId xmlns:a16="http://schemas.microsoft.com/office/drawing/2014/main" id="{745C60E4-2F89-5E64-55D2-9DCDD3B9AC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127876" y="6313082"/>
            <a:ext cx="984838" cy="331511"/>
          </a:xfrm>
          <a:prstGeom prst="rect">
            <a:avLst/>
          </a:prstGeom>
        </p:spPr>
      </p:pic>
      <p:pic>
        <p:nvPicPr>
          <p:cNvPr id="5" name="1">
            <a:hlinkClick r:id="" action="ppaction://media"/>
            <a:extLst>
              <a:ext uri="{FF2B5EF4-FFF2-40B4-BE49-F238E27FC236}">
                <a16:creationId xmlns:a16="http://schemas.microsoft.com/office/drawing/2014/main" id="{54CC6204-DE60-6C60-1176-64EFA4989F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75" y="1588"/>
            <a:ext cx="812800" cy="812800"/>
          </a:xfrm>
          <a:prstGeom prst="rect">
            <a:avLst/>
          </a:prstGeom>
        </p:spPr>
      </p:pic>
    </p:spTree>
    <p:extLst>
      <p:ext uri="{BB962C8B-B14F-4D97-AF65-F5344CB8AC3E}">
        <p14:creationId xmlns:p14="http://schemas.microsoft.com/office/powerpoint/2010/main" val="1576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Хіросіма</a:t>
            </a:r>
            <a:endParaRPr lang="en-US" dirty="0"/>
          </a:p>
        </p:txBody>
      </p:sp>
      <p:sp>
        <p:nvSpPr>
          <p:cNvPr id="3" name="Content Placeholder 2">
            <a:extLst>
              <a:ext uri="{FF2B5EF4-FFF2-40B4-BE49-F238E27FC236}">
                <a16:creationId xmlns:a16="http://schemas.microsoft.com/office/drawing/2014/main" id="{6AD727CD-240F-7A15-099C-78F03F52F08F}"/>
              </a:ext>
            </a:extLst>
          </p:cNvPr>
          <p:cNvSpPr>
            <a:spLocks noGrp="1"/>
          </p:cNvSpPr>
          <p:nvPr>
            <p:ph idx="1"/>
          </p:nvPr>
        </p:nvSpPr>
        <p:spPr>
          <a:xfrm>
            <a:off x="838200" y="1677681"/>
            <a:ext cx="10515600" cy="4351338"/>
          </a:xfrm>
          <a:effectLst>
            <a:softEdge rad="0"/>
          </a:effectLst>
        </p:spPr>
        <p:txBody>
          <a:bodyPr/>
          <a:lstStyle/>
          <a:p>
            <a:pPr marL="0" indent="0">
              <a:buNone/>
            </a:pPr>
            <a:r>
              <a:rPr lang="uk-UA" sz="3200" dirty="0"/>
              <a:t>Середня відстань від вибуху для 50% тих, хто вижив + 20 днів</a:t>
            </a:r>
            <a:endParaRPr lang="en-US" sz="3200" dirty="0"/>
          </a:p>
          <a:p>
            <a:endParaRPr lang="en-US" sz="3200" dirty="0"/>
          </a:p>
          <a:p>
            <a:r>
              <a:rPr lang="uk-UA" sz="3200" dirty="0"/>
              <a:t>Всередині бетонних будівель </a:t>
            </a:r>
            <a:r>
              <a:rPr lang="en-US" sz="3200" dirty="0"/>
              <a:t>	0.2 </a:t>
            </a:r>
            <a:r>
              <a:rPr lang="uk-UA" sz="3200" dirty="0"/>
              <a:t>милі</a:t>
            </a:r>
            <a:endParaRPr lang="en-US" sz="3200" dirty="0"/>
          </a:p>
          <a:p>
            <a:r>
              <a:rPr lang="uk-UA" sz="3200" dirty="0"/>
              <a:t>Ззовні   </a:t>
            </a:r>
            <a:r>
              <a:rPr lang="en-US" sz="3200" dirty="0"/>
              <a:t>			</a:t>
            </a:r>
            <a:r>
              <a:rPr lang="uk-UA" sz="3200" dirty="0"/>
              <a:t>           </a:t>
            </a:r>
            <a:r>
              <a:rPr lang="en-US" sz="3200" dirty="0"/>
              <a:t>	1.3 </a:t>
            </a:r>
            <a:r>
              <a:rPr lang="uk-UA" sz="3200" dirty="0"/>
              <a:t>милі</a:t>
            </a:r>
            <a:endParaRPr lang="en-US" sz="3200" dirty="0"/>
          </a:p>
          <a:p>
            <a:r>
              <a:rPr lang="uk-UA" sz="3200" dirty="0"/>
              <a:t>Середня для всіх</a:t>
            </a:r>
            <a:r>
              <a:rPr lang="en-US" sz="3200" dirty="0"/>
              <a:t>			0.8 </a:t>
            </a:r>
            <a:r>
              <a:rPr lang="uk-UA" sz="3200" dirty="0"/>
              <a:t>миль</a:t>
            </a:r>
            <a:endParaRPr lang="en-US" sz="3200" dirty="0"/>
          </a:p>
          <a:p>
            <a:pPr marL="0" indent="0">
              <a:buNone/>
            </a:pPr>
            <a:r>
              <a:rPr lang="en-US" dirty="0"/>
              <a:t>		</a:t>
            </a:r>
          </a:p>
          <a:p>
            <a:endParaRPr lang="en-US" dirty="0"/>
          </a:p>
        </p:txBody>
      </p:sp>
      <p:pic>
        <p:nvPicPr>
          <p:cNvPr id="4" name="Picture 3">
            <a:extLst>
              <a:ext uri="{FF2B5EF4-FFF2-40B4-BE49-F238E27FC236}">
                <a16:creationId xmlns:a16="http://schemas.microsoft.com/office/drawing/2014/main" id="{91BE61D6-5682-0417-3809-C03809F54D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91548" y="2358736"/>
            <a:ext cx="3939788" cy="3771900"/>
          </a:xfrm>
          <a:prstGeom prst="rect">
            <a:avLst/>
          </a:prstGeom>
          <a:effectLst>
            <a:softEdge rad="177800"/>
          </a:effectLst>
        </p:spPr>
      </p:pic>
      <p:pic>
        <p:nvPicPr>
          <p:cNvPr id="5" name="10">
            <a:hlinkClick r:id="" action="ppaction://media"/>
            <a:extLst>
              <a:ext uri="{FF2B5EF4-FFF2-40B4-BE49-F238E27FC236}">
                <a16:creationId xmlns:a16="http://schemas.microsoft.com/office/drawing/2014/main" id="{B5ED5CDB-2457-F5FF-1191-507C80D56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24656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Вибухова травма</a:t>
            </a:r>
            <a:endParaRPr lang="en-US" dirty="0"/>
          </a:p>
        </p:txBody>
      </p:sp>
      <p:sp>
        <p:nvSpPr>
          <p:cNvPr id="3" name="Content Placeholder 2">
            <a:extLst>
              <a:ext uri="{FF2B5EF4-FFF2-40B4-BE49-F238E27FC236}">
                <a16:creationId xmlns:a16="http://schemas.microsoft.com/office/drawing/2014/main" id="{DEC617B5-5A5F-9D29-CBF0-E381F60DEE15}"/>
              </a:ext>
            </a:extLst>
          </p:cNvPr>
          <p:cNvSpPr>
            <a:spLocks noGrp="1"/>
          </p:cNvSpPr>
          <p:nvPr>
            <p:ph idx="1"/>
          </p:nvPr>
        </p:nvSpPr>
        <p:spPr>
          <a:xfrm>
            <a:off x="146304" y="1717205"/>
            <a:ext cx="4765938" cy="4351338"/>
          </a:xfrm>
        </p:spPr>
        <p:txBody>
          <a:bodyPr/>
          <a:lstStyle/>
          <a:p>
            <a:r>
              <a:rPr lang="uk-UA" sz="2400" dirty="0"/>
              <a:t>Найбільш складна форма травми </a:t>
            </a:r>
          </a:p>
          <a:p>
            <a:r>
              <a:rPr lang="uk-UA" sz="2400" dirty="0"/>
              <a:t>Кілька видів ушкоджень </a:t>
            </a:r>
          </a:p>
          <a:p>
            <a:r>
              <a:rPr lang="uk-UA" sz="2400" dirty="0"/>
              <a:t>Передбачуваний порядок виникнення ушкоджень після вибуху </a:t>
            </a:r>
          </a:p>
          <a:p>
            <a:r>
              <a:rPr lang="uk-UA" sz="2400" dirty="0"/>
              <a:t>Усі види травм можуть мати місце</a:t>
            </a:r>
            <a:endParaRPr lang="en-US" sz="2400" dirty="0"/>
          </a:p>
          <a:p>
            <a:pPr marL="0" indent="0">
              <a:buNone/>
            </a:pPr>
            <a:endParaRPr lang="en-US" dirty="0"/>
          </a:p>
        </p:txBody>
      </p:sp>
      <p:pic>
        <p:nvPicPr>
          <p:cNvPr id="7" name="Picture 6">
            <a:extLst>
              <a:ext uri="{FF2B5EF4-FFF2-40B4-BE49-F238E27FC236}">
                <a16:creationId xmlns:a16="http://schemas.microsoft.com/office/drawing/2014/main" id="{44F1BA00-B72C-89C6-567D-5FC7D685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04" y="4480388"/>
            <a:ext cx="4310349" cy="1815849"/>
          </a:xfrm>
          <a:prstGeom prst="rect">
            <a:avLst/>
          </a:prstGeom>
        </p:spPr>
      </p:pic>
      <p:pic>
        <p:nvPicPr>
          <p:cNvPr id="8" name="Picture 7">
            <a:extLst>
              <a:ext uri="{FF2B5EF4-FFF2-40B4-BE49-F238E27FC236}">
                <a16:creationId xmlns:a16="http://schemas.microsoft.com/office/drawing/2014/main" id="{73662527-4CDE-82CA-33D1-22B3BCB75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4372" y="1390731"/>
            <a:ext cx="6654119" cy="4905506"/>
          </a:xfrm>
          <a:prstGeom prst="rect">
            <a:avLst/>
          </a:prstGeom>
        </p:spPr>
      </p:pic>
      <p:pic>
        <p:nvPicPr>
          <p:cNvPr id="4" name="11">
            <a:hlinkClick r:id="" action="ppaction://media"/>
            <a:extLst>
              <a:ext uri="{FF2B5EF4-FFF2-40B4-BE49-F238E27FC236}">
                <a16:creationId xmlns:a16="http://schemas.microsoft.com/office/drawing/2014/main" id="{D7FD0561-2529-C7FF-3710-B0AC06255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2044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8F5A4-EF32-8603-7F69-F83602D432A1}"/>
              </a:ext>
            </a:extLst>
          </p:cNvPr>
          <p:cNvPicPr>
            <a:picLocks noChangeAspect="1"/>
          </p:cNvPicPr>
          <p:nvPr/>
        </p:nvPicPr>
        <p:blipFill rotWithShape="1">
          <a:blip r:embed="rId5" cstate="print">
            <a:alphaModFix amt="67000"/>
            <a:extLst>
              <a:ext uri="{28A0092B-C50C-407E-A947-70E740481C1C}">
                <a14:useLocalDpi xmlns:a14="http://schemas.microsoft.com/office/drawing/2010/main" val="0"/>
              </a:ext>
            </a:extLst>
          </a:blip>
          <a:srcRect/>
          <a:stretch/>
        </p:blipFill>
        <p:spPr>
          <a:xfrm>
            <a:off x="6176722" y="-7566"/>
            <a:ext cx="6334125" cy="4924123"/>
          </a:xfrm>
          <a:prstGeom prst="rect">
            <a:avLst/>
          </a:prstGeom>
          <a:effectLst>
            <a:softEdge rad="508000"/>
          </a:effectLst>
        </p:spPr>
      </p:pic>
      <p:cxnSp>
        <p:nvCxnSpPr>
          <p:cNvPr id="2" name="Straight Connector 1">
            <a:extLst>
              <a:ext uri="{FF2B5EF4-FFF2-40B4-BE49-F238E27FC236}">
                <a16:creationId xmlns:a16="http://schemas.microsoft.com/office/drawing/2014/main" id="{D8D83839-2DC1-50DB-9982-0B4A90E896FC}"/>
              </a:ext>
            </a:extLst>
          </p:cNvPr>
          <p:cNvCxnSpPr>
            <a:cxnSpLocks/>
          </p:cNvCxnSpPr>
          <p:nvPr/>
        </p:nvCxnSpPr>
        <p:spPr>
          <a:xfrm>
            <a:off x="0" y="491655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1C0354-2C02-CF29-73DC-6A8847C09430}"/>
              </a:ext>
            </a:extLst>
          </p:cNvPr>
          <p:cNvSpPr txBox="1"/>
          <p:nvPr/>
        </p:nvSpPr>
        <p:spPr>
          <a:xfrm>
            <a:off x="5686106" y="4927112"/>
            <a:ext cx="2036145" cy="830997"/>
          </a:xfrm>
          <a:prstGeom prst="rect">
            <a:avLst/>
          </a:prstGeom>
          <a:noFill/>
          <a:ln w="25400">
            <a:solidFill>
              <a:srgbClr val="FF0000"/>
            </a:solidFill>
          </a:ln>
        </p:spPr>
        <p:txBody>
          <a:bodyPr wrap="square" rtlCol="0">
            <a:spAutoFit/>
          </a:bodyPr>
          <a:lstStyle/>
          <a:p>
            <a:pPr algn="ctr"/>
            <a:r>
              <a:rPr lang="uk-UA" sz="2400" b="1" dirty="0">
                <a:solidFill>
                  <a:srgbClr val="FF0000"/>
                </a:solidFill>
              </a:rPr>
              <a:t>Зона стиснення</a:t>
            </a:r>
            <a:endParaRPr lang="en-US" sz="2400" b="1" dirty="0">
              <a:solidFill>
                <a:srgbClr val="FF0000"/>
              </a:solidFill>
            </a:endParaRPr>
          </a:p>
        </p:txBody>
      </p:sp>
      <p:sp>
        <p:nvSpPr>
          <p:cNvPr id="4" name="TextBox 3">
            <a:extLst>
              <a:ext uri="{FF2B5EF4-FFF2-40B4-BE49-F238E27FC236}">
                <a16:creationId xmlns:a16="http://schemas.microsoft.com/office/drawing/2014/main" id="{689787D3-194D-9A9E-EE78-6BF7D5297547}"/>
              </a:ext>
            </a:extLst>
          </p:cNvPr>
          <p:cNvSpPr txBox="1"/>
          <p:nvPr/>
        </p:nvSpPr>
        <p:spPr>
          <a:xfrm>
            <a:off x="7947822" y="4924195"/>
            <a:ext cx="2001553" cy="830997"/>
          </a:xfrm>
          <a:prstGeom prst="rect">
            <a:avLst/>
          </a:prstGeom>
          <a:noFill/>
          <a:ln w="25400">
            <a:solidFill>
              <a:schemeClr val="tx1"/>
            </a:solidFill>
          </a:ln>
        </p:spPr>
        <p:txBody>
          <a:bodyPr wrap="square" rtlCol="0">
            <a:spAutoFit/>
          </a:bodyPr>
          <a:lstStyle/>
          <a:p>
            <a:pPr algn="ctr"/>
            <a:r>
              <a:rPr lang="uk-UA" sz="2400" b="1" dirty="0"/>
              <a:t>Зона розрідження</a:t>
            </a:r>
            <a:endParaRPr lang="en-US" sz="2400" b="1" dirty="0"/>
          </a:p>
        </p:txBody>
      </p:sp>
      <p:sp>
        <p:nvSpPr>
          <p:cNvPr id="5" name="Arc 4">
            <a:extLst>
              <a:ext uri="{FF2B5EF4-FFF2-40B4-BE49-F238E27FC236}">
                <a16:creationId xmlns:a16="http://schemas.microsoft.com/office/drawing/2014/main" id="{0E0494E6-14B0-A33D-B8C5-F4D3BDB698B0}"/>
              </a:ext>
            </a:extLst>
          </p:cNvPr>
          <p:cNvSpPr/>
          <p:nvPr/>
        </p:nvSpPr>
        <p:spPr>
          <a:xfrm rot="13358883">
            <a:off x="6049461" y="1486661"/>
            <a:ext cx="4030317" cy="3884678"/>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A9CB8A57-E60D-B3F6-5F8A-07C5CE6F5124}"/>
              </a:ext>
            </a:extLst>
          </p:cNvPr>
          <p:cNvSpPr/>
          <p:nvPr/>
        </p:nvSpPr>
        <p:spPr>
          <a:xfrm rot="13580957">
            <a:off x="8375900" y="1587030"/>
            <a:ext cx="4030317" cy="3884678"/>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Graphic 7">
            <a:extLst>
              <a:ext uri="{FF2B5EF4-FFF2-40B4-BE49-F238E27FC236}">
                <a16:creationId xmlns:a16="http://schemas.microsoft.com/office/drawing/2014/main" id="{8A05FDD4-B05B-B320-43EE-9BDD3ECFA1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5587" y="2875375"/>
            <a:ext cx="1562438" cy="1877667"/>
          </a:xfrm>
          <a:prstGeom prst="rect">
            <a:avLst/>
          </a:prstGeom>
        </p:spPr>
      </p:pic>
      <p:cxnSp>
        <p:nvCxnSpPr>
          <p:cNvPr id="9" name="Straight Arrow Connector 8">
            <a:extLst>
              <a:ext uri="{FF2B5EF4-FFF2-40B4-BE49-F238E27FC236}">
                <a16:creationId xmlns:a16="http://schemas.microsoft.com/office/drawing/2014/main" id="{DE8DE564-B6AC-0468-55C7-E5882C926198}"/>
              </a:ext>
            </a:extLst>
          </p:cNvPr>
          <p:cNvCxnSpPr>
            <a:cxnSpLocks/>
          </p:cNvCxnSpPr>
          <p:nvPr/>
        </p:nvCxnSpPr>
        <p:spPr>
          <a:xfrm>
            <a:off x="7120169" y="1488511"/>
            <a:ext cx="602082" cy="6937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F47C22-DF0D-702F-0958-5436103C6919}"/>
              </a:ext>
            </a:extLst>
          </p:cNvPr>
          <p:cNvCxnSpPr>
            <a:cxnSpLocks/>
          </p:cNvCxnSpPr>
          <p:nvPr/>
        </p:nvCxnSpPr>
        <p:spPr>
          <a:xfrm>
            <a:off x="8359795" y="730558"/>
            <a:ext cx="334754" cy="7882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6DDE6B-6855-154E-DD8D-349D4884C630}"/>
              </a:ext>
            </a:extLst>
          </p:cNvPr>
          <p:cNvCxnSpPr>
            <a:cxnSpLocks/>
          </p:cNvCxnSpPr>
          <p:nvPr/>
        </p:nvCxnSpPr>
        <p:spPr>
          <a:xfrm>
            <a:off x="7739982" y="1057061"/>
            <a:ext cx="409834" cy="7097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759DFF33-DD73-F07C-36A6-47C2F9CF3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000735" y="3328699"/>
            <a:ext cx="525225" cy="1595496"/>
          </a:xfrm>
          <a:prstGeom prst="rect">
            <a:avLst/>
          </a:prstGeom>
        </p:spPr>
      </p:pic>
      <p:sp>
        <p:nvSpPr>
          <p:cNvPr id="23" name="Title 3">
            <a:extLst>
              <a:ext uri="{FF2B5EF4-FFF2-40B4-BE49-F238E27FC236}">
                <a16:creationId xmlns:a16="http://schemas.microsoft.com/office/drawing/2014/main" id="{9FA3AC53-8C3E-73D5-9A6F-6F96AC4544A5}"/>
              </a:ext>
            </a:extLst>
          </p:cNvPr>
          <p:cNvSpPr txBox="1">
            <a:spLocks/>
          </p:cNvSpPr>
          <p:nvPr/>
        </p:nvSpPr>
        <p:spPr>
          <a:xfrm>
            <a:off x="209947" y="71612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dirty="0"/>
              <a:t>Первинний тип вибухової травми</a:t>
            </a:r>
            <a:endParaRPr lang="en-US" dirty="0"/>
          </a:p>
        </p:txBody>
      </p:sp>
      <p:pic>
        <p:nvPicPr>
          <p:cNvPr id="12" name="12">
            <a:hlinkClick r:id="" action="ppaction://media"/>
            <a:extLst>
              <a:ext uri="{FF2B5EF4-FFF2-40B4-BE49-F238E27FC236}">
                <a16:creationId xmlns:a16="http://schemas.microsoft.com/office/drawing/2014/main" id="{370D199F-790F-A32D-3DD7-70CD154591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31049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Первинний тип вибухової травми</a:t>
            </a:r>
            <a:endParaRPr lang="en-US" dirty="0"/>
          </a:p>
        </p:txBody>
      </p:sp>
      <p:sp>
        <p:nvSpPr>
          <p:cNvPr id="3" name="Content Placeholder 2">
            <a:extLst>
              <a:ext uri="{FF2B5EF4-FFF2-40B4-BE49-F238E27FC236}">
                <a16:creationId xmlns:a16="http://schemas.microsoft.com/office/drawing/2014/main" id="{44A1F565-63CF-83E2-2DED-44A5C509A6DA}"/>
              </a:ext>
            </a:extLst>
          </p:cNvPr>
          <p:cNvSpPr>
            <a:spLocks noGrp="1"/>
          </p:cNvSpPr>
          <p:nvPr>
            <p:ph idx="1"/>
          </p:nvPr>
        </p:nvSpPr>
        <p:spPr>
          <a:xfrm>
            <a:off x="82144" y="1717205"/>
            <a:ext cx="5590128" cy="4351338"/>
          </a:xfrm>
        </p:spPr>
        <p:txBody>
          <a:bodyPr>
            <a:normAutofit fontScale="92500" lnSpcReduction="10000"/>
          </a:bodyPr>
          <a:lstStyle/>
          <a:p>
            <a:r>
              <a:rPr lang="uk-UA" sz="3200" dirty="0"/>
              <a:t>Механізм ураження – вибухова хвиля</a:t>
            </a:r>
            <a:endParaRPr lang="en-US" sz="3200" dirty="0"/>
          </a:p>
          <a:p>
            <a:pPr lvl="1"/>
            <a:r>
              <a:rPr lang="uk-UA" sz="2800" dirty="0"/>
              <a:t>Ефект прискорення внаслідок вибуху</a:t>
            </a:r>
            <a:endParaRPr lang="en-US" sz="2800" dirty="0"/>
          </a:p>
          <a:p>
            <a:pPr lvl="1"/>
            <a:r>
              <a:rPr lang="uk-UA" sz="2800" dirty="0"/>
              <a:t>Швидке підвищення атмосферного тиску</a:t>
            </a:r>
          </a:p>
          <a:p>
            <a:pPr lvl="1"/>
            <a:r>
              <a:rPr lang="uk-UA" sz="2800" dirty="0"/>
              <a:t>Далі «Вакуум» (негативний тиск)</a:t>
            </a:r>
          </a:p>
          <a:p>
            <a:pPr lvl="1"/>
            <a:r>
              <a:rPr lang="uk-UA" sz="2800" dirty="0"/>
              <a:t>У закритому просторі</a:t>
            </a:r>
          </a:p>
          <a:p>
            <a:pPr marL="457200" lvl="1" indent="0">
              <a:buNone/>
            </a:pPr>
            <a:r>
              <a:rPr lang="uk-UA" sz="2800" dirty="0"/>
              <a:t>відбиття вибухової хвилі</a:t>
            </a:r>
          </a:p>
          <a:p>
            <a:pPr marL="457200" lvl="1" indent="0">
              <a:buNone/>
            </a:pPr>
            <a:r>
              <a:rPr lang="uk-UA" sz="2800" dirty="0"/>
              <a:t>може збільшити і </a:t>
            </a:r>
          </a:p>
          <a:p>
            <a:pPr marL="457200" lvl="1" indent="0">
              <a:buNone/>
            </a:pPr>
            <a:r>
              <a:rPr lang="uk-UA" sz="2800" dirty="0"/>
              <a:t>подовжити </a:t>
            </a:r>
            <a:r>
              <a:rPr lang="uk-UA" sz="2800" dirty="0" err="1"/>
              <a:t>уражаючий</a:t>
            </a:r>
            <a:r>
              <a:rPr lang="uk-UA" sz="2800" dirty="0"/>
              <a:t> ефект</a:t>
            </a:r>
            <a:endParaRPr lang="en-US" sz="2800"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3F2B70FE-3C04-6D51-2365-864545D55CF0}"/>
              </a:ext>
            </a:extLst>
          </p:cNvPr>
          <p:cNvPicPr>
            <a:picLocks noChangeAspect="1"/>
          </p:cNvPicPr>
          <p:nvPr/>
        </p:nvPicPr>
        <p:blipFill>
          <a:blip r:embed="rId5"/>
          <a:stretch>
            <a:fillRect/>
          </a:stretch>
        </p:blipFill>
        <p:spPr>
          <a:xfrm>
            <a:off x="9642329" y="-33100"/>
            <a:ext cx="2556681" cy="3291197"/>
          </a:xfrm>
          <a:prstGeom prst="rect">
            <a:avLst/>
          </a:prstGeom>
        </p:spPr>
      </p:pic>
      <p:sp>
        <p:nvSpPr>
          <p:cNvPr id="4" name="TextBox 3">
            <a:extLst>
              <a:ext uri="{FF2B5EF4-FFF2-40B4-BE49-F238E27FC236}">
                <a16:creationId xmlns:a16="http://schemas.microsoft.com/office/drawing/2014/main" id="{6C55A836-11B2-523F-53CE-2BBD1027B347}"/>
              </a:ext>
            </a:extLst>
          </p:cNvPr>
          <p:cNvSpPr txBox="1"/>
          <p:nvPr/>
        </p:nvSpPr>
        <p:spPr>
          <a:xfrm>
            <a:off x="10858957" y="1344026"/>
            <a:ext cx="1250899" cy="746358"/>
          </a:xfrm>
          <a:prstGeom prst="rect">
            <a:avLst/>
          </a:prstGeom>
          <a:solidFill>
            <a:srgbClr val="F7C7C5"/>
          </a:solidFill>
        </p:spPr>
        <p:txBody>
          <a:bodyPr wrap="square" rtlCol="0">
            <a:spAutoFit/>
          </a:bodyPr>
          <a:lstStyle/>
          <a:p>
            <a:pPr algn="ctr"/>
            <a:r>
              <a:rPr lang="uk-UA" sz="1600" b="1" dirty="0"/>
              <a:t>Вибухова хвиля</a:t>
            </a:r>
            <a:endParaRPr lang="en-US" sz="1100" dirty="0"/>
          </a:p>
          <a:p>
            <a:pPr algn="ctr"/>
            <a:endParaRPr lang="en-US" sz="1050" dirty="0"/>
          </a:p>
        </p:txBody>
      </p:sp>
      <p:pic>
        <p:nvPicPr>
          <p:cNvPr id="7" name="Picture 6">
            <a:extLst>
              <a:ext uri="{FF2B5EF4-FFF2-40B4-BE49-F238E27FC236}">
                <a16:creationId xmlns:a16="http://schemas.microsoft.com/office/drawing/2014/main" id="{40D4FAF2-25D9-43C7-2F5D-AB3F1856B3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1490" y="3167505"/>
            <a:ext cx="4364611" cy="3179228"/>
          </a:xfrm>
          <a:prstGeom prst="rect">
            <a:avLst/>
          </a:prstGeom>
        </p:spPr>
      </p:pic>
      <p:pic>
        <p:nvPicPr>
          <p:cNvPr id="10" name="Picture 9">
            <a:extLst>
              <a:ext uri="{FF2B5EF4-FFF2-40B4-BE49-F238E27FC236}">
                <a16:creationId xmlns:a16="http://schemas.microsoft.com/office/drawing/2014/main" id="{EBB6EE6B-F6E6-73BB-15B1-CA8FC12014E2}"/>
              </a:ext>
            </a:extLst>
          </p:cNvPr>
          <p:cNvPicPr>
            <a:picLocks noChangeAspect="1"/>
          </p:cNvPicPr>
          <p:nvPr/>
        </p:nvPicPr>
        <p:blipFill rotWithShape="1">
          <a:blip r:embed="rId7">
            <a:extLst>
              <a:ext uri="{28A0092B-C50C-407E-A947-70E740481C1C}">
                <a14:useLocalDpi xmlns:a14="http://schemas.microsoft.com/office/drawing/2010/main" val="0"/>
              </a:ext>
            </a:extLst>
          </a:blip>
          <a:srcRect l="16871" r="11068"/>
          <a:stretch/>
        </p:blipFill>
        <p:spPr>
          <a:xfrm>
            <a:off x="9518904" y="3245895"/>
            <a:ext cx="2680106" cy="3087645"/>
          </a:xfrm>
          <a:prstGeom prst="rect">
            <a:avLst/>
          </a:prstGeom>
        </p:spPr>
      </p:pic>
      <p:pic>
        <p:nvPicPr>
          <p:cNvPr id="5" name="13">
            <a:hlinkClick r:id="" action="ppaction://media"/>
            <a:extLst>
              <a:ext uri="{FF2B5EF4-FFF2-40B4-BE49-F238E27FC236}">
                <a16:creationId xmlns:a16="http://schemas.microsoft.com/office/drawing/2014/main" id="{C4A6D59B-C6C8-62D6-76EC-446A253C32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5" y="1588"/>
            <a:ext cx="812800" cy="812800"/>
          </a:xfrm>
          <a:prstGeom prst="rect">
            <a:avLst/>
          </a:prstGeom>
        </p:spPr>
      </p:pic>
    </p:spTree>
    <p:extLst>
      <p:ext uri="{BB962C8B-B14F-4D97-AF65-F5344CB8AC3E}">
        <p14:creationId xmlns:p14="http://schemas.microsoft.com/office/powerpoint/2010/main" val="14865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Прямі наслідки вибуху</a:t>
            </a:r>
            <a:endParaRPr lang="en-US" dirty="0"/>
          </a:p>
        </p:txBody>
      </p:sp>
      <p:sp>
        <p:nvSpPr>
          <p:cNvPr id="3" name="Rectangle 3">
            <a:extLst>
              <a:ext uri="{FF2B5EF4-FFF2-40B4-BE49-F238E27FC236}">
                <a16:creationId xmlns:a16="http://schemas.microsoft.com/office/drawing/2014/main" id="{927C9A51-8173-E5A2-C3D4-F60C9A9413B7}"/>
              </a:ext>
            </a:extLst>
          </p:cNvPr>
          <p:cNvSpPr txBox="1">
            <a:spLocks noChangeArrowheads="1"/>
          </p:cNvSpPr>
          <p:nvPr/>
        </p:nvSpPr>
        <p:spPr>
          <a:xfrm>
            <a:off x="146304" y="1721724"/>
            <a:ext cx="7135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uk-UA" altLang="en-US" sz="2200" dirty="0"/>
              <a:t>Розбиті вікна   </a:t>
            </a:r>
            <a:r>
              <a:rPr lang="en-US" altLang="en-US" sz="2200" dirty="0"/>
              <a:t> 		</a:t>
            </a:r>
            <a:r>
              <a:rPr lang="uk-UA" altLang="en-US" sz="2200" dirty="0"/>
              <a:t>                              </a:t>
            </a:r>
            <a:r>
              <a:rPr lang="en-UA" sz="2200" dirty="0"/>
              <a:t>0.068 </a:t>
            </a:r>
            <a:r>
              <a:rPr lang="uk-UA" sz="2200" dirty="0" err="1"/>
              <a:t>атм</a:t>
            </a:r>
            <a:r>
              <a:rPr lang="uk-UA" sz="2200" dirty="0"/>
              <a:t> </a:t>
            </a:r>
            <a:r>
              <a:rPr lang="uk-UA" altLang="en-US" sz="2200" dirty="0"/>
              <a:t>(</a:t>
            </a:r>
            <a:r>
              <a:rPr lang="en-US" altLang="en-US" sz="2200" dirty="0"/>
              <a:t>1 PSI</a:t>
            </a:r>
            <a:r>
              <a:rPr lang="uk-UA" altLang="en-US" sz="2200" dirty="0"/>
              <a:t>)</a:t>
            </a:r>
            <a:endParaRPr lang="en-US" altLang="en-US" sz="2200" dirty="0"/>
          </a:p>
          <a:p>
            <a:pPr>
              <a:buFontTx/>
              <a:buNone/>
            </a:pPr>
            <a:r>
              <a:rPr lang="uk-UA" altLang="en-US" sz="2200" dirty="0"/>
              <a:t>Перевернутий транспорт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altLang="en-US" sz="2200" dirty="0"/>
              <a:t>Зруйновані будинки  </a:t>
            </a:r>
            <a:r>
              <a:rPr lang="en-US" altLang="en-US" sz="2200" dirty="0"/>
              <a:t>	     </a:t>
            </a:r>
            <a:r>
              <a:rPr lang="ru-RU" altLang="en-US" sz="2200" dirty="0"/>
              <a:t>  </a:t>
            </a:r>
            <a:r>
              <a:rPr lang="uk-UA" altLang="en-US" sz="2200" dirty="0"/>
              <a:t>                        </a:t>
            </a:r>
            <a:r>
              <a:rPr lang="en-US" altLang="en-US" sz="2200" dirty="0"/>
              <a:t>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sz="2200" dirty="0"/>
              <a:t>Розрив барабанної перетинки</a:t>
            </a:r>
            <a:r>
              <a:rPr lang="uk-UA" altLang="en-US" sz="2200" dirty="0"/>
              <a:t>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altLang="en-US" sz="2200" dirty="0"/>
              <a:t>Пошкодження легень (набряк </a:t>
            </a:r>
            <a:r>
              <a:rPr lang="uk-UA" altLang="en-US" sz="2200" dirty="0" err="1"/>
              <a:t>легенів</a:t>
            </a:r>
            <a:r>
              <a:rPr lang="uk-UA" altLang="en-US" sz="2200" dirty="0"/>
              <a:t>) 1.02 </a:t>
            </a:r>
            <a:r>
              <a:rPr lang="uk-UA" altLang="en-US" sz="2200" dirty="0" err="1"/>
              <a:t>атм</a:t>
            </a:r>
            <a:r>
              <a:rPr lang="uk-UA" altLang="en-US" sz="2200" dirty="0"/>
              <a:t> (</a:t>
            </a:r>
            <a:r>
              <a:rPr lang="en-US" altLang="en-US" sz="2200" dirty="0"/>
              <a:t>15 PSI</a:t>
            </a:r>
            <a:r>
              <a:rPr lang="uk-UA" altLang="en-US" sz="2200" dirty="0"/>
              <a:t>)</a:t>
            </a:r>
            <a:endParaRPr lang="en-US" altLang="en-US" sz="2200" dirty="0"/>
          </a:p>
          <a:p>
            <a:pPr>
              <a:buFontTx/>
              <a:buNone/>
            </a:pPr>
            <a:r>
              <a:rPr lang="uk-UA" altLang="en-US" sz="2200" dirty="0"/>
              <a:t>Важка травма легень</a:t>
            </a:r>
            <a:r>
              <a:rPr lang="en-US" altLang="en-US" sz="2200" dirty="0"/>
              <a:t>		       	</a:t>
            </a:r>
            <a:r>
              <a:rPr lang="uk-UA" altLang="en-US" sz="2200" dirty="0"/>
              <a:t>  2.04 </a:t>
            </a:r>
            <a:r>
              <a:rPr lang="uk-UA" altLang="en-US" sz="2200" dirty="0" err="1"/>
              <a:t>атм</a:t>
            </a:r>
            <a:r>
              <a:rPr lang="uk-UA" altLang="en-US" sz="2200" dirty="0"/>
              <a:t> (</a:t>
            </a:r>
            <a:r>
              <a:rPr lang="en-US" altLang="en-US" sz="2200" dirty="0"/>
              <a:t>30 PSI</a:t>
            </a:r>
            <a:r>
              <a:rPr lang="uk-UA" altLang="en-US" sz="2200" dirty="0"/>
              <a:t>)</a:t>
            </a:r>
            <a:endParaRPr lang="en-US" altLang="en-US" sz="2200" dirty="0"/>
          </a:p>
          <a:p>
            <a:pPr>
              <a:buFontTx/>
              <a:buNone/>
            </a:pPr>
            <a:r>
              <a:rPr lang="uk-UA" altLang="en-US" sz="2200" dirty="0"/>
              <a:t>Летальність</a:t>
            </a:r>
            <a:r>
              <a:rPr lang="en-US" altLang="en-US" sz="2200" dirty="0"/>
              <a:t> (</a:t>
            </a:r>
            <a:r>
              <a:rPr lang="uk-UA" altLang="en-US" sz="2200" dirty="0"/>
              <a:t>ЛД </a:t>
            </a:r>
            <a:r>
              <a:rPr lang="en-US" altLang="en-US" sz="2200" dirty="0"/>
              <a:t>50)			</a:t>
            </a:r>
            <a:r>
              <a:rPr lang="uk-UA" altLang="en-US" sz="2200" dirty="0"/>
              <a:t> </a:t>
            </a:r>
            <a:r>
              <a:rPr lang="en-US" altLang="en-US" sz="2200" dirty="0"/>
              <a:t> </a:t>
            </a:r>
            <a:r>
              <a:rPr lang="uk-UA" altLang="en-US" sz="2200" dirty="0"/>
              <a:t>3.40 </a:t>
            </a:r>
            <a:r>
              <a:rPr lang="uk-UA" altLang="en-US" sz="2200" dirty="0" err="1"/>
              <a:t>атм</a:t>
            </a:r>
            <a:r>
              <a:rPr lang="uk-UA" altLang="en-US" sz="2200" dirty="0"/>
              <a:t> (</a:t>
            </a:r>
            <a:r>
              <a:rPr lang="en-US" altLang="en-US" sz="2200" dirty="0"/>
              <a:t>50 PSI</a:t>
            </a:r>
            <a:r>
              <a:rPr lang="uk-UA" altLang="en-US" sz="2200" dirty="0"/>
              <a:t>)</a:t>
            </a:r>
            <a:r>
              <a:rPr lang="en-US" altLang="en-US" sz="2200" dirty="0"/>
              <a:t>	</a:t>
            </a:r>
          </a:p>
        </p:txBody>
      </p:sp>
      <p:pic>
        <p:nvPicPr>
          <p:cNvPr id="4" name="Picture 3">
            <a:extLst>
              <a:ext uri="{FF2B5EF4-FFF2-40B4-BE49-F238E27FC236}">
                <a16:creationId xmlns:a16="http://schemas.microsoft.com/office/drawing/2014/main" id="{D882E5C1-7849-D191-72F4-3E93E98F82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val="0"/>
              </a:ext>
            </a:extLst>
          </a:blip>
          <a:stretch>
            <a:fillRect/>
          </a:stretch>
        </p:blipFill>
        <p:spPr>
          <a:xfrm>
            <a:off x="7013864" y="1437843"/>
            <a:ext cx="5178136" cy="4890221"/>
          </a:xfrm>
          <a:prstGeom prst="rect">
            <a:avLst/>
          </a:prstGeom>
        </p:spPr>
      </p:pic>
      <p:pic>
        <p:nvPicPr>
          <p:cNvPr id="5" name="14">
            <a:hlinkClick r:id="" action="ppaction://media"/>
            <a:extLst>
              <a:ext uri="{FF2B5EF4-FFF2-40B4-BE49-F238E27FC236}">
                <a16:creationId xmlns:a16="http://schemas.microsoft.com/office/drawing/2014/main" id="{D7129BA1-8F7E-3F39-2367-0D6FD7FC20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00890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Первинний тип вибухової травми</a:t>
            </a:r>
            <a:endParaRPr lang="en-US" dirty="0"/>
          </a:p>
        </p:txBody>
      </p:sp>
      <p:sp>
        <p:nvSpPr>
          <p:cNvPr id="3" name="Content Placeholder 2">
            <a:extLst>
              <a:ext uri="{FF2B5EF4-FFF2-40B4-BE49-F238E27FC236}">
                <a16:creationId xmlns:a16="http://schemas.microsoft.com/office/drawing/2014/main" id="{706F0951-6E58-DD96-A463-A81DEAFD2266}"/>
              </a:ext>
            </a:extLst>
          </p:cNvPr>
          <p:cNvSpPr>
            <a:spLocks noGrp="1"/>
          </p:cNvSpPr>
          <p:nvPr>
            <p:ph idx="1"/>
          </p:nvPr>
        </p:nvSpPr>
        <p:spPr>
          <a:xfrm>
            <a:off x="440071" y="1717205"/>
            <a:ext cx="6043001" cy="4492542"/>
          </a:xfrm>
        </p:spPr>
        <p:txBody>
          <a:bodyPr>
            <a:normAutofit fontScale="85000" lnSpcReduction="20000"/>
          </a:bodyPr>
          <a:lstStyle/>
          <a:p>
            <a:r>
              <a:rPr lang="uk-UA" dirty="0"/>
              <a:t>Характер травми: </a:t>
            </a:r>
          </a:p>
          <a:p>
            <a:pPr lvl="1"/>
            <a:r>
              <a:rPr lang="uk-UA" sz="3100" dirty="0"/>
              <a:t>Органи, наповнені газом, піддаються найбільшому ризику </a:t>
            </a:r>
          </a:p>
          <a:p>
            <a:r>
              <a:rPr lang="uk-UA" dirty="0"/>
              <a:t>Види травм </a:t>
            </a:r>
          </a:p>
          <a:p>
            <a:pPr lvl="1"/>
            <a:r>
              <a:rPr lang="uk-UA" dirty="0"/>
              <a:t>Легенева баротравма (легеня уражена вибухом)</a:t>
            </a:r>
          </a:p>
          <a:p>
            <a:pPr lvl="1"/>
            <a:r>
              <a:rPr lang="uk-UA" dirty="0"/>
              <a:t>Розрив барабанної перетинки </a:t>
            </a:r>
          </a:p>
          <a:p>
            <a:pPr lvl="1"/>
            <a:r>
              <a:rPr lang="uk-UA" dirty="0"/>
              <a:t>Розрив ока (очного яблука)</a:t>
            </a:r>
          </a:p>
          <a:p>
            <a:pPr lvl="1"/>
            <a:r>
              <a:rPr lang="uk-UA" dirty="0"/>
              <a:t>Перфорація шлунково-кишкового тракту (та крововилив)</a:t>
            </a:r>
          </a:p>
          <a:p>
            <a:pPr lvl="1"/>
            <a:r>
              <a:rPr lang="uk-UA" dirty="0"/>
              <a:t>Струс головного мозку без ознак зовнішньої травми</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2C837EAE-5D78-511F-0B35-28886C91A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072" y="1717205"/>
            <a:ext cx="5414484" cy="4322088"/>
          </a:xfrm>
          <a:prstGeom prst="rect">
            <a:avLst/>
          </a:prstGeom>
        </p:spPr>
      </p:pic>
      <p:pic>
        <p:nvPicPr>
          <p:cNvPr id="4" name="15">
            <a:hlinkClick r:id="" action="ppaction://media"/>
            <a:extLst>
              <a:ext uri="{FF2B5EF4-FFF2-40B4-BE49-F238E27FC236}">
                <a16:creationId xmlns:a16="http://schemas.microsoft.com/office/drawing/2014/main" id="{DE7A62EF-231E-9DD3-5B6E-CD190EF7F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9040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DA8927-E39C-BD73-2EF8-E9F75B94A52D}"/>
              </a:ext>
            </a:extLst>
          </p:cNvPr>
          <p:cNvSpPr txBox="1">
            <a:spLocks/>
          </p:cNvSpPr>
          <p:nvPr/>
        </p:nvSpPr>
        <p:spPr>
          <a:xfrm>
            <a:off x="184960" y="622654"/>
            <a:ext cx="10515600" cy="13334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400" dirty="0"/>
              <a:t>Вторинний тип вибухової травми</a:t>
            </a:r>
            <a:endParaRPr lang="en-US" dirty="0"/>
          </a:p>
        </p:txBody>
      </p:sp>
      <p:pic>
        <p:nvPicPr>
          <p:cNvPr id="4" name="Graphic 3">
            <a:extLst>
              <a:ext uri="{FF2B5EF4-FFF2-40B4-BE49-F238E27FC236}">
                <a16:creationId xmlns:a16="http://schemas.microsoft.com/office/drawing/2014/main" id="{61E0A2CB-702A-7B75-8423-D5798EE513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1816" y="2933485"/>
            <a:ext cx="1562438" cy="1877667"/>
          </a:xfrm>
          <a:prstGeom prst="rect">
            <a:avLst/>
          </a:prstGeom>
        </p:spPr>
      </p:pic>
      <p:cxnSp>
        <p:nvCxnSpPr>
          <p:cNvPr id="5" name="Straight Connector 4">
            <a:extLst>
              <a:ext uri="{FF2B5EF4-FFF2-40B4-BE49-F238E27FC236}">
                <a16:creationId xmlns:a16="http://schemas.microsoft.com/office/drawing/2014/main" id="{7F0E9C88-597D-54AE-8129-F093682DD081}"/>
              </a:ext>
            </a:extLst>
          </p:cNvPr>
          <p:cNvCxnSpPr>
            <a:cxnSpLocks/>
          </p:cNvCxnSpPr>
          <p:nvPr/>
        </p:nvCxnSpPr>
        <p:spPr>
          <a:xfrm>
            <a:off x="0" y="482356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1FB4E2A5-E0BE-5CA6-5DA7-573EBD48B023}"/>
              </a:ext>
            </a:extLst>
          </p:cNvPr>
          <p:cNvSpPr/>
          <p:nvPr/>
        </p:nvSpPr>
        <p:spPr>
          <a:xfrm rot="13465387">
            <a:off x="6669992" y="1678745"/>
            <a:ext cx="3707006" cy="3699538"/>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B1CF58B-11FE-51F6-4705-2ED0508067DB}"/>
              </a:ext>
            </a:extLst>
          </p:cNvPr>
          <p:cNvSpPr txBox="1"/>
          <p:nvPr/>
        </p:nvSpPr>
        <p:spPr>
          <a:xfrm>
            <a:off x="6640046" y="1449837"/>
            <a:ext cx="1230912" cy="707886"/>
          </a:xfrm>
          <a:prstGeom prst="rect">
            <a:avLst/>
          </a:prstGeom>
          <a:noFill/>
          <a:ln w="25400">
            <a:solidFill>
              <a:schemeClr val="accent1"/>
            </a:solidFill>
          </a:ln>
        </p:spPr>
        <p:txBody>
          <a:bodyPr wrap="square" rtlCol="0">
            <a:spAutoFit/>
          </a:bodyPr>
          <a:lstStyle/>
          <a:p>
            <a:pPr algn="ctr"/>
            <a:r>
              <a:rPr lang="en-US" sz="2000" b="1" dirty="0">
                <a:solidFill>
                  <a:schemeClr val="accent1"/>
                </a:solidFill>
              </a:rPr>
              <a:t>Flying Debris</a:t>
            </a:r>
          </a:p>
        </p:txBody>
      </p:sp>
      <p:pic>
        <p:nvPicPr>
          <p:cNvPr id="10" name="Graphic 9">
            <a:extLst>
              <a:ext uri="{FF2B5EF4-FFF2-40B4-BE49-F238E27FC236}">
                <a16:creationId xmlns:a16="http://schemas.microsoft.com/office/drawing/2014/main" id="{50C4201C-0636-86C7-3E95-A8A9032AEE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925025" y="3184927"/>
            <a:ext cx="525225" cy="1595496"/>
          </a:xfrm>
          <a:prstGeom prst="rect">
            <a:avLst/>
          </a:prstGeom>
        </p:spPr>
      </p:pic>
      <p:sp>
        <p:nvSpPr>
          <p:cNvPr id="11" name="TextBox 10">
            <a:extLst>
              <a:ext uri="{FF2B5EF4-FFF2-40B4-BE49-F238E27FC236}">
                <a16:creationId xmlns:a16="http://schemas.microsoft.com/office/drawing/2014/main" id="{5CBCC710-B4DE-04F3-C820-0F98CA7F9C50}"/>
              </a:ext>
            </a:extLst>
          </p:cNvPr>
          <p:cNvSpPr txBox="1"/>
          <p:nvPr/>
        </p:nvSpPr>
        <p:spPr>
          <a:xfrm>
            <a:off x="898858" y="1345266"/>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12" name="TextBox 11">
            <a:extLst>
              <a:ext uri="{FF2B5EF4-FFF2-40B4-BE49-F238E27FC236}">
                <a16:creationId xmlns:a16="http://schemas.microsoft.com/office/drawing/2014/main" id="{B671B3F1-E6DA-B908-E5E4-0A3F173758DA}"/>
              </a:ext>
            </a:extLst>
          </p:cNvPr>
          <p:cNvSpPr txBox="1"/>
          <p:nvPr/>
        </p:nvSpPr>
        <p:spPr>
          <a:xfrm>
            <a:off x="2714008" y="1345266"/>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13" name="Arc 12">
            <a:extLst>
              <a:ext uri="{FF2B5EF4-FFF2-40B4-BE49-F238E27FC236}">
                <a16:creationId xmlns:a16="http://schemas.microsoft.com/office/drawing/2014/main" id="{D366F593-5E69-2709-560E-9DB32B24BD7E}"/>
              </a:ext>
            </a:extLst>
          </p:cNvPr>
          <p:cNvSpPr/>
          <p:nvPr/>
        </p:nvSpPr>
        <p:spPr>
          <a:xfrm rot="13580957">
            <a:off x="1459237" y="2080265"/>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94F7B428-A8B3-7BA1-AD67-DEB718BCDF06}"/>
              </a:ext>
            </a:extLst>
          </p:cNvPr>
          <p:cNvSpPr/>
          <p:nvPr/>
        </p:nvSpPr>
        <p:spPr>
          <a:xfrm rot="13580957">
            <a:off x="2588734" y="2080266"/>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15" descr="A picture containing outdoor, outdoor object, star, light&#10;&#10;Description automatically generated">
            <a:extLst>
              <a:ext uri="{FF2B5EF4-FFF2-40B4-BE49-F238E27FC236}">
                <a16:creationId xmlns:a16="http://schemas.microsoft.com/office/drawing/2014/main" id="{854485A3-A157-4C04-9592-286EB539AF45}"/>
              </a:ext>
            </a:extLst>
          </p:cNvPr>
          <p:cNvPicPr>
            <a:picLocks noChangeAspect="1"/>
          </p:cNvPicPr>
          <p:nvPr/>
        </p:nvPicPr>
        <p:blipFill>
          <a:blip r:embed="rId9">
            <a:alphaModFix amt="69000"/>
            <a:extLst>
              <a:ext uri="{28A0092B-C50C-407E-A947-70E740481C1C}">
                <a14:useLocalDpi xmlns:a14="http://schemas.microsoft.com/office/drawing/2010/main" val="0"/>
              </a:ext>
            </a:extLst>
          </a:blip>
          <a:stretch>
            <a:fillRect/>
          </a:stretch>
        </p:blipFill>
        <p:spPr>
          <a:xfrm rot="16200000">
            <a:off x="6424257" y="-958414"/>
            <a:ext cx="8318063" cy="8286682"/>
          </a:xfrm>
          <a:prstGeom prst="rect">
            <a:avLst/>
          </a:prstGeom>
          <a:effectLst>
            <a:softEdge rad="203200"/>
          </a:effectLst>
        </p:spPr>
      </p:pic>
      <p:sp>
        <p:nvSpPr>
          <p:cNvPr id="3" name="TextBox 2">
            <a:extLst>
              <a:ext uri="{FF2B5EF4-FFF2-40B4-BE49-F238E27FC236}">
                <a16:creationId xmlns:a16="http://schemas.microsoft.com/office/drawing/2014/main" id="{C5C59A71-637F-186A-5DA7-8A923B8BEE16}"/>
              </a:ext>
            </a:extLst>
          </p:cNvPr>
          <p:cNvSpPr txBox="1"/>
          <p:nvPr/>
        </p:nvSpPr>
        <p:spPr>
          <a:xfrm>
            <a:off x="6450250" y="1351314"/>
            <a:ext cx="1568705" cy="923330"/>
          </a:xfrm>
          <a:prstGeom prst="rect">
            <a:avLst/>
          </a:prstGeom>
          <a:solidFill>
            <a:srgbClr val="E2E3E5"/>
          </a:solidFill>
          <a:ln w="25400">
            <a:solidFill>
              <a:srgbClr val="6388BA"/>
            </a:solidFill>
          </a:ln>
        </p:spPr>
        <p:txBody>
          <a:bodyPr wrap="square" rtlCol="0">
            <a:spAutoFit/>
          </a:bodyPr>
          <a:lstStyle/>
          <a:p>
            <a:pPr algn="ctr"/>
            <a:r>
              <a:rPr lang="uk-UA" sz="1800" b="1" dirty="0">
                <a:solidFill>
                  <a:srgbClr val="6388BA"/>
                </a:solidFill>
              </a:rPr>
              <a:t>Уламки, що розлітаються</a:t>
            </a:r>
          </a:p>
          <a:p>
            <a:pPr algn="ctr"/>
            <a:endParaRPr lang="en-US" sz="1600" b="1" dirty="0">
              <a:solidFill>
                <a:srgbClr val="6388BA"/>
              </a:solidFill>
            </a:endParaRPr>
          </a:p>
        </p:txBody>
      </p:sp>
      <p:pic>
        <p:nvPicPr>
          <p:cNvPr id="6" name="16">
            <a:hlinkClick r:id="" action="ppaction://media"/>
            <a:extLst>
              <a:ext uri="{FF2B5EF4-FFF2-40B4-BE49-F238E27FC236}">
                <a16:creationId xmlns:a16="http://schemas.microsoft.com/office/drawing/2014/main" id="{C5614A01-DC3C-3920-8687-2F1B633CAA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11708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Вторинний тип вибухової травми</a:t>
            </a:r>
            <a:endParaRPr lang="en-US" dirty="0"/>
          </a:p>
        </p:txBody>
      </p:sp>
      <p:sp>
        <p:nvSpPr>
          <p:cNvPr id="4" name="Content Placeholder 2">
            <a:extLst>
              <a:ext uri="{FF2B5EF4-FFF2-40B4-BE49-F238E27FC236}">
                <a16:creationId xmlns:a16="http://schemas.microsoft.com/office/drawing/2014/main" id="{48363611-9C66-2A50-2786-8391BE077FA0}"/>
              </a:ext>
            </a:extLst>
          </p:cNvPr>
          <p:cNvSpPr>
            <a:spLocks noGrp="1"/>
          </p:cNvSpPr>
          <p:nvPr>
            <p:ph idx="1"/>
          </p:nvPr>
        </p:nvSpPr>
        <p:spPr>
          <a:xfrm>
            <a:off x="106188" y="1599483"/>
            <a:ext cx="7897269" cy="4351338"/>
          </a:xfrm>
        </p:spPr>
        <p:txBody>
          <a:bodyPr>
            <a:normAutofit fontScale="92500" lnSpcReduction="20000"/>
          </a:bodyPr>
          <a:lstStyle/>
          <a:p>
            <a:r>
              <a:rPr lang="uk-UA" dirty="0"/>
              <a:t>Механізм</a:t>
            </a:r>
            <a:r>
              <a:rPr lang="en-US" dirty="0"/>
              <a:t>:</a:t>
            </a:r>
          </a:p>
          <a:p>
            <a:pPr lvl="1"/>
            <a:r>
              <a:rPr lang="uk-UA" dirty="0"/>
              <a:t>Пориви вітру можуть досягати сотень км/год </a:t>
            </a:r>
          </a:p>
          <a:p>
            <a:pPr lvl="1"/>
            <a:r>
              <a:rPr lang="uk-UA" dirty="0"/>
              <a:t>Уламки - об'єкти різного розміру можуть затягуватись вітром </a:t>
            </a:r>
          </a:p>
          <a:p>
            <a:pPr lvl="1"/>
            <a:r>
              <a:rPr lang="uk-UA" dirty="0"/>
              <a:t>Певні уламки вражають людей </a:t>
            </a:r>
          </a:p>
          <a:p>
            <a:pPr lvl="1"/>
            <a:r>
              <a:rPr lang="uk-UA" dirty="0"/>
              <a:t>Поширені ураження кількома уламками </a:t>
            </a:r>
          </a:p>
          <a:p>
            <a:pPr lvl="1"/>
            <a:r>
              <a:rPr lang="uk-UA" dirty="0"/>
              <a:t>Кінетична енергія=1/2mv2 </a:t>
            </a:r>
          </a:p>
          <a:p>
            <a:pPr lvl="2"/>
            <a:r>
              <a:rPr lang="uk-UA" sz="2900" dirty="0"/>
              <a:t>Швидкість удару об’єктом значною мірою впливає на обсяг пошкоджень</a:t>
            </a:r>
            <a:endParaRPr lang="en-US" sz="2900" dirty="0"/>
          </a:p>
          <a:p>
            <a:pPr marL="914400" lvl="2" indent="0">
              <a:buNone/>
            </a:pPr>
            <a:r>
              <a:rPr lang="en-US" dirty="0"/>
              <a:t>  </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C94B310D-6F9C-4EF8-BCFE-93A0E6A13E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1000" contrast="7000"/>
                    </a14:imgEffect>
                  </a14:imgLayer>
                </a14:imgProps>
              </a:ext>
              <a:ext uri="{28A0092B-C50C-407E-A947-70E740481C1C}">
                <a14:useLocalDpi xmlns:a14="http://schemas.microsoft.com/office/drawing/2010/main" val="0"/>
              </a:ext>
            </a:extLst>
          </a:blip>
          <a:srcRect/>
          <a:stretch/>
        </p:blipFill>
        <p:spPr>
          <a:xfrm>
            <a:off x="7897652" y="-139849"/>
            <a:ext cx="4626953" cy="6658983"/>
          </a:xfrm>
          <a:prstGeom prst="rect">
            <a:avLst/>
          </a:prstGeom>
          <a:effectLst>
            <a:softEdge rad="165100"/>
          </a:effectLst>
        </p:spPr>
      </p:pic>
      <p:pic>
        <p:nvPicPr>
          <p:cNvPr id="3" name="17">
            <a:hlinkClick r:id="" action="ppaction://media"/>
            <a:extLst>
              <a:ext uri="{FF2B5EF4-FFF2-40B4-BE49-F238E27FC236}">
                <a16:creationId xmlns:a16="http://schemas.microsoft.com/office/drawing/2014/main" id="{5140F7C2-CC25-FDBA-917D-8D4327874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9694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3600" dirty="0"/>
              <a:t>Вторинний тип вибухової травми</a:t>
            </a:r>
            <a:endParaRPr lang="en-US" sz="3600" dirty="0"/>
          </a:p>
        </p:txBody>
      </p:sp>
      <p:pic>
        <p:nvPicPr>
          <p:cNvPr id="3" name="Picture 2">
            <a:extLst>
              <a:ext uri="{FF2B5EF4-FFF2-40B4-BE49-F238E27FC236}">
                <a16:creationId xmlns:a16="http://schemas.microsoft.com/office/drawing/2014/main" id="{E6CB9F8A-45D4-667C-AF5F-B00A00054A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84259" y="0"/>
            <a:ext cx="5407741" cy="2753032"/>
          </a:xfrm>
          <a:prstGeom prst="rect">
            <a:avLst/>
          </a:prstGeom>
        </p:spPr>
      </p:pic>
      <p:sp>
        <p:nvSpPr>
          <p:cNvPr id="4" name="Content Placeholder 2">
            <a:extLst>
              <a:ext uri="{FF2B5EF4-FFF2-40B4-BE49-F238E27FC236}">
                <a16:creationId xmlns:a16="http://schemas.microsoft.com/office/drawing/2014/main" id="{03CE207D-9994-227F-89C6-73DE0BD843B1}"/>
              </a:ext>
            </a:extLst>
          </p:cNvPr>
          <p:cNvSpPr>
            <a:spLocks noGrp="1"/>
          </p:cNvSpPr>
          <p:nvPr>
            <p:ph idx="1"/>
          </p:nvPr>
        </p:nvSpPr>
        <p:spPr>
          <a:xfrm>
            <a:off x="488373" y="1487040"/>
            <a:ext cx="10865427" cy="4351338"/>
          </a:xfrm>
        </p:spPr>
        <p:txBody>
          <a:bodyPr>
            <a:normAutofit lnSpcReduction="10000"/>
          </a:bodyPr>
          <a:lstStyle/>
          <a:p>
            <a:r>
              <a:rPr lang="uk-UA" dirty="0"/>
              <a:t>Характер травми</a:t>
            </a:r>
            <a:r>
              <a:rPr lang="en-US" dirty="0"/>
              <a:t>:</a:t>
            </a:r>
          </a:p>
          <a:p>
            <a:pPr lvl="1"/>
            <a:r>
              <a:rPr lang="uk-UA" dirty="0"/>
              <a:t>Проникаючі та тупі травми</a:t>
            </a:r>
            <a:endParaRPr lang="en-US" dirty="0"/>
          </a:p>
          <a:p>
            <a:r>
              <a:rPr lang="uk-UA" dirty="0"/>
              <a:t>Види травм </a:t>
            </a:r>
            <a:endParaRPr lang="en-US" dirty="0"/>
          </a:p>
          <a:p>
            <a:pPr lvl="1"/>
            <a:r>
              <a:rPr lang="uk-UA" dirty="0"/>
              <a:t>Тупа травма (переломи та забої) </a:t>
            </a:r>
          </a:p>
          <a:p>
            <a:pPr lvl="1"/>
            <a:r>
              <a:rPr lang="uk-UA" dirty="0"/>
              <a:t>Струс мозку (черепно-мозкова травма) </a:t>
            </a:r>
          </a:p>
          <a:p>
            <a:pPr lvl="1"/>
            <a:r>
              <a:rPr lang="uk-UA" dirty="0"/>
              <a:t>Проникаючі осколкові поранення </a:t>
            </a:r>
          </a:p>
          <a:p>
            <a:pPr lvl="1"/>
            <a:r>
              <a:rPr lang="uk-UA" dirty="0"/>
              <a:t>Сторонні предмети у тілі </a:t>
            </a:r>
          </a:p>
          <a:p>
            <a:pPr lvl="1"/>
            <a:r>
              <a:rPr lang="uk-UA" dirty="0"/>
              <a:t>Проникаюча травма ока (частіше </a:t>
            </a:r>
          </a:p>
          <a:p>
            <a:pPr marL="457200" lvl="1" indent="0">
              <a:buNone/>
            </a:pPr>
            <a:r>
              <a:rPr lang="uk-UA" dirty="0"/>
              <a:t>прихована)</a:t>
            </a:r>
            <a:endParaRPr lang="en-US" dirty="0"/>
          </a:p>
        </p:txBody>
      </p:sp>
      <p:pic>
        <p:nvPicPr>
          <p:cNvPr id="5" name="Picture 4">
            <a:extLst>
              <a:ext uri="{FF2B5EF4-FFF2-40B4-BE49-F238E27FC236}">
                <a16:creationId xmlns:a16="http://schemas.microsoft.com/office/drawing/2014/main" id="{469085CC-9B98-C52E-50DB-8E5E3D114B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406245" y="3662709"/>
            <a:ext cx="3896591" cy="2499100"/>
          </a:xfrm>
          <a:prstGeom prst="rect">
            <a:avLst/>
          </a:prstGeom>
        </p:spPr>
      </p:pic>
      <p:pic>
        <p:nvPicPr>
          <p:cNvPr id="6" name="18">
            <a:hlinkClick r:id="" action="ppaction://media"/>
            <a:extLst>
              <a:ext uri="{FF2B5EF4-FFF2-40B4-BE49-F238E27FC236}">
                <a16:creationId xmlns:a16="http://schemas.microsoft.com/office/drawing/2014/main" id="{5183240B-BBC7-E336-984B-69E7BF1C32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17205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7C37C47-47B8-454E-AED2-B08963E2FD8B}"/>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3324"/>
          <a:stretch/>
        </p:blipFill>
        <p:spPr>
          <a:xfrm>
            <a:off x="4405097" y="3647378"/>
            <a:ext cx="4850679" cy="1877731"/>
          </a:xfrm>
          <a:prstGeom prst="rect">
            <a:avLst/>
          </a:prstGeom>
          <a:pattFill prst="pct5">
            <a:fgClr>
              <a:schemeClr val="accent1"/>
            </a:fgClr>
            <a:bgClr>
              <a:schemeClr val="bg1"/>
            </a:bgClr>
          </a:pattFill>
          <a:effectLst>
            <a:softEdge rad="215900"/>
          </a:effectLst>
        </p:spPr>
      </p:pic>
      <p:pic>
        <p:nvPicPr>
          <p:cNvPr id="24" name="Picture 23">
            <a:extLst>
              <a:ext uri="{FF2B5EF4-FFF2-40B4-BE49-F238E27FC236}">
                <a16:creationId xmlns:a16="http://schemas.microsoft.com/office/drawing/2014/main" id="{A0AD50A8-6E0A-3745-4EE9-433328AF4494}"/>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216726" y="2075366"/>
            <a:ext cx="2593775" cy="4198703"/>
          </a:xfrm>
          <a:prstGeom prst="rect">
            <a:avLst/>
          </a:prstGeom>
        </p:spPr>
      </p:pic>
      <p:pic>
        <p:nvPicPr>
          <p:cNvPr id="25" name="Picture 24">
            <a:extLst>
              <a:ext uri="{FF2B5EF4-FFF2-40B4-BE49-F238E27FC236}">
                <a16:creationId xmlns:a16="http://schemas.microsoft.com/office/drawing/2014/main" id="{D577C7D2-4D1A-3401-0132-1350710AC267}"/>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8642062" y="3212990"/>
            <a:ext cx="1838856" cy="2598622"/>
          </a:xfrm>
          <a:prstGeom prst="rect">
            <a:avLst/>
          </a:prstGeom>
        </p:spPr>
      </p:pic>
      <p:pic>
        <p:nvPicPr>
          <p:cNvPr id="23" name="Picture 22">
            <a:extLst>
              <a:ext uri="{FF2B5EF4-FFF2-40B4-BE49-F238E27FC236}">
                <a16:creationId xmlns:a16="http://schemas.microsoft.com/office/drawing/2014/main" id="{791B98F4-0D28-33FF-2323-5629235737FD}"/>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804546" y="3943489"/>
            <a:ext cx="1684955" cy="4198703"/>
          </a:xfrm>
          <a:prstGeom prst="rect">
            <a:avLst/>
          </a:prstGeom>
        </p:spPr>
      </p:pic>
      <p:pic>
        <p:nvPicPr>
          <p:cNvPr id="30" name="Picture 29">
            <a:extLst>
              <a:ext uri="{FF2B5EF4-FFF2-40B4-BE49-F238E27FC236}">
                <a16:creationId xmlns:a16="http://schemas.microsoft.com/office/drawing/2014/main" id="{A5636CDE-C28C-72E9-9425-63508DB6AE8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615" b="89744" l="9859" r="89965"/>
                    </a14:imgEffect>
                  </a14:imgLayer>
                </a14:imgProps>
              </a:ext>
              <a:ext uri="{28A0092B-C50C-407E-A947-70E740481C1C}">
                <a14:useLocalDpi xmlns:a14="http://schemas.microsoft.com/office/drawing/2010/main" val="0"/>
              </a:ext>
            </a:extLst>
          </a:blip>
          <a:srcRect r="-2205"/>
          <a:stretch/>
        </p:blipFill>
        <p:spPr>
          <a:xfrm rot="19846887" flipH="1">
            <a:off x="2272089" y="3175037"/>
            <a:ext cx="5016958" cy="1877667"/>
          </a:xfrm>
          <a:prstGeom prst="rect">
            <a:avLst/>
          </a:prstGeom>
        </p:spPr>
      </p:pic>
      <p:sp>
        <p:nvSpPr>
          <p:cNvPr id="2" name="Title 3">
            <a:extLst>
              <a:ext uri="{FF2B5EF4-FFF2-40B4-BE49-F238E27FC236}">
                <a16:creationId xmlns:a16="http://schemas.microsoft.com/office/drawing/2014/main" id="{E2DA8927-E39C-BD73-2EF8-E9F75B94A52D}"/>
              </a:ext>
            </a:extLst>
          </p:cNvPr>
          <p:cNvSpPr txBox="1">
            <a:spLocks/>
          </p:cNvSpPr>
          <p:nvPr/>
        </p:nvSpPr>
        <p:spPr>
          <a:xfrm>
            <a:off x="162878" y="7371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400" dirty="0"/>
              <a:t>Третинний тип вибухової травми</a:t>
            </a:r>
            <a:endParaRPr lang="en-US" dirty="0"/>
          </a:p>
        </p:txBody>
      </p:sp>
      <p:cxnSp>
        <p:nvCxnSpPr>
          <p:cNvPr id="5" name="Straight Connector 4">
            <a:extLst>
              <a:ext uri="{FF2B5EF4-FFF2-40B4-BE49-F238E27FC236}">
                <a16:creationId xmlns:a16="http://schemas.microsoft.com/office/drawing/2014/main" id="{7F0E9C88-597D-54AE-8129-F093682DD081}"/>
              </a:ext>
            </a:extLst>
          </p:cNvPr>
          <p:cNvCxnSpPr>
            <a:cxnSpLocks/>
          </p:cNvCxnSpPr>
          <p:nvPr/>
        </p:nvCxnSpPr>
        <p:spPr>
          <a:xfrm>
            <a:off x="-30997" y="555198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BCC710-B4DE-04F3-C820-0F98CA7F9C50}"/>
              </a:ext>
            </a:extLst>
          </p:cNvPr>
          <p:cNvSpPr txBox="1"/>
          <p:nvPr/>
        </p:nvSpPr>
        <p:spPr>
          <a:xfrm>
            <a:off x="226400" y="2073686"/>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12" name="TextBox 11">
            <a:extLst>
              <a:ext uri="{FF2B5EF4-FFF2-40B4-BE49-F238E27FC236}">
                <a16:creationId xmlns:a16="http://schemas.microsoft.com/office/drawing/2014/main" id="{B671B3F1-E6DA-B908-E5E4-0A3F173758DA}"/>
              </a:ext>
            </a:extLst>
          </p:cNvPr>
          <p:cNvSpPr txBox="1"/>
          <p:nvPr/>
        </p:nvSpPr>
        <p:spPr>
          <a:xfrm>
            <a:off x="1886982" y="2073686"/>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13" name="Arc 12">
            <a:extLst>
              <a:ext uri="{FF2B5EF4-FFF2-40B4-BE49-F238E27FC236}">
                <a16:creationId xmlns:a16="http://schemas.microsoft.com/office/drawing/2014/main" id="{D366F593-5E69-2709-560E-9DB32B24BD7E}"/>
              </a:ext>
            </a:extLst>
          </p:cNvPr>
          <p:cNvSpPr/>
          <p:nvPr/>
        </p:nvSpPr>
        <p:spPr>
          <a:xfrm rot="13580957">
            <a:off x="474993" y="2824440"/>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94F7B428-A8B3-7BA1-AD67-DEB718BCDF06}"/>
              </a:ext>
            </a:extLst>
          </p:cNvPr>
          <p:cNvSpPr/>
          <p:nvPr/>
        </p:nvSpPr>
        <p:spPr>
          <a:xfrm rot="13580957">
            <a:off x="1976349" y="2824440"/>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Arc 5">
            <a:extLst>
              <a:ext uri="{FF2B5EF4-FFF2-40B4-BE49-F238E27FC236}">
                <a16:creationId xmlns:a16="http://schemas.microsoft.com/office/drawing/2014/main" id="{E661383C-81EE-2366-BD34-3B44067E3BED}"/>
              </a:ext>
            </a:extLst>
          </p:cNvPr>
          <p:cNvSpPr/>
          <p:nvPr/>
        </p:nvSpPr>
        <p:spPr>
          <a:xfrm rot="13580957">
            <a:off x="3346183" y="2824439"/>
            <a:ext cx="3853885" cy="3276125"/>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AC15F467-3377-5C54-BC68-7472B54D3905}"/>
              </a:ext>
            </a:extLst>
          </p:cNvPr>
          <p:cNvSpPr txBox="1"/>
          <p:nvPr/>
        </p:nvSpPr>
        <p:spPr>
          <a:xfrm>
            <a:off x="3296461" y="2178257"/>
            <a:ext cx="1788576" cy="707886"/>
          </a:xfrm>
          <a:prstGeom prst="rect">
            <a:avLst/>
          </a:prstGeom>
          <a:noFill/>
          <a:ln w="25400">
            <a:solidFill>
              <a:schemeClr val="accent1"/>
            </a:solidFill>
          </a:ln>
        </p:spPr>
        <p:txBody>
          <a:bodyPr wrap="square" rtlCol="0">
            <a:spAutoFit/>
          </a:bodyPr>
          <a:lstStyle/>
          <a:p>
            <a:pPr algn="ctr"/>
            <a:r>
              <a:rPr lang="uk-UA" sz="2000" b="1" dirty="0">
                <a:solidFill>
                  <a:schemeClr val="accent1"/>
                </a:solidFill>
              </a:rPr>
              <a:t>Уламки, що розлітаються</a:t>
            </a:r>
            <a:endParaRPr lang="en-US" sz="2000" b="1" dirty="0">
              <a:solidFill>
                <a:schemeClr val="accent1"/>
              </a:solidFill>
            </a:endParaRPr>
          </a:p>
        </p:txBody>
      </p:sp>
      <p:pic>
        <p:nvPicPr>
          <p:cNvPr id="16" name="Picture 15" descr="A picture containing outdoor, outdoor object, star, light&#10;&#10;Description automatically generated">
            <a:extLst>
              <a:ext uri="{FF2B5EF4-FFF2-40B4-BE49-F238E27FC236}">
                <a16:creationId xmlns:a16="http://schemas.microsoft.com/office/drawing/2014/main" id="{1ED18CC7-6746-276C-3BD4-937322FA095B}"/>
              </a:ext>
            </a:extLst>
          </p:cNvPr>
          <p:cNvPicPr>
            <a:picLocks noChangeAspect="1"/>
          </p:cNvPicPr>
          <p:nvPr/>
        </p:nvPicPr>
        <p:blipFill rotWithShape="1">
          <a:blip r:embed="rId11" cstate="print">
            <a:alphaModFix amt="69000"/>
            <a:extLst>
              <a:ext uri="{28A0092B-C50C-407E-A947-70E740481C1C}">
                <a14:useLocalDpi xmlns:a14="http://schemas.microsoft.com/office/drawing/2010/main" val="0"/>
              </a:ext>
            </a:extLst>
          </a:blip>
          <a:srcRect/>
          <a:stretch/>
        </p:blipFill>
        <p:spPr>
          <a:xfrm rot="10800000">
            <a:off x="3246033" y="2886143"/>
            <a:ext cx="1214182" cy="2766143"/>
          </a:xfrm>
          <a:prstGeom prst="rect">
            <a:avLst/>
          </a:prstGeom>
          <a:effectLst>
            <a:softEdge rad="203200"/>
          </a:effectLst>
        </p:spPr>
      </p:pic>
      <p:pic>
        <p:nvPicPr>
          <p:cNvPr id="20" name="Picture 19">
            <a:extLst>
              <a:ext uri="{FF2B5EF4-FFF2-40B4-BE49-F238E27FC236}">
                <a16:creationId xmlns:a16="http://schemas.microsoft.com/office/drawing/2014/main" id="{A1331ADF-C211-D699-60E5-B8BFEAE84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672" y="1949799"/>
            <a:ext cx="2514119" cy="3552887"/>
          </a:xfrm>
          <a:prstGeom prst="rect">
            <a:avLst/>
          </a:prstGeom>
        </p:spPr>
      </p:pic>
      <p:pic>
        <p:nvPicPr>
          <p:cNvPr id="22" name="Picture 21">
            <a:extLst>
              <a:ext uri="{FF2B5EF4-FFF2-40B4-BE49-F238E27FC236}">
                <a16:creationId xmlns:a16="http://schemas.microsoft.com/office/drawing/2014/main" id="{0D5F01D5-1FE6-544C-73DF-CC956066E65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72000"/>
                    </a14:imgEffect>
                    <a14:imgEffect>
                      <a14:brightnessContrast bright="55000"/>
                    </a14:imgEffect>
                  </a14:imgLayer>
                </a14:imgProps>
              </a:ext>
              <a:ext uri="{28A0092B-C50C-407E-A947-70E740481C1C}">
                <a14:useLocalDpi xmlns:a14="http://schemas.microsoft.com/office/drawing/2010/main" val="0"/>
              </a:ext>
            </a:extLst>
          </a:blip>
          <a:srcRect t="-1170" r="-610"/>
          <a:stretch/>
        </p:blipFill>
        <p:spPr>
          <a:xfrm>
            <a:off x="5942115" y="2491902"/>
            <a:ext cx="1578983" cy="3072501"/>
          </a:xfrm>
          <a:prstGeom prst="rect">
            <a:avLst/>
          </a:prstGeom>
          <a:effectLst>
            <a:innerShdw blurRad="190500" dist="50800">
              <a:prstClr val="black"/>
            </a:innerShdw>
            <a:reflection blurRad="6350" stA="50000" endA="300" endPos="29000" dir="5400000" sy="-100000" algn="bl" rotWithShape="0"/>
            <a:softEdge rad="635000"/>
          </a:effectLst>
          <a:scene3d>
            <a:camera prst="orthographicFront">
              <a:rot lat="21599974" lon="21599991" rev="0"/>
            </a:camera>
            <a:lightRig rig="contrasting" dir="t"/>
          </a:scene3d>
          <a:sp3d z="-12700">
            <a:bevelT prst="angle"/>
          </a:sp3d>
        </p:spPr>
      </p:pic>
      <p:pic>
        <p:nvPicPr>
          <p:cNvPr id="21" name="Picture 20">
            <a:extLst>
              <a:ext uri="{FF2B5EF4-FFF2-40B4-BE49-F238E27FC236}">
                <a16:creationId xmlns:a16="http://schemas.microsoft.com/office/drawing/2014/main" id="{7014AD3E-B23D-C6AE-A385-52326BD4BA0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70612" y1="18447" x2="64082" y2="29612"/>
                      </a14:backgroundRemoval>
                    </a14:imgEffect>
                  </a14:imgLayer>
                </a14:imgProps>
              </a:ext>
              <a:ext uri="{28A0092B-C50C-407E-A947-70E740481C1C}">
                <a14:useLocalDpi xmlns:a14="http://schemas.microsoft.com/office/drawing/2010/main" val="0"/>
              </a:ext>
            </a:extLst>
          </a:blip>
          <a:stretch>
            <a:fillRect/>
          </a:stretch>
        </p:blipFill>
        <p:spPr>
          <a:xfrm rot="15945041" flipV="1">
            <a:off x="6338074" y="3257757"/>
            <a:ext cx="2272480" cy="2257796"/>
          </a:xfrm>
          <a:prstGeom prst="rect">
            <a:avLst/>
          </a:prstGeom>
          <a:effectLst/>
        </p:spPr>
      </p:pic>
      <p:sp>
        <p:nvSpPr>
          <p:cNvPr id="26" name="TextBox 25">
            <a:extLst>
              <a:ext uri="{FF2B5EF4-FFF2-40B4-BE49-F238E27FC236}">
                <a16:creationId xmlns:a16="http://schemas.microsoft.com/office/drawing/2014/main" id="{C1BFC4C1-CCCD-4F3E-A33D-D07C5D4CE524}"/>
              </a:ext>
            </a:extLst>
          </p:cNvPr>
          <p:cNvSpPr txBox="1"/>
          <p:nvPr/>
        </p:nvSpPr>
        <p:spPr>
          <a:xfrm>
            <a:off x="6252743" y="1678038"/>
            <a:ext cx="2551803" cy="400110"/>
          </a:xfrm>
          <a:prstGeom prst="rect">
            <a:avLst/>
          </a:prstGeom>
          <a:noFill/>
          <a:ln w="50800">
            <a:solidFill>
              <a:schemeClr val="accent2">
                <a:lumMod val="60000"/>
                <a:lumOff val="40000"/>
              </a:schemeClr>
            </a:solidFill>
          </a:ln>
        </p:spPr>
        <p:txBody>
          <a:bodyPr wrap="square" rtlCol="0">
            <a:spAutoFit/>
          </a:bodyPr>
          <a:lstStyle/>
          <a:p>
            <a:r>
              <a:rPr lang="uk-UA" sz="2000" b="1" dirty="0"/>
              <a:t>Удар тіла об </a:t>
            </a:r>
            <a:r>
              <a:rPr lang="uk-UA" sz="2000" b="1" dirty="0" err="1"/>
              <a:t>обʼєкти</a:t>
            </a:r>
            <a:endParaRPr lang="en-US" sz="2000" b="1" dirty="0"/>
          </a:p>
        </p:txBody>
      </p:sp>
      <p:pic>
        <p:nvPicPr>
          <p:cNvPr id="33" name="Picture 32">
            <a:extLst>
              <a:ext uri="{FF2B5EF4-FFF2-40B4-BE49-F238E27FC236}">
                <a16:creationId xmlns:a16="http://schemas.microsoft.com/office/drawing/2014/main" id="{350D09F1-9DC6-41D7-AB14-0B33683F105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4196547" y="3038257"/>
            <a:ext cx="1838856" cy="2598622"/>
          </a:xfrm>
          <a:prstGeom prst="rect">
            <a:avLst/>
          </a:prstGeom>
        </p:spPr>
      </p:pic>
      <p:pic>
        <p:nvPicPr>
          <p:cNvPr id="19" name="Picture 18">
            <a:extLst>
              <a:ext uri="{FF2B5EF4-FFF2-40B4-BE49-F238E27FC236}">
                <a16:creationId xmlns:a16="http://schemas.microsoft.com/office/drawing/2014/main" id="{B543A769-A4DF-82D4-33AC-786350499D55}"/>
              </a:ext>
            </a:extLst>
          </p:cNvPr>
          <p:cNvPicPr>
            <a:picLocks noChangeAspect="1"/>
          </p:cNvPicPr>
          <p:nvPr/>
        </p:nvPicPr>
        <p:blipFill rotWithShape="1">
          <a:blip r:embed="rId16" cstate="print">
            <a:alphaModFix amt="20000"/>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37101"/>
          <a:stretch/>
        </p:blipFill>
        <p:spPr>
          <a:xfrm rot="10800000">
            <a:off x="4354066" y="4551048"/>
            <a:ext cx="1556768" cy="1816660"/>
          </a:xfrm>
          <a:prstGeom prst="rect">
            <a:avLst/>
          </a:prstGeom>
          <a:effectLst>
            <a:outerShdw blurRad="50800" dist="50800" dir="5400000" algn="ctr" rotWithShape="0">
              <a:srgbClr val="000000"/>
            </a:outerShdw>
            <a:reflection blurRad="6350" stA="50000" endA="300" endPos="55000" dir="5400000" sy="-100000" algn="bl" rotWithShape="0"/>
          </a:effectLst>
        </p:spPr>
      </p:pic>
      <p:pic>
        <p:nvPicPr>
          <p:cNvPr id="8" name="Picture 7">
            <a:extLst>
              <a:ext uri="{FF2B5EF4-FFF2-40B4-BE49-F238E27FC236}">
                <a16:creationId xmlns:a16="http://schemas.microsoft.com/office/drawing/2014/main" id="{093AE2BC-8BFE-196A-5FB2-7A28AAF84E80}"/>
              </a:ext>
            </a:extLst>
          </p:cNvPr>
          <p:cNvPicPr>
            <a:picLocks noChangeAspect="1"/>
          </p:cNvPicPr>
          <p:nvPr/>
        </p:nvPicPr>
        <p:blipFill>
          <a:blip r:embed="rId18"/>
          <a:stretch>
            <a:fillRect/>
          </a:stretch>
        </p:blipFill>
        <p:spPr>
          <a:xfrm>
            <a:off x="10594423" y="3723187"/>
            <a:ext cx="1500998" cy="1828800"/>
          </a:xfrm>
          <a:prstGeom prst="rect">
            <a:avLst/>
          </a:prstGeom>
        </p:spPr>
      </p:pic>
      <p:pic>
        <p:nvPicPr>
          <p:cNvPr id="3" name="19">
            <a:hlinkClick r:id="" action="ppaction://media"/>
            <a:extLst>
              <a:ext uri="{FF2B5EF4-FFF2-40B4-BE49-F238E27FC236}">
                <a16:creationId xmlns:a16="http://schemas.microsoft.com/office/drawing/2014/main" id="{852BA6E1-DF52-5355-FBFD-87AEBEF115D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88" y="1588"/>
            <a:ext cx="812800" cy="812800"/>
          </a:xfrm>
          <a:prstGeom prst="rect">
            <a:avLst/>
          </a:prstGeom>
        </p:spPr>
      </p:pic>
    </p:spTree>
    <p:extLst>
      <p:ext uri="{BB962C8B-B14F-4D97-AF65-F5344CB8AC3E}">
        <p14:creationId xmlns:p14="http://schemas.microsoft.com/office/powerpoint/2010/main" val="35610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2263410" cy="1325563"/>
          </a:xfrm>
        </p:spPr>
        <p:txBody>
          <a:bodyPr>
            <a:normAutofit/>
          </a:bodyPr>
          <a:lstStyle/>
          <a:p>
            <a:r>
              <a:rPr lang="uk-UA" dirty="0"/>
              <a:t>Принципи медичних дій у разі ядерного вибуху</a:t>
            </a:r>
            <a:br>
              <a:rPr lang="uk-UA" dirty="0"/>
            </a:br>
            <a:endParaRPr lang="en-US" dirty="0"/>
          </a:p>
        </p:txBody>
      </p:sp>
      <p:sp>
        <p:nvSpPr>
          <p:cNvPr id="3" name="Content Placeholder 2">
            <a:extLst>
              <a:ext uri="{FF2B5EF4-FFF2-40B4-BE49-F238E27FC236}">
                <a16:creationId xmlns:a16="http://schemas.microsoft.com/office/drawing/2014/main" id="{3A5ECDFA-0683-830D-1132-EE27985B0013}"/>
              </a:ext>
            </a:extLst>
          </p:cNvPr>
          <p:cNvSpPr>
            <a:spLocks noGrp="1"/>
          </p:cNvSpPr>
          <p:nvPr>
            <p:ph idx="1"/>
          </p:nvPr>
        </p:nvSpPr>
        <p:spPr>
          <a:xfrm>
            <a:off x="838200" y="1825625"/>
            <a:ext cx="10515600" cy="4351338"/>
          </a:xfrm>
        </p:spPr>
        <p:txBody>
          <a:bodyPr>
            <a:normAutofit/>
          </a:bodyPr>
          <a:lstStyle/>
          <a:p>
            <a:r>
              <a:rPr lang="en-US" dirty="0" err="1"/>
              <a:t>Поширен</a:t>
            </a:r>
            <a:r>
              <a:rPr lang="uk-UA" dirty="0" err="1"/>
              <a:t>ими</a:t>
            </a:r>
            <a:r>
              <a:rPr lang="uk-UA" dirty="0"/>
              <a:t> будуть</a:t>
            </a:r>
            <a:r>
              <a:rPr lang="en-US" dirty="0"/>
              <a:t> </a:t>
            </a:r>
            <a:r>
              <a:rPr lang="en-US" dirty="0" err="1"/>
              <a:t>комбіновані</a:t>
            </a:r>
            <a:r>
              <a:rPr lang="en-US" dirty="0"/>
              <a:t> </a:t>
            </a:r>
            <a:r>
              <a:rPr lang="uk-UA" dirty="0"/>
              <a:t>у</a:t>
            </a:r>
            <a:r>
              <a:rPr lang="en-US" dirty="0" err="1"/>
              <a:t>шкодження</a:t>
            </a:r>
            <a:r>
              <a:rPr lang="en-US" dirty="0"/>
              <a:t> </a:t>
            </a:r>
            <a:r>
              <a:rPr lang="en-US" dirty="0" err="1"/>
              <a:t>внаслідок</a:t>
            </a:r>
            <a:r>
              <a:rPr lang="en-US" dirty="0"/>
              <a:t> </a:t>
            </a:r>
            <a:r>
              <a:rPr lang="en-US" dirty="0" err="1"/>
              <a:t>опромінення</a:t>
            </a:r>
            <a:r>
              <a:rPr lang="en-US" dirty="0"/>
              <a:t> </a:t>
            </a:r>
            <a:r>
              <a:rPr lang="en-US" dirty="0" err="1"/>
              <a:t>та</a:t>
            </a:r>
            <a:r>
              <a:rPr lang="en-US" dirty="0"/>
              <a:t> </a:t>
            </a:r>
            <a:r>
              <a:rPr lang="en-US" dirty="0" err="1"/>
              <a:t>трав</a:t>
            </a:r>
            <a:r>
              <a:rPr lang="uk-UA" dirty="0"/>
              <a:t>м</a:t>
            </a:r>
            <a:endParaRPr lang="en-US" dirty="0"/>
          </a:p>
          <a:p>
            <a:pPr lvl="1"/>
            <a:r>
              <a:rPr lang="uk-UA" dirty="0" err="1"/>
              <a:t>К</a:t>
            </a:r>
            <a:r>
              <a:rPr lang="en-US" dirty="0" err="1"/>
              <a:t>омбіновані</a:t>
            </a:r>
            <a:r>
              <a:rPr lang="en-US" dirty="0"/>
              <a:t> </a:t>
            </a:r>
            <a:r>
              <a:rPr lang="uk-UA" dirty="0"/>
              <a:t>у</a:t>
            </a:r>
            <a:r>
              <a:rPr lang="en-US" dirty="0" err="1"/>
              <a:t>шкодження</a:t>
            </a:r>
            <a:r>
              <a:rPr lang="en-US" dirty="0"/>
              <a:t> = </a:t>
            </a:r>
            <a:r>
              <a:rPr lang="en-US" dirty="0" err="1"/>
              <a:t>менша</a:t>
            </a:r>
            <a:r>
              <a:rPr lang="en-US" dirty="0"/>
              <a:t> </a:t>
            </a:r>
            <a:r>
              <a:rPr lang="en-US" dirty="0" err="1"/>
              <a:t>ймовірність</a:t>
            </a:r>
            <a:r>
              <a:rPr lang="en-US" dirty="0"/>
              <a:t> </a:t>
            </a:r>
            <a:r>
              <a:rPr lang="en-US" dirty="0" err="1"/>
              <a:t>вижит</a:t>
            </a:r>
            <a:r>
              <a:rPr lang="uk-UA" dirty="0" err="1"/>
              <a:t>и</a:t>
            </a:r>
            <a:endParaRPr lang="en-US" dirty="0"/>
          </a:p>
          <a:p>
            <a:pPr lvl="1"/>
            <a:r>
              <a:rPr lang="uk-UA" dirty="0"/>
              <a:t>При </a:t>
            </a:r>
            <a:r>
              <a:rPr lang="uk-UA" dirty="0" err="1"/>
              <a:t>д</a:t>
            </a:r>
            <a:r>
              <a:rPr lang="en-US" dirty="0" err="1"/>
              <a:t>еяк</a:t>
            </a:r>
            <a:r>
              <a:rPr lang="uk-UA" dirty="0" err="1"/>
              <a:t>их</a:t>
            </a:r>
            <a:r>
              <a:rPr lang="en-US" dirty="0"/>
              <a:t> </a:t>
            </a:r>
            <a:r>
              <a:rPr lang="en-US" dirty="0" err="1"/>
              <a:t>травматичн</a:t>
            </a:r>
            <a:r>
              <a:rPr lang="uk-UA" dirty="0" err="1"/>
              <a:t>их</a:t>
            </a:r>
            <a:r>
              <a:rPr lang="en-US" dirty="0"/>
              <a:t> </a:t>
            </a:r>
            <a:r>
              <a:rPr lang="en-US" dirty="0" err="1"/>
              <a:t>ушкодження</a:t>
            </a:r>
            <a:r>
              <a:rPr lang="uk-UA" dirty="0" err="1"/>
              <a:t>х</a:t>
            </a:r>
            <a:r>
              <a:rPr lang="en-US" dirty="0"/>
              <a:t> / </a:t>
            </a:r>
            <a:r>
              <a:rPr lang="en-US" dirty="0" err="1"/>
              <a:t>опік</a:t>
            </a:r>
            <a:r>
              <a:rPr lang="uk-UA" dirty="0"/>
              <a:t>ах</a:t>
            </a:r>
            <a:r>
              <a:rPr lang="en-US" dirty="0"/>
              <a:t> </a:t>
            </a:r>
            <a:r>
              <a:rPr lang="en-US" dirty="0" err="1"/>
              <a:t>неможливо</a:t>
            </a:r>
            <a:r>
              <a:rPr lang="en-US" dirty="0"/>
              <a:t> </a:t>
            </a:r>
            <a:r>
              <a:rPr lang="en-US" dirty="0" err="1"/>
              <a:t>вижит</a:t>
            </a:r>
            <a:r>
              <a:rPr lang="uk-UA" dirty="0" err="1"/>
              <a:t>и</a:t>
            </a:r>
            <a:endParaRPr lang="en-US" dirty="0"/>
          </a:p>
          <a:p>
            <a:r>
              <a:rPr lang="uk-UA" dirty="0"/>
              <a:t>За розрахунками, вірогідність виживання для 10% потерпілих </a:t>
            </a:r>
            <a:r>
              <a:rPr lang="uk-UA" dirty="0" err="1"/>
              <a:t>залежатиме</a:t>
            </a:r>
            <a:r>
              <a:rPr lang="uk-UA" dirty="0"/>
              <a:t> від медичного втручання та надання медичної допомоги</a:t>
            </a:r>
            <a:endParaRPr lang="en-US" dirty="0"/>
          </a:p>
          <a:p>
            <a:endParaRPr lang="en-US" dirty="0"/>
          </a:p>
        </p:txBody>
      </p:sp>
      <p:pic>
        <p:nvPicPr>
          <p:cNvPr id="4" name="2">
            <a:hlinkClick r:id="" action="ppaction://media"/>
            <a:extLst>
              <a:ext uri="{FF2B5EF4-FFF2-40B4-BE49-F238E27FC236}">
                <a16:creationId xmlns:a16="http://schemas.microsoft.com/office/drawing/2014/main" id="{2224524F-7F8B-602C-7F64-A506D9D16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1436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Третинний тип вибухової травми</a:t>
            </a:r>
            <a:endParaRPr lang="en-US" dirty="0"/>
          </a:p>
        </p:txBody>
      </p:sp>
      <p:sp>
        <p:nvSpPr>
          <p:cNvPr id="3" name="Content Placeholder 2">
            <a:extLst>
              <a:ext uri="{FF2B5EF4-FFF2-40B4-BE49-F238E27FC236}">
                <a16:creationId xmlns:a16="http://schemas.microsoft.com/office/drawing/2014/main" id="{D1AFA280-F8D1-73C7-3225-3D7953DF35BB}"/>
              </a:ext>
            </a:extLst>
          </p:cNvPr>
          <p:cNvSpPr>
            <a:spLocks noGrp="1"/>
          </p:cNvSpPr>
          <p:nvPr>
            <p:ph idx="1"/>
          </p:nvPr>
        </p:nvSpPr>
        <p:spPr>
          <a:xfrm>
            <a:off x="838200" y="1717205"/>
            <a:ext cx="10515600" cy="4351338"/>
          </a:xfrm>
        </p:spPr>
        <p:txBody>
          <a:bodyPr>
            <a:normAutofit/>
          </a:bodyPr>
          <a:lstStyle/>
          <a:p>
            <a:r>
              <a:rPr lang="uk-UA" dirty="0"/>
              <a:t>Механізм</a:t>
            </a:r>
            <a:r>
              <a:rPr lang="en-US" dirty="0"/>
              <a:t>:</a:t>
            </a:r>
          </a:p>
          <a:p>
            <a:pPr lvl="1"/>
            <a:r>
              <a:rPr lang="uk-UA" dirty="0"/>
              <a:t>Швидкість вітру достатня для підняття тіла в повітря </a:t>
            </a:r>
          </a:p>
          <a:p>
            <a:pPr lvl="1"/>
            <a:r>
              <a:rPr lang="uk-UA" dirty="0"/>
              <a:t>Травма внаслідок відкидання вітром </a:t>
            </a:r>
          </a:p>
          <a:p>
            <a:pPr lvl="2"/>
            <a:r>
              <a:rPr lang="uk-UA" dirty="0"/>
              <a:t>Може вдарити об будівлі/жорсткі конструкції </a:t>
            </a:r>
          </a:p>
          <a:p>
            <a:pPr lvl="2"/>
            <a:r>
              <a:rPr lang="uk-UA" dirty="0"/>
              <a:t>Проволокти по нерівних поверхнях </a:t>
            </a:r>
          </a:p>
          <a:p>
            <a:pPr lvl="2"/>
            <a:r>
              <a:rPr lang="uk-UA" dirty="0"/>
              <a:t>Скинути у водойми/вниз по сходах </a:t>
            </a:r>
          </a:p>
          <a:p>
            <a:pPr lvl="2"/>
            <a:r>
              <a:rPr lang="uk-UA" dirty="0"/>
              <a:t>Скинути з будівель або надбудов – падіння з висоти</a:t>
            </a:r>
            <a:endParaRPr lang="en-US" dirty="0"/>
          </a:p>
          <a:p>
            <a:pPr lvl="1"/>
            <a:endParaRPr lang="en-US" dirty="0"/>
          </a:p>
        </p:txBody>
      </p:sp>
      <p:pic>
        <p:nvPicPr>
          <p:cNvPr id="4" name="20">
            <a:hlinkClick r:id="" action="ppaction://media"/>
            <a:extLst>
              <a:ext uri="{FF2B5EF4-FFF2-40B4-BE49-F238E27FC236}">
                <a16:creationId xmlns:a16="http://schemas.microsoft.com/office/drawing/2014/main" id="{B97BCD0F-934A-D48C-0CE9-C2DA0BD62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293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4000" dirty="0"/>
              <a:t>Третинний тип вибухової травми</a:t>
            </a:r>
            <a:endParaRPr lang="en-US" sz="4000" dirty="0"/>
          </a:p>
        </p:txBody>
      </p:sp>
      <p:sp>
        <p:nvSpPr>
          <p:cNvPr id="3" name="Content Placeholder 2">
            <a:extLst>
              <a:ext uri="{FF2B5EF4-FFF2-40B4-BE49-F238E27FC236}">
                <a16:creationId xmlns:a16="http://schemas.microsoft.com/office/drawing/2014/main" id="{B1CFD14B-2C7D-E8F7-5735-2A84F7E0DD36}"/>
              </a:ext>
            </a:extLst>
          </p:cNvPr>
          <p:cNvSpPr>
            <a:spLocks noGrp="1"/>
          </p:cNvSpPr>
          <p:nvPr>
            <p:ph idx="1"/>
          </p:nvPr>
        </p:nvSpPr>
        <p:spPr>
          <a:xfrm>
            <a:off x="1044678" y="1702365"/>
            <a:ext cx="10515600" cy="4351338"/>
          </a:xfrm>
        </p:spPr>
        <p:txBody>
          <a:bodyPr>
            <a:normAutofit/>
          </a:bodyPr>
          <a:lstStyle/>
          <a:p>
            <a:r>
              <a:rPr lang="uk-UA" dirty="0"/>
              <a:t>Характер травми</a:t>
            </a:r>
            <a:r>
              <a:rPr lang="en-US" dirty="0"/>
              <a:t>:</a:t>
            </a:r>
          </a:p>
          <a:p>
            <a:pPr lvl="1"/>
            <a:r>
              <a:rPr lang="uk-UA" dirty="0"/>
              <a:t>Переважно тупі травми</a:t>
            </a:r>
            <a:endParaRPr lang="en-US" dirty="0"/>
          </a:p>
          <a:p>
            <a:r>
              <a:rPr lang="uk-UA" dirty="0"/>
              <a:t>Види травм</a:t>
            </a:r>
            <a:endParaRPr lang="en-US" dirty="0"/>
          </a:p>
          <a:p>
            <a:pPr lvl="1"/>
            <a:r>
              <a:rPr lang="uk-UA" dirty="0"/>
              <a:t>Травма обличчя </a:t>
            </a:r>
          </a:p>
          <a:p>
            <a:pPr lvl="1"/>
            <a:r>
              <a:rPr lang="uk-UA" dirty="0"/>
              <a:t>Переломи (великих і малих кісток) </a:t>
            </a:r>
          </a:p>
          <a:p>
            <a:pPr lvl="1"/>
            <a:r>
              <a:rPr lang="uk-UA" dirty="0"/>
              <a:t>Закрита та відкрита черепно-мозкова травма (ЧМТ)</a:t>
            </a:r>
          </a:p>
          <a:p>
            <a:pPr lvl="1"/>
            <a:r>
              <a:rPr lang="uk-UA" dirty="0"/>
              <a:t>Ушкодження предметами</a:t>
            </a:r>
            <a:endParaRPr lang="en-US" dirty="0"/>
          </a:p>
        </p:txBody>
      </p:sp>
      <p:pic>
        <p:nvPicPr>
          <p:cNvPr id="4" name="Picture 3">
            <a:extLst>
              <a:ext uri="{FF2B5EF4-FFF2-40B4-BE49-F238E27FC236}">
                <a16:creationId xmlns:a16="http://schemas.microsoft.com/office/drawing/2014/main" id="{185CE85E-F465-7D89-F9EE-77F6CB1BF7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25899" y="-1"/>
            <a:ext cx="4466101" cy="4094019"/>
          </a:xfrm>
          <a:prstGeom prst="rect">
            <a:avLst/>
          </a:prstGeom>
        </p:spPr>
      </p:pic>
      <p:pic>
        <p:nvPicPr>
          <p:cNvPr id="5" name="21">
            <a:hlinkClick r:id="" action="ppaction://media"/>
            <a:extLst>
              <a:ext uri="{FF2B5EF4-FFF2-40B4-BE49-F238E27FC236}">
                <a16:creationId xmlns:a16="http://schemas.microsoft.com/office/drawing/2014/main" id="{2A0546D9-5D27-7F03-DAC5-D3AAB5BDD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5211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BCDF0CD-B352-4638-A0CC-290896E06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8462">
            <a:off x="6338286" y="1204517"/>
            <a:ext cx="1795951" cy="1891601"/>
          </a:xfrm>
          <a:prstGeom prst="rect">
            <a:avLst/>
          </a:prstGeom>
        </p:spPr>
      </p:pic>
      <p:sp>
        <p:nvSpPr>
          <p:cNvPr id="2" name="TextBox 1">
            <a:extLst>
              <a:ext uri="{FF2B5EF4-FFF2-40B4-BE49-F238E27FC236}">
                <a16:creationId xmlns:a16="http://schemas.microsoft.com/office/drawing/2014/main" id="{89129626-7E54-2816-95FE-7CEDE8D3C882}"/>
              </a:ext>
            </a:extLst>
          </p:cNvPr>
          <p:cNvSpPr txBox="1"/>
          <p:nvPr/>
        </p:nvSpPr>
        <p:spPr>
          <a:xfrm>
            <a:off x="196334" y="1858367"/>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3" name="TextBox 2">
            <a:extLst>
              <a:ext uri="{FF2B5EF4-FFF2-40B4-BE49-F238E27FC236}">
                <a16:creationId xmlns:a16="http://schemas.microsoft.com/office/drawing/2014/main" id="{9F41AFF8-1250-E7DF-DBC8-7C9F6CBF3D53}"/>
              </a:ext>
            </a:extLst>
          </p:cNvPr>
          <p:cNvSpPr txBox="1"/>
          <p:nvPr/>
        </p:nvSpPr>
        <p:spPr>
          <a:xfrm>
            <a:off x="1886523" y="1855063"/>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4" name="Arc 3">
            <a:extLst>
              <a:ext uri="{FF2B5EF4-FFF2-40B4-BE49-F238E27FC236}">
                <a16:creationId xmlns:a16="http://schemas.microsoft.com/office/drawing/2014/main" id="{BD51C8F8-C4ED-9006-9981-9AB813D99906}"/>
              </a:ext>
            </a:extLst>
          </p:cNvPr>
          <p:cNvSpPr/>
          <p:nvPr/>
        </p:nvSpPr>
        <p:spPr>
          <a:xfrm rot="13580957">
            <a:off x="507872" y="2866737"/>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Arc 4">
            <a:extLst>
              <a:ext uri="{FF2B5EF4-FFF2-40B4-BE49-F238E27FC236}">
                <a16:creationId xmlns:a16="http://schemas.microsoft.com/office/drawing/2014/main" id="{2CA11B3E-92CE-4CD2-9ACE-494762BB5F47}"/>
              </a:ext>
            </a:extLst>
          </p:cNvPr>
          <p:cNvSpPr/>
          <p:nvPr/>
        </p:nvSpPr>
        <p:spPr>
          <a:xfrm rot="13580957">
            <a:off x="1837903" y="2836321"/>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BEB2784F-6E50-B289-4318-AAD0602EB6BA}"/>
              </a:ext>
            </a:extLst>
          </p:cNvPr>
          <p:cNvSpPr txBox="1"/>
          <p:nvPr/>
        </p:nvSpPr>
        <p:spPr>
          <a:xfrm>
            <a:off x="3265513" y="1962785"/>
            <a:ext cx="1230912" cy="1323439"/>
          </a:xfrm>
          <a:prstGeom prst="rect">
            <a:avLst/>
          </a:prstGeom>
          <a:noFill/>
          <a:ln w="25400">
            <a:solidFill>
              <a:schemeClr val="accent1"/>
            </a:solidFill>
          </a:ln>
        </p:spPr>
        <p:txBody>
          <a:bodyPr wrap="square" rtlCol="0">
            <a:spAutoFit/>
          </a:bodyPr>
          <a:lstStyle/>
          <a:p>
            <a:pPr algn="ctr"/>
            <a:r>
              <a:rPr lang="uk-UA" sz="2000" b="1" dirty="0">
                <a:solidFill>
                  <a:schemeClr val="accent1"/>
                </a:solidFill>
              </a:rPr>
              <a:t>Уламки, що розлітаються</a:t>
            </a:r>
            <a:endParaRPr lang="en-US" sz="2000" b="1" dirty="0">
              <a:solidFill>
                <a:schemeClr val="accent1"/>
              </a:solidFill>
            </a:endParaRPr>
          </a:p>
        </p:txBody>
      </p:sp>
      <p:pic>
        <p:nvPicPr>
          <p:cNvPr id="7" name="Picture 6" descr="A picture containing outdoor, outdoor object, star, light&#10;&#10;Description automatically generated">
            <a:extLst>
              <a:ext uri="{FF2B5EF4-FFF2-40B4-BE49-F238E27FC236}">
                <a16:creationId xmlns:a16="http://schemas.microsoft.com/office/drawing/2014/main" id="{CB9576A1-3737-DB59-31EA-7299CB38E618}"/>
              </a:ext>
            </a:extLst>
          </p:cNvPr>
          <p:cNvPicPr>
            <a:picLocks noChangeAspect="1"/>
          </p:cNvPicPr>
          <p:nvPr/>
        </p:nvPicPr>
        <p:blipFill rotWithShape="1">
          <a:blip r:embed="rId6" cstate="print">
            <a:alphaModFix amt="69000"/>
            <a:extLst>
              <a:ext uri="{28A0092B-C50C-407E-A947-70E740481C1C}">
                <a14:useLocalDpi xmlns:a14="http://schemas.microsoft.com/office/drawing/2010/main" val="0"/>
              </a:ext>
            </a:extLst>
          </a:blip>
          <a:srcRect/>
          <a:stretch/>
        </p:blipFill>
        <p:spPr>
          <a:xfrm rot="10800000">
            <a:off x="3076148" y="2940166"/>
            <a:ext cx="1214182" cy="2766143"/>
          </a:xfrm>
          <a:prstGeom prst="rect">
            <a:avLst/>
          </a:prstGeom>
          <a:effectLst>
            <a:softEdge rad="203200"/>
          </a:effectLst>
        </p:spPr>
      </p:pic>
      <p:sp>
        <p:nvSpPr>
          <p:cNvPr id="9" name="Title 3">
            <a:extLst>
              <a:ext uri="{FF2B5EF4-FFF2-40B4-BE49-F238E27FC236}">
                <a16:creationId xmlns:a16="http://schemas.microsoft.com/office/drawing/2014/main" id="{06208EC4-6AEB-8826-1509-FF9928BC813A}"/>
              </a:ext>
            </a:extLst>
          </p:cNvPr>
          <p:cNvSpPr txBox="1">
            <a:spLocks/>
          </p:cNvSpPr>
          <p:nvPr/>
        </p:nvSpPr>
        <p:spPr>
          <a:xfrm>
            <a:off x="184960" y="72128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000" dirty="0"/>
              <a:t>Четвертий тип вибухової травми</a:t>
            </a:r>
            <a:endParaRPr lang="en-US" sz="4000" dirty="0"/>
          </a:p>
        </p:txBody>
      </p:sp>
      <p:sp>
        <p:nvSpPr>
          <p:cNvPr id="10" name="Arc 9">
            <a:extLst>
              <a:ext uri="{FF2B5EF4-FFF2-40B4-BE49-F238E27FC236}">
                <a16:creationId xmlns:a16="http://schemas.microsoft.com/office/drawing/2014/main" id="{B6C52F0D-515C-4D94-1AC1-CCE96D34D49B}"/>
              </a:ext>
            </a:extLst>
          </p:cNvPr>
          <p:cNvSpPr/>
          <p:nvPr/>
        </p:nvSpPr>
        <p:spPr>
          <a:xfrm rot="13580957">
            <a:off x="3159545" y="2897154"/>
            <a:ext cx="3853885" cy="3276125"/>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78B477F-CE56-872A-EB69-E3E8DFB5E48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72000"/>
                    </a14:imgEffect>
                    <a14:imgEffect>
                      <a14:brightnessContrast bright="55000"/>
                    </a14:imgEffect>
                  </a14:imgLayer>
                </a14:imgProps>
              </a:ext>
              <a:ext uri="{28A0092B-C50C-407E-A947-70E740481C1C}">
                <a14:useLocalDpi xmlns:a14="http://schemas.microsoft.com/office/drawing/2010/main" val="0"/>
              </a:ext>
            </a:extLst>
          </a:blip>
          <a:srcRect t="-1170" r="-610"/>
          <a:stretch/>
        </p:blipFill>
        <p:spPr>
          <a:xfrm>
            <a:off x="4812137" y="2867958"/>
            <a:ext cx="644830" cy="2624439"/>
          </a:xfrm>
          <a:prstGeom prst="rect">
            <a:avLst/>
          </a:prstGeom>
          <a:effectLst>
            <a:innerShdw blurRad="190500" dist="50800">
              <a:prstClr val="black"/>
            </a:innerShdw>
            <a:reflection blurRad="6350" stA="50000" endA="300" endPos="29000" dir="5400000" sy="-100000" algn="bl" rotWithShape="0"/>
            <a:softEdge rad="635000"/>
          </a:effectLst>
          <a:scene3d>
            <a:camera prst="orthographicFront">
              <a:rot lat="21599974" lon="21599991" rev="0"/>
            </a:camera>
            <a:lightRig rig="contrasting" dir="t"/>
          </a:scene3d>
          <a:sp3d z="-12700">
            <a:bevelT prst="angle"/>
          </a:sp3d>
        </p:spPr>
      </p:pic>
      <p:cxnSp>
        <p:nvCxnSpPr>
          <p:cNvPr id="12" name="Straight Connector 11">
            <a:extLst>
              <a:ext uri="{FF2B5EF4-FFF2-40B4-BE49-F238E27FC236}">
                <a16:creationId xmlns:a16="http://schemas.microsoft.com/office/drawing/2014/main" id="{6330A9F1-D624-FA97-075A-2A1E8359711F}"/>
              </a:ext>
            </a:extLst>
          </p:cNvPr>
          <p:cNvCxnSpPr>
            <a:cxnSpLocks/>
          </p:cNvCxnSpPr>
          <p:nvPr/>
        </p:nvCxnSpPr>
        <p:spPr>
          <a:xfrm>
            <a:off x="-68119" y="5590469"/>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A34297-B890-C420-0642-FD31BAFD0EA7}"/>
              </a:ext>
            </a:extLst>
          </p:cNvPr>
          <p:cNvSpPr txBox="1"/>
          <p:nvPr/>
        </p:nvSpPr>
        <p:spPr>
          <a:xfrm>
            <a:off x="4627454" y="1641765"/>
            <a:ext cx="976529" cy="923330"/>
          </a:xfrm>
          <a:prstGeom prst="rect">
            <a:avLst/>
          </a:prstGeom>
          <a:noFill/>
          <a:ln w="50800">
            <a:solidFill>
              <a:schemeClr val="accent2">
                <a:lumMod val="60000"/>
                <a:lumOff val="40000"/>
              </a:schemeClr>
            </a:solidFill>
          </a:ln>
        </p:spPr>
        <p:txBody>
          <a:bodyPr wrap="square" rtlCol="0">
            <a:spAutoFit/>
          </a:bodyPr>
          <a:lstStyle/>
          <a:p>
            <a:r>
              <a:rPr lang="uk-UA" sz="1800" b="1" dirty="0">
                <a:solidFill>
                  <a:srgbClr val="F4B082"/>
                </a:solidFill>
              </a:rPr>
              <a:t>Удар тіла об </a:t>
            </a:r>
            <a:r>
              <a:rPr lang="uk-UA" sz="1800" b="1" dirty="0" err="1">
                <a:solidFill>
                  <a:srgbClr val="F4B082"/>
                </a:solidFill>
              </a:rPr>
              <a:t>обʼєкти</a:t>
            </a:r>
            <a:endParaRPr lang="en-US" sz="1800" b="1" dirty="0">
              <a:solidFill>
                <a:srgbClr val="F4B082"/>
              </a:solidFill>
            </a:endParaRPr>
          </a:p>
        </p:txBody>
      </p:sp>
      <p:pic>
        <p:nvPicPr>
          <p:cNvPr id="30" name="Picture 29">
            <a:extLst>
              <a:ext uri="{FF2B5EF4-FFF2-40B4-BE49-F238E27FC236}">
                <a16:creationId xmlns:a16="http://schemas.microsoft.com/office/drawing/2014/main" id="{264808A8-D8CD-AEF0-BA59-FEB1B40EF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7128" y="2815039"/>
            <a:ext cx="3587864" cy="1877667"/>
          </a:xfrm>
          <a:prstGeom prst="rect">
            <a:avLst/>
          </a:prstGeom>
        </p:spPr>
      </p:pic>
      <p:pic>
        <p:nvPicPr>
          <p:cNvPr id="31" name="Picture 30">
            <a:extLst>
              <a:ext uri="{FF2B5EF4-FFF2-40B4-BE49-F238E27FC236}">
                <a16:creationId xmlns:a16="http://schemas.microsoft.com/office/drawing/2014/main" id="{62ADC773-68F0-4E1F-FAE0-7671BD933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7489" y="2881743"/>
            <a:ext cx="902286" cy="603556"/>
          </a:xfrm>
          <a:prstGeom prst="rect">
            <a:avLst/>
          </a:prstGeom>
        </p:spPr>
      </p:pic>
      <p:pic>
        <p:nvPicPr>
          <p:cNvPr id="32" name="Picture 31">
            <a:extLst>
              <a:ext uri="{FF2B5EF4-FFF2-40B4-BE49-F238E27FC236}">
                <a16:creationId xmlns:a16="http://schemas.microsoft.com/office/drawing/2014/main" id="{3829AA1D-F5C7-E3FC-6589-D44042C600B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2100" y1="45877" x2="42100" y2="45877"/>
                        <a14:foregroundMark x1="56800" y1="45427" x2="56800" y2="45427"/>
                        <a14:foregroundMark x1="50200" y1="59670" x2="50200" y2="59670"/>
                        <a14:foregroundMark x1="47600" y1="60120" x2="47600" y2="60120"/>
                        <a14:foregroundMark x1="50900" y1="60120" x2="50900" y2="60120"/>
                      </a14:backgroundRemoval>
                    </a14:imgEffect>
                  </a14:imgLayer>
                </a14:imgProps>
              </a:ext>
              <a:ext uri="{28A0092B-C50C-407E-A947-70E740481C1C}">
                <a14:useLocalDpi xmlns:a14="http://schemas.microsoft.com/office/drawing/2010/main" val="0"/>
              </a:ext>
            </a:extLst>
          </a:blip>
          <a:stretch>
            <a:fillRect/>
          </a:stretch>
        </p:blipFill>
        <p:spPr>
          <a:xfrm>
            <a:off x="8215637" y="2080699"/>
            <a:ext cx="904283" cy="603157"/>
          </a:xfrm>
          <a:prstGeom prst="rect">
            <a:avLst/>
          </a:prstGeom>
        </p:spPr>
      </p:pic>
      <p:pic>
        <p:nvPicPr>
          <p:cNvPr id="33" name="Picture 32">
            <a:extLst>
              <a:ext uri="{FF2B5EF4-FFF2-40B4-BE49-F238E27FC236}">
                <a16:creationId xmlns:a16="http://schemas.microsoft.com/office/drawing/2014/main" id="{2197499C-15F8-4969-A667-7B1DC5A4C3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5762735" y="1184992"/>
            <a:ext cx="4829852" cy="4915752"/>
          </a:xfrm>
          <a:prstGeom prst="rect">
            <a:avLst/>
          </a:prstGeom>
        </p:spPr>
      </p:pic>
      <p:pic>
        <p:nvPicPr>
          <p:cNvPr id="34" name="Picture 33">
            <a:extLst>
              <a:ext uri="{FF2B5EF4-FFF2-40B4-BE49-F238E27FC236}">
                <a16:creationId xmlns:a16="http://schemas.microsoft.com/office/drawing/2014/main" id="{1486313E-AE29-D81A-BB55-A3B22DC7EDB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70612" y1="18447" x2="64082" y2="29612"/>
                      </a14:backgroundRemoval>
                    </a14:imgEffect>
                  </a14:imgLayer>
                </a14:imgProps>
              </a:ext>
              <a:ext uri="{28A0092B-C50C-407E-A947-70E740481C1C}">
                <a14:useLocalDpi xmlns:a14="http://schemas.microsoft.com/office/drawing/2010/main" val="0"/>
              </a:ext>
            </a:extLst>
          </a:blip>
          <a:stretch>
            <a:fillRect/>
          </a:stretch>
        </p:blipFill>
        <p:spPr>
          <a:xfrm rot="10800000" flipV="1">
            <a:off x="6503736" y="2853444"/>
            <a:ext cx="3102242" cy="3082196"/>
          </a:xfrm>
          <a:prstGeom prst="rect">
            <a:avLst/>
          </a:prstGeom>
          <a:effectLst/>
        </p:spPr>
      </p:pic>
      <p:pic>
        <p:nvPicPr>
          <p:cNvPr id="35" name="Picture 34">
            <a:extLst>
              <a:ext uri="{FF2B5EF4-FFF2-40B4-BE49-F238E27FC236}">
                <a16:creationId xmlns:a16="http://schemas.microsoft.com/office/drawing/2014/main" id="{547EEA7E-4C58-42FC-1A5C-E41EF9EF047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124" b="96569" l="8657" r="94627">
                        <a14:foregroundMark x1="39701" y1="6536" x2="47164" y2="15196"/>
                        <a14:foregroundMark x1="47164" y1="15196" x2="51940" y2="6536"/>
                        <a14:foregroundMark x1="51940" y1="6536" x2="51940" y2="6536"/>
                        <a14:foregroundMark x1="17015" y1="22222" x2="8955" y2="23529"/>
                        <a14:foregroundMark x1="25075" y1="31209" x2="23582" y2="35458"/>
                        <a14:foregroundMark x1="65373" y1="56046" x2="73731" y2="56699"/>
                        <a14:foregroundMark x1="94627" y1="75163" x2="94627" y2="75163"/>
                        <a14:foregroundMark x1="74328" y1="82516" x2="68657" y2="78105"/>
                        <a14:foregroundMark x1="52537" y1="64869" x2="52537" y2="64869"/>
                        <a14:foregroundMark x1="22090" y1="59804" x2="22090" y2="59804"/>
                        <a14:foregroundMark x1="34627" y1="76144" x2="34627" y2="76144"/>
                        <a14:foregroundMark x1="50448" y1="96569" x2="50448" y2="96569"/>
                        <a14:foregroundMark x1="45970" y1="2124" x2="45970" y2="2124"/>
                      </a14:backgroundRemoval>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rot="20821405">
            <a:off x="8696927" y="2206188"/>
            <a:ext cx="964785" cy="1762533"/>
          </a:xfrm>
          <a:prstGeom prst="rect">
            <a:avLst/>
          </a:prstGeom>
        </p:spPr>
      </p:pic>
      <p:pic>
        <p:nvPicPr>
          <p:cNvPr id="36" name="Picture 35">
            <a:extLst>
              <a:ext uri="{FF2B5EF4-FFF2-40B4-BE49-F238E27FC236}">
                <a16:creationId xmlns:a16="http://schemas.microsoft.com/office/drawing/2014/main" id="{50BE642D-74A8-CAED-CA69-D94085D1155C}"/>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8000"/>
                    </a14:imgEffect>
                  </a14:imgLayer>
                </a14:imgProps>
              </a:ext>
              <a:ext uri="{28A0092B-C50C-407E-A947-70E740481C1C}">
                <a14:useLocalDpi xmlns:a14="http://schemas.microsoft.com/office/drawing/2010/main" val="0"/>
              </a:ext>
            </a:extLst>
          </a:blip>
          <a:stretch>
            <a:fillRect/>
          </a:stretch>
        </p:blipFill>
        <p:spPr>
          <a:xfrm rot="11988475">
            <a:off x="7518345" y="2139952"/>
            <a:ext cx="963251" cy="1767993"/>
          </a:xfrm>
          <a:prstGeom prst="rect">
            <a:avLst/>
          </a:prstGeom>
        </p:spPr>
      </p:pic>
      <p:pic>
        <p:nvPicPr>
          <p:cNvPr id="37" name="Picture 36">
            <a:extLst>
              <a:ext uri="{FF2B5EF4-FFF2-40B4-BE49-F238E27FC236}">
                <a16:creationId xmlns:a16="http://schemas.microsoft.com/office/drawing/2014/main" id="{A2E2EC41-1844-A48C-87EE-4C1DC01FFE89}"/>
              </a:ext>
            </a:extLst>
          </p:cNvPr>
          <p:cNvPicPr>
            <a:picLocks noChangeAspect="1"/>
          </p:cNvPicPr>
          <p:nvPr/>
        </p:nvPicPr>
        <p:blipFill>
          <a:blip r:embed="rId20">
            <a:extLst>
              <a:ext uri="{BEBA8EAE-BF5A-486C-A8C5-ECC9F3942E4B}">
                <a14:imgProps xmlns:a14="http://schemas.microsoft.com/office/drawing/2010/main">
                  <a14:imgLayer r:embed="rId19">
                    <a14:imgEffect>
                      <a14:brightnessContrast bright="-6000"/>
                    </a14:imgEffect>
                  </a14:imgLayer>
                </a14:imgProps>
              </a:ext>
              <a:ext uri="{28A0092B-C50C-407E-A947-70E740481C1C}">
                <a14:useLocalDpi xmlns:a14="http://schemas.microsoft.com/office/drawing/2010/main" val="0"/>
              </a:ext>
            </a:extLst>
          </a:blip>
          <a:stretch>
            <a:fillRect/>
          </a:stretch>
        </p:blipFill>
        <p:spPr>
          <a:xfrm rot="2206559">
            <a:off x="6545481" y="2473340"/>
            <a:ext cx="963251" cy="1767993"/>
          </a:xfrm>
          <a:prstGeom prst="rect">
            <a:avLst/>
          </a:prstGeom>
        </p:spPr>
      </p:pic>
      <p:pic>
        <p:nvPicPr>
          <p:cNvPr id="38" name="Picture 37">
            <a:extLst>
              <a:ext uri="{FF2B5EF4-FFF2-40B4-BE49-F238E27FC236}">
                <a16:creationId xmlns:a16="http://schemas.microsoft.com/office/drawing/2014/main" id="{E4E22CF3-00A5-95E4-29EE-F25C20CA8123}"/>
              </a:ext>
            </a:extLst>
          </p:cNvPr>
          <p:cNvPicPr>
            <a:picLocks noChangeAspect="1"/>
          </p:cNvPicPr>
          <p:nvPr/>
        </p:nvPicPr>
        <p:blipFill>
          <a:blip r:embed="rId21">
            <a:extLst>
              <a:ext uri="{BEBA8EAE-BF5A-486C-A8C5-ECC9F3942E4B}">
                <a14:imgProps xmlns:a14="http://schemas.microsoft.com/office/drawing/2010/main">
                  <a14:imgLayer r:embed="rId19">
                    <a14:imgEffect>
                      <a14:brightnessContrast bright="7000"/>
                    </a14:imgEffect>
                  </a14:imgLayer>
                </a14:imgProps>
              </a:ext>
              <a:ext uri="{28A0092B-C50C-407E-A947-70E740481C1C}">
                <a14:useLocalDpi xmlns:a14="http://schemas.microsoft.com/office/drawing/2010/main" val="0"/>
              </a:ext>
            </a:extLst>
          </a:blip>
          <a:stretch>
            <a:fillRect/>
          </a:stretch>
        </p:blipFill>
        <p:spPr>
          <a:xfrm rot="5638815">
            <a:off x="7955401" y="3426836"/>
            <a:ext cx="963251" cy="1767993"/>
          </a:xfrm>
          <a:prstGeom prst="rect">
            <a:avLst/>
          </a:prstGeom>
        </p:spPr>
      </p:pic>
      <p:pic>
        <p:nvPicPr>
          <p:cNvPr id="39" name="Picture 38">
            <a:extLst>
              <a:ext uri="{FF2B5EF4-FFF2-40B4-BE49-F238E27FC236}">
                <a16:creationId xmlns:a16="http://schemas.microsoft.com/office/drawing/2014/main" id="{F4C71022-F5C1-BBBE-FE95-2289FF63C0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32156" y="2064516"/>
            <a:ext cx="4829852" cy="3511330"/>
          </a:xfrm>
          <a:prstGeom prst="rect">
            <a:avLst/>
          </a:prstGeom>
        </p:spPr>
      </p:pic>
      <p:pic>
        <p:nvPicPr>
          <p:cNvPr id="40" name="Picture 39">
            <a:extLst>
              <a:ext uri="{FF2B5EF4-FFF2-40B4-BE49-F238E27FC236}">
                <a16:creationId xmlns:a16="http://schemas.microsoft.com/office/drawing/2014/main" id="{4AF68386-080C-F3D9-EF70-B8AB79D0C822}"/>
              </a:ext>
            </a:extLst>
          </p:cNvPr>
          <p:cNvPicPr>
            <a:picLocks noChangeAspect="1"/>
          </p:cNvPicPr>
          <p:nvPr/>
        </p:nvPicPr>
        <p:blipFill>
          <a:blip r:embed="rId23" cstate="print">
            <a:duotone>
              <a:srgbClr val="FFC000">
                <a:shade val="45000"/>
                <a:satMod val="135000"/>
              </a:srgbClr>
              <a:prstClr val="white"/>
            </a:duotone>
            <a:extLst>
              <a:ext uri="{BEBA8EAE-BF5A-486C-A8C5-ECC9F3942E4B}">
                <a14:imgProps xmlns:a14="http://schemas.microsoft.com/office/drawing/2010/main">
                  <a14:imgLayer r:embed="rId24">
                    <a14:imgEffect>
                      <a14:sharpenSoften amount="-50000"/>
                    </a14:imgEffect>
                    <a14:imgEffect>
                      <a14:colorTemperature colorTemp="88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60474" y="2465618"/>
            <a:ext cx="2304426" cy="1741122"/>
          </a:xfrm>
          <a:prstGeom prst="rect">
            <a:avLst/>
          </a:prstGeom>
        </p:spPr>
      </p:pic>
      <p:pic>
        <p:nvPicPr>
          <p:cNvPr id="41" name="Picture 40">
            <a:extLst>
              <a:ext uri="{FF2B5EF4-FFF2-40B4-BE49-F238E27FC236}">
                <a16:creationId xmlns:a16="http://schemas.microsoft.com/office/drawing/2014/main" id="{5350D05D-5B6F-F269-F336-407615DF59CE}"/>
              </a:ext>
            </a:extLst>
          </p:cNvPr>
          <p:cNvPicPr>
            <a:picLocks noChangeAspect="1"/>
          </p:cNvPicPr>
          <p:nvPr/>
        </p:nvPicPr>
        <p:blipFill>
          <a:blip r:embed="rId22"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7066521" y="2417553"/>
            <a:ext cx="2213543" cy="1672454"/>
          </a:xfrm>
          <a:prstGeom prst="rect">
            <a:avLst/>
          </a:prstGeom>
        </p:spPr>
      </p:pic>
      <p:pic>
        <p:nvPicPr>
          <p:cNvPr id="42" name="Picture 41">
            <a:extLst>
              <a:ext uri="{FF2B5EF4-FFF2-40B4-BE49-F238E27FC236}">
                <a16:creationId xmlns:a16="http://schemas.microsoft.com/office/drawing/2014/main" id="{E451C138-1346-4FA5-7C48-745559CAD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4998" y="4741618"/>
            <a:ext cx="902286" cy="603556"/>
          </a:xfrm>
          <a:prstGeom prst="rect">
            <a:avLst/>
          </a:prstGeom>
        </p:spPr>
      </p:pic>
      <p:sp>
        <p:nvSpPr>
          <p:cNvPr id="43" name="TextBox 42">
            <a:extLst>
              <a:ext uri="{FF2B5EF4-FFF2-40B4-BE49-F238E27FC236}">
                <a16:creationId xmlns:a16="http://schemas.microsoft.com/office/drawing/2014/main" id="{D8B15DEF-C7ED-535F-4068-538E2741008F}"/>
              </a:ext>
            </a:extLst>
          </p:cNvPr>
          <p:cNvSpPr txBox="1"/>
          <p:nvPr/>
        </p:nvSpPr>
        <p:spPr>
          <a:xfrm>
            <a:off x="8242581" y="574280"/>
            <a:ext cx="1823041" cy="923330"/>
          </a:xfrm>
          <a:prstGeom prst="rect">
            <a:avLst/>
          </a:prstGeom>
          <a:noFill/>
          <a:ln w="50800">
            <a:solidFill>
              <a:srgbClr val="70AD47">
                <a:lumMod val="75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uk-UA" b="1" kern="0" dirty="0">
                <a:solidFill>
                  <a:srgbClr val="70AD47">
                    <a:lumMod val="75000"/>
                  </a:srgbClr>
                </a:solidFill>
              </a:rPr>
              <a:t>Усі інші травми</a:t>
            </a:r>
            <a:r>
              <a:rPr kumimoji="0" lang="uk-UA" sz="1800" b="1" i="0" u="none" strike="noStrike" kern="0" cap="none" spc="0" normalizeH="0" baseline="0" noProof="0" dirty="0">
                <a:ln>
                  <a:noFill/>
                </a:ln>
                <a:solidFill>
                  <a:srgbClr val="70AD47">
                    <a:lumMod val="75000"/>
                  </a:srgbClr>
                </a:solidFill>
                <a:effectLst/>
                <a:uLnTx/>
                <a:uFillTx/>
              </a:rPr>
              <a:t> та м</a:t>
            </a:r>
            <a:r>
              <a:rPr lang="uk-UA" b="1" kern="0" dirty="0" err="1">
                <a:solidFill>
                  <a:srgbClr val="70AD47">
                    <a:lumMod val="75000"/>
                  </a:srgbClr>
                </a:solidFill>
              </a:rPr>
              <a:t>едичні</a:t>
            </a:r>
            <a:r>
              <a:rPr lang="uk-UA" b="1" kern="0" dirty="0">
                <a:solidFill>
                  <a:srgbClr val="70AD47">
                    <a:lumMod val="75000"/>
                  </a:srgbClr>
                </a:solidFill>
              </a:rPr>
              <a:t> загострення</a:t>
            </a:r>
            <a:endParaRPr kumimoji="0" lang="en-US" sz="1800" b="1" i="0" u="none" strike="noStrike" kern="0" cap="none" spc="0" normalizeH="0" baseline="0" noProof="0" dirty="0">
              <a:ln>
                <a:noFill/>
              </a:ln>
              <a:solidFill>
                <a:srgbClr val="70AD47">
                  <a:lumMod val="75000"/>
                </a:srgbClr>
              </a:solidFill>
              <a:effectLst/>
              <a:uLnTx/>
              <a:uFillTx/>
            </a:endParaRPr>
          </a:p>
        </p:txBody>
      </p:sp>
      <p:pic>
        <p:nvPicPr>
          <p:cNvPr id="44" name="Picture 43">
            <a:extLst>
              <a:ext uri="{FF2B5EF4-FFF2-40B4-BE49-F238E27FC236}">
                <a16:creationId xmlns:a16="http://schemas.microsoft.com/office/drawing/2014/main" id="{FA8B9D71-A0A0-3819-EFC2-7E463A33A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876" y="4151189"/>
            <a:ext cx="2140762" cy="1429089"/>
          </a:xfrm>
          <a:prstGeom prst="rect">
            <a:avLst/>
          </a:prstGeom>
        </p:spPr>
      </p:pic>
      <p:pic>
        <p:nvPicPr>
          <p:cNvPr id="45" name="Picture 44">
            <a:extLst>
              <a:ext uri="{FF2B5EF4-FFF2-40B4-BE49-F238E27FC236}">
                <a16:creationId xmlns:a16="http://schemas.microsoft.com/office/drawing/2014/main" id="{7ACC33B2-B108-E6D4-C4AA-600204016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87479" y="4064180"/>
            <a:ext cx="1823041" cy="1518036"/>
          </a:xfrm>
          <a:prstGeom prst="rect">
            <a:avLst/>
          </a:prstGeom>
        </p:spPr>
      </p:pic>
      <p:pic>
        <p:nvPicPr>
          <p:cNvPr id="16" name="Picture 15">
            <a:extLst>
              <a:ext uri="{FF2B5EF4-FFF2-40B4-BE49-F238E27FC236}">
                <a16:creationId xmlns:a16="http://schemas.microsoft.com/office/drawing/2014/main" id="{73AB480C-6831-1E59-05C8-4A6E307508A3}"/>
              </a:ext>
            </a:extLst>
          </p:cNvPr>
          <p:cNvPicPr>
            <a:picLocks noChangeAspect="1"/>
          </p:cNvPicPr>
          <p:nvPr/>
        </p:nvPicPr>
        <p:blipFill>
          <a:blip r:embed="rId25"/>
          <a:stretch>
            <a:fillRect/>
          </a:stretch>
        </p:blipFill>
        <p:spPr>
          <a:xfrm>
            <a:off x="10787411" y="4045958"/>
            <a:ext cx="1355650" cy="1554480"/>
          </a:xfrm>
          <a:prstGeom prst="rect">
            <a:avLst/>
          </a:prstGeom>
        </p:spPr>
      </p:pic>
      <p:pic>
        <p:nvPicPr>
          <p:cNvPr id="8" name="22">
            <a:hlinkClick r:id="" action="ppaction://media"/>
            <a:extLst>
              <a:ext uri="{FF2B5EF4-FFF2-40B4-BE49-F238E27FC236}">
                <a16:creationId xmlns:a16="http://schemas.microsoft.com/office/drawing/2014/main" id="{6FAD57C8-16C0-6C03-76BF-A9F048EDDDC0}"/>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588" y="3175"/>
            <a:ext cx="812800" cy="812800"/>
          </a:xfrm>
          <a:prstGeom prst="rect">
            <a:avLst/>
          </a:prstGeom>
        </p:spPr>
      </p:pic>
    </p:spTree>
    <p:extLst>
      <p:ext uri="{BB962C8B-B14F-4D97-AF65-F5344CB8AC3E}">
        <p14:creationId xmlns:p14="http://schemas.microsoft.com/office/powerpoint/2010/main" val="10650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1" y="277342"/>
            <a:ext cx="10515600" cy="1325563"/>
          </a:xfrm>
        </p:spPr>
        <p:txBody>
          <a:bodyPr>
            <a:normAutofit/>
          </a:bodyPr>
          <a:lstStyle/>
          <a:p>
            <a:r>
              <a:rPr lang="uk-UA" sz="3200" dirty="0"/>
              <a:t>Четвертий тип вибухової травми</a:t>
            </a:r>
            <a:endParaRPr lang="en-US" sz="3200" dirty="0"/>
          </a:p>
        </p:txBody>
      </p:sp>
      <p:sp>
        <p:nvSpPr>
          <p:cNvPr id="4" name="Content Placeholder 2">
            <a:extLst>
              <a:ext uri="{FF2B5EF4-FFF2-40B4-BE49-F238E27FC236}">
                <a16:creationId xmlns:a16="http://schemas.microsoft.com/office/drawing/2014/main" id="{DE3037DA-5F83-6A01-61AB-34B3E2DF2A13}"/>
              </a:ext>
            </a:extLst>
          </p:cNvPr>
          <p:cNvSpPr>
            <a:spLocks noGrp="1"/>
          </p:cNvSpPr>
          <p:nvPr>
            <p:ph idx="1"/>
          </p:nvPr>
        </p:nvSpPr>
        <p:spPr>
          <a:xfrm>
            <a:off x="667719" y="1880247"/>
            <a:ext cx="10515600" cy="4351338"/>
          </a:xfrm>
        </p:spPr>
        <p:txBody>
          <a:bodyPr>
            <a:normAutofit fontScale="92500" lnSpcReduction="10000"/>
          </a:bodyPr>
          <a:lstStyle/>
          <a:p>
            <a:r>
              <a:rPr lang="uk-UA" dirty="0"/>
              <a:t>Механізми</a:t>
            </a:r>
            <a:r>
              <a:rPr lang="en-US" dirty="0"/>
              <a:t> (</a:t>
            </a:r>
            <a:r>
              <a:rPr lang="uk-UA" dirty="0"/>
              <a:t>різні</a:t>
            </a:r>
            <a:r>
              <a:rPr lang="en-US" dirty="0"/>
              <a:t>):</a:t>
            </a:r>
          </a:p>
          <a:p>
            <a:pPr lvl="1"/>
            <a:r>
              <a:rPr lang="uk-UA" dirty="0"/>
              <a:t>Усі інші травми, хвороби чи захворювання, пов’язані з вибухом</a:t>
            </a:r>
          </a:p>
          <a:p>
            <a:pPr lvl="1"/>
            <a:r>
              <a:rPr lang="uk-UA" dirty="0"/>
              <a:t>Загальні механізми</a:t>
            </a:r>
            <a:r>
              <a:rPr lang="en-US" dirty="0"/>
              <a:t>:</a:t>
            </a:r>
            <a:endParaRPr lang="uk-UA" b="1" dirty="0"/>
          </a:p>
          <a:p>
            <a:pPr lvl="2"/>
            <a:r>
              <a:rPr lang="uk-UA" dirty="0"/>
              <a:t>Ушкодження предметами, що падають </a:t>
            </a:r>
          </a:p>
          <a:p>
            <a:pPr lvl="2"/>
            <a:r>
              <a:rPr lang="uk-UA" dirty="0"/>
              <a:t>Завалення уламками обваленої конструкції</a:t>
            </a:r>
          </a:p>
          <a:p>
            <a:pPr lvl="2"/>
            <a:r>
              <a:rPr lang="uk-UA" dirty="0"/>
              <a:t>Термічні опіки та вдихання диму від пожеж </a:t>
            </a:r>
          </a:p>
          <a:p>
            <a:pPr lvl="2"/>
            <a:r>
              <a:rPr lang="uk-UA" dirty="0"/>
              <a:t>Загострення або неможливість лікування наявних захворювань </a:t>
            </a:r>
          </a:p>
          <a:p>
            <a:pPr lvl="2"/>
            <a:r>
              <a:rPr lang="uk-UA" b="1" dirty="0"/>
              <a:t>Іонізуюче випромінювання*</a:t>
            </a:r>
            <a:endParaRPr lang="en-US" b="1" dirty="0"/>
          </a:p>
          <a:p>
            <a:pPr lvl="3"/>
            <a:r>
              <a:rPr lang="en-US" dirty="0"/>
              <a:t>*</a:t>
            </a:r>
            <a:r>
              <a:rPr lang="uk-UA" dirty="0"/>
              <a:t>Дехто вважає радіаційні ураження </a:t>
            </a:r>
            <a:r>
              <a:rPr lang="uk-UA" b="1" dirty="0"/>
              <a:t>п’ятим типом вибухової травми</a:t>
            </a:r>
            <a:endParaRPr lang="en-US" b="1" dirty="0"/>
          </a:p>
        </p:txBody>
      </p:sp>
      <p:pic>
        <p:nvPicPr>
          <p:cNvPr id="6" name="Picture 5">
            <a:extLst>
              <a:ext uri="{FF2B5EF4-FFF2-40B4-BE49-F238E27FC236}">
                <a16:creationId xmlns:a16="http://schemas.microsoft.com/office/drawing/2014/main" id="{FD95123C-3D7C-396E-1594-D48287DAD5B1}"/>
              </a:ext>
            </a:extLst>
          </p:cNvPr>
          <p:cNvPicPr>
            <a:picLocks noChangeAspect="1"/>
          </p:cNvPicPr>
          <p:nvPr/>
        </p:nvPicPr>
        <p:blipFill>
          <a:blip r:embed="rId5"/>
          <a:stretch>
            <a:fillRect/>
          </a:stretch>
        </p:blipFill>
        <p:spPr>
          <a:xfrm>
            <a:off x="6677553" y="0"/>
            <a:ext cx="5486400" cy="2325764"/>
          </a:xfrm>
          <a:prstGeom prst="rect">
            <a:avLst/>
          </a:prstGeom>
        </p:spPr>
      </p:pic>
      <p:pic>
        <p:nvPicPr>
          <p:cNvPr id="3" name="23">
            <a:hlinkClick r:id="" action="ppaction://media"/>
            <a:extLst>
              <a:ext uri="{FF2B5EF4-FFF2-40B4-BE49-F238E27FC236}">
                <a16:creationId xmlns:a16="http://schemas.microsoft.com/office/drawing/2014/main" id="{4F64CC02-D336-FB06-5DCF-D063DB3B3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423000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4000" dirty="0"/>
              <a:t>Четвертий тип вибухової травми</a:t>
            </a:r>
            <a:endParaRPr lang="en-US" sz="4000" dirty="0"/>
          </a:p>
        </p:txBody>
      </p:sp>
      <p:pic>
        <p:nvPicPr>
          <p:cNvPr id="3" name="Picture 2">
            <a:extLst>
              <a:ext uri="{FF2B5EF4-FFF2-40B4-BE49-F238E27FC236}">
                <a16:creationId xmlns:a16="http://schemas.microsoft.com/office/drawing/2014/main" id="{0DC00E5D-16F2-BCAA-9F9B-703B54D3AAFE}"/>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6000"/>
                    </a14:imgEffect>
                    <a14:imgEffect>
                      <a14:brightnessContrast bright="10000" contrast="9000"/>
                    </a14:imgEffect>
                  </a14:imgLayer>
                </a14:imgProps>
              </a:ext>
              <a:ext uri="{28A0092B-C50C-407E-A947-70E740481C1C}">
                <a14:useLocalDpi xmlns:a14="http://schemas.microsoft.com/office/drawing/2010/main" val="0"/>
              </a:ext>
            </a:extLst>
          </a:blip>
          <a:stretch>
            <a:fillRect/>
          </a:stretch>
        </p:blipFill>
        <p:spPr>
          <a:xfrm>
            <a:off x="7752054" y="0"/>
            <a:ext cx="4439946" cy="2961409"/>
          </a:xfrm>
          <a:prstGeom prst="rect">
            <a:avLst/>
          </a:prstGeom>
        </p:spPr>
      </p:pic>
      <p:sp>
        <p:nvSpPr>
          <p:cNvPr id="5" name="Content Placeholder 2">
            <a:extLst>
              <a:ext uri="{FF2B5EF4-FFF2-40B4-BE49-F238E27FC236}">
                <a16:creationId xmlns:a16="http://schemas.microsoft.com/office/drawing/2014/main" id="{CE760734-2E66-3892-08CD-C662A19BC23E}"/>
              </a:ext>
            </a:extLst>
          </p:cNvPr>
          <p:cNvSpPr>
            <a:spLocks noGrp="1"/>
          </p:cNvSpPr>
          <p:nvPr>
            <p:ph idx="1"/>
          </p:nvPr>
        </p:nvSpPr>
        <p:spPr>
          <a:xfrm>
            <a:off x="838200" y="1602905"/>
            <a:ext cx="10515600" cy="4351338"/>
          </a:xfrm>
        </p:spPr>
        <p:txBody>
          <a:bodyPr>
            <a:normAutofit/>
          </a:bodyPr>
          <a:lstStyle/>
          <a:p>
            <a:r>
              <a:rPr lang="uk-UA" dirty="0"/>
              <a:t>Характер травми</a:t>
            </a:r>
            <a:r>
              <a:rPr lang="en-US" dirty="0"/>
              <a:t>:</a:t>
            </a:r>
          </a:p>
          <a:p>
            <a:pPr lvl="1"/>
            <a:r>
              <a:rPr lang="uk-UA" dirty="0"/>
              <a:t>Тупі травми/защемлення</a:t>
            </a:r>
            <a:endParaRPr lang="en-US" dirty="0"/>
          </a:p>
          <a:p>
            <a:r>
              <a:rPr lang="uk-UA" dirty="0"/>
              <a:t>Види травм</a:t>
            </a:r>
            <a:endParaRPr lang="en-US" dirty="0"/>
          </a:p>
          <a:p>
            <a:pPr lvl="1"/>
            <a:r>
              <a:rPr lang="uk-UA" b="0" i="0" u="none" strike="noStrike" dirty="0" err="1">
                <a:solidFill>
                  <a:srgbClr val="202124"/>
                </a:solidFill>
                <a:effectLst/>
                <a:latin typeface="arial" panose="020B0604020202020204" pitchFamily="34" charset="0"/>
              </a:rPr>
              <a:t>Компартмент</a:t>
            </a:r>
            <a:r>
              <a:rPr lang="uk-UA" b="0" i="0" u="none" strike="noStrike" dirty="0">
                <a:solidFill>
                  <a:srgbClr val="202124"/>
                </a:solidFill>
                <a:effectLst/>
                <a:latin typeface="arial" panose="020B0604020202020204" pitchFamily="34" charset="0"/>
              </a:rPr>
              <a:t>-синдром / </a:t>
            </a:r>
            <a:r>
              <a:rPr lang="uk-UA" b="0" i="0" u="none" strike="noStrike" dirty="0" err="1">
                <a:solidFill>
                  <a:srgbClr val="202124"/>
                </a:solidFill>
                <a:effectLst/>
                <a:latin typeface="arial" panose="020B0604020202020204" pitchFamily="34" charset="0"/>
              </a:rPr>
              <a:t>рабдоміоліз</a:t>
            </a:r>
            <a:r>
              <a:rPr lang="uk-UA" b="0" i="0" u="none" strike="noStrike" dirty="0">
                <a:solidFill>
                  <a:srgbClr val="202124"/>
                </a:solidFill>
                <a:effectLst/>
                <a:latin typeface="arial" panose="020B0604020202020204" pitchFamily="34" charset="0"/>
              </a:rPr>
              <a:t>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Переломи, травми обличчя, черепно-мозкові травми (ЧМТ)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Травматична ампутація/крововилив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Гіпотермія / зневоднення</a:t>
            </a:r>
            <a:endParaRPr lang="en-US" dirty="0"/>
          </a:p>
          <a:p>
            <a:pPr lvl="1"/>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9357BA56-278A-F44C-C9B0-4A37CB8F650A}"/>
              </a:ext>
            </a:extLst>
          </p:cNvPr>
          <p:cNvPicPr>
            <a:picLocks noChangeAspect="1"/>
          </p:cNvPicPr>
          <p:nvPr/>
        </p:nvPicPr>
        <p:blipFill>
          <a:blip r:embed="rId7"/>
          <a:stretch>
            <a:fillRect/>
          </a:stretch>
        </p:blipFill>
        <p:spPr>
          <a:xfrm>
            <a:off x="8534400" y="4352469"/>
            <a:ext cx="3657600" cy="1996323"/>
          </a:xfrm>
          <a:prstGeom prst="rect">
            <a:avLst/>
          </a:prstGeom>
        </p:spPr>
      </p:pic>
      <p:pic>
        <p:nvPicPr>
          <p:cNvPr id="4" name="24">
            <a:hlinkClick r:id="" action="ppaction://media"/>
            <a:extLst>
              <a:ext uri="{FF2B5EF4-FFF2-40B4-BE49-F238E27FC236}">
                <a16:creationId xmlns:a16="http://schemas.microsoft.com/office/drawing/2014/main" id="{D08CA981-CEBE-523B-D403-75418FBB3E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5" y="1588"/>
            <a:ext cx="812800" cy="812800"/>
          </a:xfrm>
          <a:prstGeom prst="rect">
            <a:avLst/>
          </a:prstGeom>
        </p:spPr>
      </p:pic>
    </p:spTree>
    <p:extLst>
      <p:ext uri="{BB962C8B-B14F-4D97-AF65-F5344CB8AC3E}">
        <p14:creationId xmlns:p14="http://schemas.microsoft.com/office/powerpoint/2010/main" val="20838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3" name="Content Placeholder 2">
            <a:extLst>
              <a:ext uri="{FF2B5EF4-FFF2-40B4-BE49-F238E27FC236}">
                <a16:creationId xmlns:a16="http://schemas.microsoft.com/office/drawing/2014/main" id="{EEEEBC38-04CA-CEA0-26C8-D4EA7FA88AA9}"/>
              </a:ext>
            </a:extLst>
          </p:cNvPr>
          <p:cNvSpPr>
            <a:spLocks noGrp="1"/>
          </p:cNvSpPr>
          <p:nvPr>
            <p:ph idx="1"/>
          </p:nvPr>
        </p:nvSpPr>
        <p:spPr>
          <a:xfrm>
            <a:off x="838200" y="1677681"/>
            <a:ext cx="8243440" cy="4351338"/>
          </a:xfrm>
        </p:spPr>
        <p:txBody>
          <a:bodyPr>
            <a:normAutofit/>
          </a:bodyPr>
          <a:lstStyle/>
          <a:p>
            <a:r>
              <a:rPr lang="uk-UA" dirty="0"/>
              <a:t>Характер травми</a:t>
            </a:r>
            <a:r>
              <a:rPr lang="en-US" dirty="0"/>
              <a:t>:</a:t>
            </a:r>
          </a:p>
          <a:p>
            <a:pPr lvl="1"/>
            <a:r>
              <a:rPr lang="uk-UA" dirty="0"/>
              <a:t>Термічні опіки від детонації або в результаті пожежі від уламків</a:t>
            </a:r>
            <a:endParaRPr lang="en-US" dirty="0"/>
          </a:p>
          <a:p>
            <a:r>
              <a:rPr lang="uk-UA" dirty="0"/>
              <a:t>Види травм</a:t>
            </a:r>
            <a:endParaRPr lang="en-US" dirty="0"/>
          </a:p>
          <a:p>
            <a:pPr lvl="1"/>
            <a:r>
              <a:rPr lang="uk-UA" dirty="0"/>
              <a:t>Отримання опіку внаслідок спалаху        від ядерного вибуху </a:t>
            </a:r>
          </a:p>
          <a:p>
            <a:pPr lvl="1"/>
            <a:r>
              <a:rPr lang="uk-UA" dirty="0"/>
              <a:t>Термічні опіки шкіри </a:t>
            </a:r>
          </a:p>
          <a:p>
            <a:pPr lvl="1"/>
            <a:r>
              <a:rPr lang="uk-UA" dirty="0"/>
              <a:t>Інгаляційне ураження димом</a:t>
            </a:r>
            <a:endParaRPr lang="en-US" dirty="0"/>
          </a:p>
          <a:p>
            <a:pPr lvl="1"/>
            <a:endParaRPr lang="en-US" dirty="0"/>
          </a:p>
        </p:txBody>
      </p:sp>
      <p:pic>
        <p:nvPicPr>
          <p:cNvPr id="4" name="Picture 3">
            <a:extLst>
              <a:ext uri="{FF2B5EF4-FFF2-40B4-BE49-F238E27FC236}">
                <a16:creationId xmlns:a16="http://schemas.microsoft.com/office/drawing/2014/main" id="{C279F521-ED8C-FB17-69C6-E20E502B6C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941059" y="0"/>
            <a:ext cx="3250941" cy="3583984"/>
          </a:xfrm>
          <a:prstGeom prst="rect">
            <a:avLst/>
          </a:prstGeom>
        </p:spPr>
      </p:pic>
      <p:pic>
        <p:nvPicPr>
          <p:cNvPr id="5" name="Picture 4">
            <a:extLst>
              <a:ext uri="{FF2B5EF4-FFF2-40B4-BE49-F238E27FC236}">
                <a16:creationId xmlns:a16="http://schemas.microsoft.com/office/drawing/2014/main" id="{547530B5-2760-6364-A814-6F0C94F05D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3003" y="3583984"/>
            <a:ext cx="3988997" cy="2702516"/>
          </a:xfrm>
          <a:prstGeom prst="rect">
            <a:avLst/>
          </a:prstGeom>
        </p:spPr>
      </p:pic>
      <p:pic>
        <p:nvPicPr>
          <p:cNvPr id="6" name="25">
            <a:hlinkClick r:id="" action="ppaction://media"/>
            <a:extLst>
              <a:ext uri="{FF2B5EF4-FFF2-40B4-BE49-F238E27FC236}">
                <a16:creationId xmlns:a16="http://schemas.microsoft.com/office/drawing/2014/main" id="{3D01DAB3-1C3D-6EBD-9596-FEC23CF9EE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1588"/>
            <a:ext cx="812800" cy="812800"/>
          </a:xfrm>
          <a:prstGeom prst="rect">
            <a:avLst/>
          </a:prstGeom>
        </p:spPr>
      </p:pic>
    </p:spTree>
    <p:extLst>
      <p:ext uri="{BB962C8B-B14F-4D97-AF65-F5344CB8AC3E}">
        <p14:creationId xmlns:p14="http://schemas.microsoft.com/office/powerpoint/2010/main" val="33843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3" name="Content Placeholder 2">
            <a:extLst>
              <a:ext uri="{FF2B5EF4-FFF2-40B4-BE49-F238E27FC236}">
                <a16:creationId xmlns:a16="http://schemas.microsoft.com/office/drawing/2014/main" id="{5028425D-19BC-8ECA-3ED8-CF8DB475C276}"/>
              </a:ext>
            </a:extLst>
          </p:cNvPr>
          <p:cNvSpPr>
            <a:spLocks noGrp="1"/>
          </p:cNvSpPr>
          <p:nvPr>
            <p:ph idx="1"/>
          </p:nvPr>
        </p:nvSpPr>
        <p:spPr>
          <a:xfrm>
            <a:off x="838200" y="1677681"/>
            <a:ext cx="10665542" cy="4351338"/>
          </a:xfrm>
        </p:spPr>
        <p:txBody>
          <a:bodyPr>
            <a:normAutofit fontScale="92500" lnSpcReduction="10000"/>
          </a:bodyPr>
          <a:lstStyle/>
          <a:p>
            <a:r>
              <a:rPr lang="uk-UA" dirty="0"/>
              <a:t>Характер травми</a:t>
            </a:r>
            <a:r>
              <a:rPr lang="en-US" dirty="0"/>
              <a:t>:</a:t>
            </a:r>
          </a:p>
          <a:p>
            <a:pPr lvl="1"/>
            <a:r>
              <a:rPr lang="uk-UA" dirty="0"/>
              <a:t>Стрес або відсутність доступу</a:t>
            </a:r>
            <a:r>
              <a:rPr lang="en-US" dirty="0"/>
              <a:t> </a:t>
            </a:r>
            <a:r>
              <a:rPr lang="uk-UA" dirty="0"/>
              <a:t>до медицини загострюють основні медичні проблеми</a:t>
            </a:r>
            <a:endParaRPr lang="en-US" dirty="0"/>
          </a:p>
          <a:p>
            <a:r>
              <a:rPr lang="uk-UA" dirty="0"/>
              <a:t>Види травм</a:t>
            </a:r>
            <a:endParaRPr lang="en-US" dirty="0"/>
          </a:p>
          <a:p>
            <a:pPr lvl="1"/>
            <a:r>
              <a:rPr lang="uk-UA" dirty="0"/>
              <a:t>Астма/ХОЗЛ/респіраторні захворювання внаслідок вдихання пилу/диму/токсичних парів </a:t>
            </a:r>
          </a:p>
          <a:p>
            <a:pPr lvl="1"/>
            <a:r>
              <a:rPr lang="uk-UA" dirty="0"/>
              <a:t>Інфаркт міокарда, проблеми з психічним здоров'ям через стрес/страх у постраждалих</a:t>
            </a:r>
          </a:p>
          <a:p>
            <a:pPr lvl="1"/>
            <a:r>
              <a:rPr lang="uk-UA" dirty="0"/>
              <a:t>Діабетичний </a:t>
            </a:r>
            <a:r>
              <a:rPr lang="uk-UA" dirty="0" err="1"/>
              <a:t>кетоацидоз</a:t>
            </a:r>
            <a:r>
              <a:rPr lang="uk-UA" dirty="0"/>
              <a:t>, гіпертонія.... Через відсутність ліків або медичної допомоги</a:t>
            </a:r>
            <a:endParaRPr lang="en-US" dirty="0"/>
          </a:p>
          <a:p>
            <a:pPr lvl="1"/>
            <a:endParaRPr lang="en-US" dirty="0"/>
          </a:p>
          <a:p>
            <a:pPr lvl="1"/>
            <a:endParaRPr lang="en-US" dirty="0"/>
          </a:p>
          <a:p>
            <a:pPr lvl="1"/>
            <a:endParaRPr lang="en-US" dirty="0"/>
          </a:p>
          <a:p>
            <a:pPr lvl="1"/>
            <a:endParaRPr lang="en-US" dirty="0"/>
          </a:p>
        </p:txBody>
      </p:sp>
      <p:pic>
        <p:nvPicPr>
          <p:cNvPr id="4" name="26">
            <a:hlinkClick r:id="" action="ppaction://media"/>
            <a:extLst>
              <a:ext uri="{FF2B5EF4-FFF2-40B4-BE49-F238E27FC236}">
                <a16:creationId xmlns:a16="http://schemas.microsoft.com/office/drawing/2014/main" id="{F631872A-97FD-EB5A-AE7D-76DC80E354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0251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4" name="Content Placeholder 2">
            <a:extLst>
              <a:ext uri="{FF2B5EF4-FFF2-40B4-BE49-F238E27FC236}">
                <a16:creationId xmlns:a16="http://schemas.microsoft.com/office/drawing/2014/main" id="{B9EBE4A3-8CF8-CA6E-7522-CF7DFBCD2FCB}"/>
              </a:ext>
            </a:extLst>
          </p:cNvPr>
          <p:cNvSpPr>
            <a:spLocks noGrp="1"/>
          </p:cNvSpPr>
          <p:nvPr>
            <p:ph idx="1"/>
          </p:nvPr>
        </p:nvSpPr>
        <p:spPr>
          <a:xfrm>
            <a:off x="639097" y="1677681"/>
            <a:ext cx="9027417" cy="4351338"/>
          </a:xfrm>
        </p:spPr>
        <p:txBody>
          <a:bodyPr>
            <a:normAutofit fontScale="92500" lnSpcReduction="20000"/>
          </a:bodyPr>
          <a:lstStyle/>
          <a:p>
            <a:r>
              <a:rPr lang="uk-UA" dirty="0"/>
              <a:t>Характер травми</a:t>
            </a:r>
            <a:r>
              <a:rPr lang="en-US" dirty="0"/>
              <a:t>:</a:t>
            </a:r>
          </a:p>
          <a:p>
            <a:pPr lvl="1"/>
            <a:r>
              <a:rPr lang="uk-UA" dirty="0"/>
              <a:t>Ураження іонізуючим випромінюванням</a:t>
            </a:r>
          </a:p>
          <a:p>
            <a:pPr lvl="1"/>
            <a:r>
              <a:rPr lang="uk-UA" b="1" dirty="0"/>
              <a:t>Дехто вважає радіаційні ураження п’ятим типом вибухової травми</a:t>
            </a:r>
            <a:r>
              <a:rPr lang="en-US" b="1" dirty="0"/>
              <a:t> </a:t>
            </a:r>
          </a:p>
          <a:p>
            <a:r>
              <a:rPr lang="uk-UA" dirty="0"/>
              <a:t>Види травм</a:t>
            </a:r>
            <a:endParaRPr lang="en-US" dirty="0"/>
          </a:p>
          <a:p>
            <a:pPr lvl="1"/>
            <a:r>
              <a:rPr lang="uk-UA" dirty="0"/>
              <a:t>Гостра променева хвороба</a:t>
            </a:r>
            <a:r>
              <a:rPr lang="en-US" dirty="0"/>
              <a:t>*</a:t>
            </a:r>
          </a:p>
          <a:p>
            <a:pPr lvl="1"/>
            <a:r>
              <a:rPr lang="uk-UA" b="0" i="0" u="none" strike="noStrike" dirty="0">
                <a:solidFill>
                  <a:srgbClr val="202124"/>
                </a:solidFill>
                <a:effectLst/>
                <a:latin typeface="Google Sans"/>
              </a:rPr>
              <a:t>Променеве ураження шкіри</a:t>
            </a:r>
            <a:r>
              <a:rPr lang="en-US" dirty="0"/>
              <a:t>*</a:t>
            </a:r>
          </a:p>
          <a:p>
            <a:pPr lvl="1"/>
            <a:r>
              <a:rPr lang="uk-UA" dirty="0"/>
              <a:t>Внутрішня контамінація</a:t>
            </a:r>
            <a:r>
              <a:rPr lang="en-US" dirty="0"/>
              <a:t>*</a:t>
            </a:r>
          </a:p>
          <a:p>
            <a:pPr lvl="1"/>
            <a:endParaRPr lang="en-US" dirty="0"/>
          </a:p>
          <a:p>
            <a:pPr marL="457200" lvl="1" indent="0">
              <a:buNone/>
            </a:pPr>
            <a:r>
              <a:rPr lang="en-US" dirty="0"/>
              <a:t>* </a:t>
            </a:r>
            <a:r>
              <a:rPr lang="uk-UA" dirty="0"/>
              <a:t>Ці травми розглядатимуться в наступних лекціях</a:t>
            </a:r>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683A693C-DC18-9982-9016-3ECB5B7D73A8}"/>
              </a:ext>
            </a:extLst>
          </p:cNvPr>
          <p:cNvPicPr>
            <a:picLocks noChangeAspect="1"/>
          </p:cNvPicPr>
          <p:nvPr/>
        </p:nvPicPr>
        <p:blipFill>
          <a:blip r:embed="rId5"/>
          <a:stretch>
            <a:fillRect/>
          </a:stretch>
        </p:blipFill>
        <p:spPr>
          <a:xfrm>
            <a:off x="8168640" y="0"/>
            <a:ext cx="4023360" cy="2479182"/>
          </a:xfrm>
          <a:prstGeom prst="rect">
            <a:avLst/>
          </a:prstGeom>
        </p:spPr>
      </p:pic>
      <p:pic>
        <p:nvPicPr>
          <p:cNvPr id="3" name="27">
            <a:hlinkClick r:id="" action="ppaction://media"/>
            <a:extLst>
              <a:ext uri="{FF2B5EF4-FFF2-40B4-BE49-F238E27FC236}">
                <a16:creationId xmlns:a16="http://schemas.microsoft.com/office/drawing/2014/main" id="{8A1AA8C0-635C-D382-789E-A41471D9C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06729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dirty="0"/>
              <a:t>Сортування за багатьма параметрами</a:t>
            </a:r>
            <a:endParaRPr lang="en-US" dirty="0"/>
          </a:p>
        </p:txBody>
      </p:sp>
      <p:sp>
        <p:nvSpPr>
          <p:cNvPr id="3" name="Content Placeholder 2">
            <a:extLst>
              <a:ext uri="{FF2B5EF4-FFF2-40B4-BE49-F238E27FC236}">
                <a16:creationId xmlns:a16="http://schemas.microsoft.com/office/drawing/2014/main" id="{8D3C5857-4942-1128-900F-26AD1ADB2CB8}"/>
              </a:ext>
            </a:extLst>
          </p:cNvPr>
          <p:cNvSpPr>
            <a:spLocks noGrp="1"/>
          </p:cNvSpPr>
          <p:nvPr>
            <p:ph idx="1"/>
          </p:nvPr>
        </p:nvSpPr>
        <p:spPr>
          <a:xfrm>
            <a:off x="838200" y="1511709"/>
            <a:ext cx="5881577" cy="4662949"/>
          </a:xfrm>
        </p:spPr>
        <p:txBody>
          <a:bodyPr>
            <a:normAutofit fontScale="92500" lnSpcReduction="20000"/>
          </a:bodyPr>
          <a:lstStyle/>
          <a:p>
            <a:endParaRPr lang="en-US" sz="400" dirty="0"/>
          </a:p>
          <a:p>
            <a:endParaRPr lang="en-US" sz="400" dirty="0"/>
          </a:p>
          <a:p>
            <a:r>
              <a:rPr lang="uk-UA" sz="3000" dirty="0"/>
              <a:t>Час до початку блювання</a:t>
            </a:r>
          </a:p>
          <a:p>
            <a:r>
              <a:rPr lang="uk-UA" sz="3000" dirty="0"/>
              <a:t>Зменшення абсолютної кількості лімфоцитів (ALC) протягом кількох годин або днів після події </a:t>
            </a:r>
          </a:p>
          <a:p>
            <a:r>
              <a:rPr lang="uk-UA" sz="3000" dirty="0"/>
              <a:t>Поява хромосомних аберацій (</a:t>
            </a:r>
            <a:r>
              <a:rPr lang="uk-UA" sz="3000" dirty="0" err="1"/>
              <a:t>дицентричних</a:t>
            </a:r>
            <a:r>
              <a:rPr lang="uk-UA" sz="3000" dirty="0"/>
              <a:t> і кільцевих хромосом) у лімфоцитах периферичної крові. </a:t>
            </a:r>
          </a:p>
          <a:p>
            <a:r>
              <a:rPr lang="uk-UA" sz="3000" dirty="0"/>
              <a:t>Інструменти </a:t>
            </a:r>
            <a:r>
              <a:rPr lang="uk-UA" sz="3000" dirty="0" err="1"/>
              <a:t>StTARS</a:t>
            </a:r>
            <a:r>
              <a:rPr lang="uk-UA" sz="3000" dirty="0"/>
              <a:t> (НАТО) і </a:t>
            </a:r>
            <a:r>
              <a:rPr lang="uk-UA" sz="3000" dirty="0" err="1"/>
              <a:t>W</a:t>
            </a:r>
            <a:r>
              <a:rPr lang="en-US" sz="3000" dirty="0"/>
              <a:t>in</a:t>
            </a:r>
            <a:r>
              <a:rPr lang="uk-UA" sz="3000" dirty="0"/>
              <a:t>FRAT (Радіобіологічний науково-дослідний інститут Збройних сил)</a:t>
            </a:r>
            <a:endParaRPr lang="en-US" sz="3000" dirty="0"/>
          </a:p>
        </p:txBody>
      </p:sp>
      <p:pic>
        <p:nvPicPr>
          <p:cNvPr id="7" name="Picture 6">
            <a:extLst>
              <a:ext uri="{FF2B5EF4-FFF2-40B4-BE49-F238E27FC236}">
                <a16:creationId xmlns:a16="http://schemas.microsoft.com/office/drawing/2014/main" id="{6A850F11-C478-DAC3-DB11-0D8571D6B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118" y="3338374"/>
            <a:ext cx="6122396" cy="3021441"/>
          </a:xfrm>
          <a:prstGeom prst="rect">
            <a:avLst/>
          </a:prstGeom>
        </p:spPr>
      </p:pic>
      <p:sp>
        <p:nvSpPr>
          <p:cNvPr id="4" name="Rectangle 1">
            <a:extLst>
              <a:ext uri="{FF2B5EF4-FFF2-40B4-BE49-F238E27FC236}">
                <a16:creationId xmlns:a16="http://schemas.microsoft.com/office/drawing/2014/main" id="{D8AB3404-0C63-D5A4-947E-3EB5D1B823BC}"/>
              </a:ext>
            </a:extLst>
          </p:cNvPr>
          <p:cNvSpPr>
            <a:spLocks noChangeArrowheads="1"/>
          </p:cNvSpPr>
          <p:nvPr/>
        </p:nvSpPr>
        <p:spPr bwMode="auto">
          <a:xfrm>
            <a:off x="6063118" y="2906633"/>
            <a:ext cx="6122396" cy="477054"/>
          </a:xfrm>
          <a:prstGeom prst="rect">
            <a:avLst/>
          </a:prstGeom>
          <a:solidFill>
            <a:srgbClr val="FFD966"/>
          </a:solidFill>
          <a:ln>
            <a:noFill/>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en-UA" sz="1400" dirty="0" err="1">
                <a:ea typeface="+mj-ea"/>
                <a:cs typeface="+mj-cs"/>
              </a:rPr>
              <a:t>Біодозиметрія</a:t>
            </a:r>
            <a:r>
              <a:rPr lang="uk-UA" altLang="en-UA" sz="1400" dirty="0">
                <a:ea typeface="+mj-ea"/>
                <a:cs typeface="+mj-cs"/>
              </a:rPr>
              <a:t> на основі високої експозиційної дози фотонного </a:t>
            </a:r>
          </a:p>
          <a:p>
            <a:pPr marL="0" marR="0" lvl="0" indent="0" algn="ctr" defTabSz="914400" rtl="0" eaLnBrk="0" fontAlgn="base" latinLnBrk="0" hangingPunct="0">
              <a:lnSpc>
                <a:spcPct val="100000"/>
              </a:lnSpc>
              <a:spcBef>
                <a:spcPct val="0"/>
              </a:spcBef>
              <a:spcAft>
                <a:spcPct val="0"/>
              </a:spcAft>
              <a:buClrTx/>
              <a:buSzTx/>
              <a:buFontTx/>
              <a:buNone/>
              <a:tabLst/>
            </a:pPr>
            <a:r>
              <a:rPr lang="uk-UA" altLang="en-UA" sz="1400" dirty="0">
                <a:ea typeface="+mj-ea"/>
                <a:cs typeface="+mj-cs"/>
              </a:rPr>
              <a:t>випромінювання </a:t>
            </a:r>
          </a:p>
        </p:txBody>
      </p:sp>
      <p:pic>
        <p:nvPicPr>
          <p:cNvPr id="5" name="28">
            <a:hlinkClick r:id="" action="ppaction://media"/>
            <a:extLst>
              <a:ext uri="{FF2B5EF4-FFF2-40B4-BE49-F238E27FC236}">
                <a16:creationId xmlns:a16="http://schemas.microsoft.com/office/drawing/2014/main" id="{3AD7E2F9-37CC-0A4D-95B1-633680100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6514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C419-7A36-7258-DAFA-BD677E1D87E5}"/>
              </a:ext>
            </a:extLst>
          </p:cNvPr>
          <p:cNvSpPr>
            <a:spLocks noGrp="1"/>
          </p:cNvSpPr>
          <p:nvPr>
            <p:ph type="title"/>
          </p:nvPr>
        </p:nvSpPr>
        <p:spPr>
          <a:xfrm>
            <a:off x="838200" y="365124"/>
            <a:ext cx="10515600" cy="2192807"/>
          </a:xfrm>
        </p:spPr>
        <p:txBody>
          <a:bodyPr>
            <a:normAutofit/>
          </a:bodyPr>
          <a:lstStyle/>
          <a:p>
            <a:r>
              <a:rPr lang="uk-UA" b="1" dirty="0"/>
              <a:t>Вплив комбінованої травми на смертність</a:t>
            </a:r>
            <a:br>
              <a:rPr lang="en-US" b="1" dirty="0"/>
            </a:br>
            <a:br>
              <a:rPr lang="en-US" b="1" dirty="0"/>
            </a:br>
            <a:r>
              <a:rPr lang="en-US" b="1" dirty="0"/>
              <a:t>       </a:t>
            </a:r>
            <a:r>
              <a:rPr lang="uk-UA" sz="2400" b="1" dirty="0"/>
              <a:t>Тільки опромінення</a:t>
            </a:r>
            <a:r>
              <a:rPr lang="en-US" sz="2400" b="1" dirty="0"/>
              <a:t>                                       </a:t>
            </a:r>
            <a:r>
              <a:rPr lang="uk-UA" sz="2400" b="1" dirty="0"/>
              <a:t>Комбінована травма</a:t>
            </a:r>
            <a:endParaRPr lang="en-US" b="1" dirty="0"/>
          </a:p>
        </p:txBody>
      </p:sp>
      <p:pic>
        <p:nvPicPr>
          <p:cNvPr id="12" name="Picture 11">
            <a:extLst>
              <a:ext uri="{FF2B5EF4-FFF2-40B4-BE49-F238E27FC236}">
                <a16:creationId xmlns:a16="http://schemas.microsoft.com/office/drawing/2014/main" id="{31917B5D-A75B-E763-A5F1-106205B45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144" y="2272480"/>
            <a:ext cx="6810856" cy="3377412"/>
          </a:xfrm>
          <a:prstGeom prst="rect">
            <a:avLst/>
          </a:prstGeom>
        </p:spPr>
      </p:pic>
      <p:pic>
        <p:nvPicPr>
          <p:cNvPr id="14" name="Picture 13">
            <a:extLst>
              <a:ext uri="{FF2B5EF4-FFF2-40B4-BE49-F238E27FC236}">
                <a16:creationId xmlns:a16="http://schemas.microsoft.com/office/drawing/2014/main" id="{3B0D9467-E7A7-1C75-B7A8-06D1D3F82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 y="2272480"/>
            <a:ext cx="5482744" cy="3377412"/>
          </a:xfrm>
          <a:prstGeom prst="rect">
            <a:avLst/>
          </a:prstGeom>
        </p:spPr>
      </p:pic>
      <p:pic>
        <p:nvPicPr>
          <p:cNvPr id="3" name="29">
            <a:hlinkClick r:id="" action="ppaction://media"/>
            <a:extLst>
              <a:ext uri="{FF2B5EF4-FFF2-40B4-BE49-F238E27FC236}">
                <a16:creationId xmlns:a16="http://schemas.microsoft.com/office/drawing/2014/main" id="{D8A63714-A624-45E7-D74D-428F51A2A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5683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Радіаційне опромінення</a:t>
            </a:r>
            <a:endParaRPr lang="en-US" dirty="0"/>
          </a:p>
        </p:txBody>
      </p:sp>
      <p:sp>
        <p:nvSpPr>
          <p:cNvPr id="5" name="Rectangle 3">
            <a:extLst>
              <a:ext uri="{FF2B5EF4-FFF2-40B4-BE49-F238E27FC236}">
                <a16:creationId xmlns:a16="http://schemas.microsoft.com/office/drawing/2014/main" id="{F8B692DB-B763-1612-1027-9D5A8F582644}"/>
              </a:ext>
            </a:extLst>
          </p:cNvPr>
          <p:cNvSpPr>
            <a:spLocks noGrp="1" noChangeArrowheads="1"/>
          </p:cNvSpPr>
          <p:nvPr>
            <p:ph idx="1"/>
          </p:nvPr>
        </p:nvSpPr>
        <p:spPr>
          <a:xfrm>
            <a:off x="316785" y="1717205"/>
            <a:ext cx="4951901" cy="3943366"/>
          </a:xfrm>
        </p:spPr>
        <p:txBody>
          <a:bodyPr>
            <a:normAutofit fontScale="70000" lnSpcReduction="20000"/>
          </a:bodyPr>
          <a:lstStyle/>
          <a:p>
            <a:pPr marL="0" indent="0" eaLnBrk="1" hangingPunct="1">
              <a:buNone/>
            </a:pPr>
            <a:endParaRPr lang="uk-UA" altLang="en-US" sz="3200" dirty="0"/>
          </a:p>
          <a:p>
            <a:pPr eaLnBrk="1" hangingPunct="1"/>
            <a:r>
              <a:rPr lang="uk-UA" sz="4400" dirty="0"/>
              <a:t>Опромінення - це ТІЛЬКИ поглинена енергія</a:t>
            </a:r>
          </a:p>
          <a:p>
            <a:r>
              <a:rPr lang="uk-UA" sz="4400" dirty="0"/>
              <a:t>Немає додаткових ушкоджень після усунення від джерела</a:t>
            </a:r>
            <a:endParaRPr lang="en-US" altLang="en-US" sz="4400" dirty="0"/>
          </a:p>
          <a:p>
            <a:pPr eaLnBrk="1" hangingPunct="1"/>
            <a:r>
              <a:rPr lang="uk-UA" sz="4400" dirty="0"/>
              <a:t>Опромінений пацієнт НЕ є радіоактивним</a:t>
            </a:r>
          </a:p>
          <a:p>
            <a:r>
              <a:rPr lang="uk-UA" sz="4400" dirty="0"/>
              <a:t>Не становить ризику для медичних працівників</a:t>
            </a:r>
            <a:endParaRPr lang="en-US" altLang="en-US" sz="4400" dirty="0"/>
          </a:p>
          <a:p>
            <a:pPr eaLnBrk="1" hangingPunct="1"/>
            <a:endParaRPr lang="en-US" altLang="en-US" sz="3200" dirty="0"/>
          </a:p>
        </p:txBody>
      </p:sp>
      <p:pic>
        <p:nvPicPr>
          <p:cNvPr id="6" name="Picture 2" descr="http://dev.orau.net/nrc/OnlineTraining/newH-122/mod11/module_11_fig1.png">
            <a:extLst>
              <a:ext uri="{FF2B5EF4-FFF2-40B4-BE49-F238E27FC236}">
                <a16:creationId xmlns:a16="http://schemas.microsoft.com/office/drawing/2014/main" id="{4852F9E3-59EE-4847-1ADE-B2D5AD99F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572" y="2397049"/>
            <a:ext cx="6339498" cy="3108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B9298-39F7-4C11-B515-FB0DBDC974E1}"/>
              </a:ext>
            </a:extLst>
          </p:cNvPr>
          <p:cNvSpPr txBox="1"/>
          <p:nvPr/>
        </p:nvSpPr>
        <p:spPr>
          <a:xfrm>
            <a:off x="6321701" y="2162726"/>
            <a:ext cx="1799746" cy="1054135"/>
          </a:xfrm>
          <a:prstGeom prst="rect">
            <a:avLst/>
          </a:prstGeom>
          <a:solidFill>
            <a:srgbClr val="DBDBDB"/>
          </a:solidFill>
        </p:spPr>
        <p:txBody>
          <a:bodyPr wrap="square" rtlCol="0">
            <a:spAutoFit/>
          </a:bodyPr>
          <a:lstStyle/>
          <a:p>
            <a:pPr algn="ctr"/>
            <a:r>
              <a:rPr lang="uk-UA" sz="1600" b="1" dirty="0"/>
              <a:t>Активність</a:t>
            </a:r>
          </a:p>
          <a:p>
            <a:pPr algn="ctr"/>
            <a:r>
              <a:rPr lang="uk-UA" sz="1400" dirty="0"/>
              <a:t>Кюрі (</a:t>
            </a:r>
            <a:r>
              <a:rPr lang="en-US" sz="1400" dirty="0"/>
              <a:t>Ci</a:t>
            </a:r>
            <a:r>
              <a:rPr lang="uk-UA" sz="1400" dirty="0"/>
              <a:t>)</a:t>
            </a:r>
            <a:endParaRPr lang="en-US" sz="1400" dirty="0"/>
          </a:p>
          <a:p>
            <a:pPr algn="ctr"/>
            <a:r>
              <a:rPr lang="uk-UA" sz="1100" dirty="0"/>
              <a:t>Розпади за секунду</a:t>
            </a:r>
            <a:r>
              <a:rPr lang="en-US" sz="1100" dirty="0"/>
              <a:t>.                                 </a:t>
            </a:r>
            <a:r>
              <a:rPr lang="uk-UA" sz="1100" dirty="0"/>
              <a:t> СІ – бекерель (</a:t>
            </a:r>
            <a:r>
              <a:rPr lang="en-US" sz="1100" dirty="0" err="1"/>
              <a:t>Bq</a:t>
            </a:r>
            <a:r>
              <a:rPr lang="uk-UA" sz="1100" dirty="0"/>
              <a:t>)</a:t>
            </a:r>
            <a:endParaRPr lang="en-US" sz="1100" dirty="0"/>
          </a:p>
          <a:p>
            <a:pPr algn="ctr"/>
            <a:endParaRPr lang="en-US" sz="1050" dirty="0"/>
          </a:p>
        </p:txBody>
      </p:sp>
      <p:sp>
        <p:nvSpPr>
          <p:cNvPr id="4" name="TextBox 3">
            <a:extLst>
              <a:ext uri="{FF2B5EF4-FFF2-40B4-BE49-F238E27FC236}">
                <a16:creationId xmlns:a16="http://schemas.microsoft.com/office/drawing/2014/main" id="{B4855D0D-BFEF-A356-F41C-D4C3C9FA16AB}"/>
              </a:ext>
            </a:extLst>
          </p:cNvPr>
          <p:cNvSpPr txBox="1"/>
          <p:nvPr/>
        </p:nvSpPr>
        <p:spPr>
          <a:xfrm>
            <a:off x="10661904" y="2550114"/>
            <a:ext cx="1482961" cy="1138773"/>
          </a:xfrm>
          <a:prstGeom prst="rect">
            <a:avLst/>
          </a:prstGeom>
          <a:solidFill>
            <a:srgbClr val="DBDBDB"/>
          </a:solidFill>
        </p:spPr>
        <p:txBody>
          <a:bodyPr wrap="square" rtlCol="0">
            <a:spAutoFit/>
          </a:bodyPr>
          <a:lstStyle/>
          <a:p>
            <a:pPr algn="ctr"/>
            <a:r>
              <a:rPr lang="uk-UA" sz="1600" b="1" dirty="0"/>
              <a:t>Поглинена доза</a:t>
            </a:r>
          </a:p>
          <a:p>
            <a:pPr algn="ctr"/>
            <a:r>
              <a:rPr lang="uk-UA" sz="1400" dirty="0"/>
              <a:t>(рад</a:t>
            </a:r>
            <a:r>
              <a:rPr lang="en-US" sz="1400" dirty="0"/>
              <a:t>)</a:t>
            </a:r>
          </a:p>
          <a:p>
            <a:pPr algn="ctr"/>
            <a:r>
              <a:rPr lang="uk-UA" sz="1100" dirty="0"/>
              <a:t>Енергія в речовині</a:t>
            </a:r>
            <a:r>
              <a:rPr lang="en-US" sz="1100" dirty="0"/>
              <a:t> </a:t>
            </a:r>
          </a:p>
          <a:p>
            <a:pPr algn="ctr"/>
            <a:r>
              <a:rPr lang="uk-UA" sz="1100" dirty="0"/>
              <a:t>СІ – </a:t>
            </a:r>
            <a:r>
              <a:rPr lang="uk-UA" sz="1100" dirty="0" err="1"/>
              <a:t>Грей</a:t>
            </a:r>
            <a:r>
              <a:rPr lang="uk-UA" sz="1100" dirty="0"/>
              <a:t> (</a:t>
            </a:r>
            <a:r>
              <a:rPr lang="uk-UA" sz="1100" dirty="0" err="1"/>
              <a:t>Гр</a:t>
            </a:r>
            <a:r>
              <a:rPr lang="uk-UA" sz="1100" dirty="0"/>
              <a:t>, </a:t>
            </a:r>
            <a:r>
              <a:rPr lang="en-US" sz="1100" dirty="0" err="1"/>
              <a:t>Gy</a:t>
            </a:r>
            <a:r>
              <a:rPr lang="uk-UA" sz="1100" dirty="0"/>
              <a:t>)</a:t>
            </a:r>
            <a:endParaRPr lang="en-US" sz="1050" dirty="0"/>
          </a:p>
        </p:txBody>
      </p:sp>
      <p:sp>
        <p:nvSpPr>
          <p:cNvPr id="7" name="TextBox 6">
            <a:extLst>
              <a:ext uri="{FF2B5EF4-FFF2-40B4-BE49-F238E27FC236}">
                <a16:creationId xmlns:a16="http://schemas.microsoft.com/office/drawing/2014/main" id="{3009A2A0-F328-51C6-35B0-EB4690771014}"/>
              </a:ext>
            </a:extLst>
          </p:cNvPr>
          <p:cNvSpPr txBox="1"/>
          <p:nvPr/>
        </p:nvSpPr>
        <p:spPr>
          <a:xfrm>
            <a:off x="6060444" y="4612904"/>
            <a:ext cx="2061003" cy="892552"/>
          </a:xfrm>
          <a:prstGeom prst="rect">
            <a:avLst/>
          </a:prstGeom>
          <a:solidFill>
            <a:srgbClr val="DBDBDB"/>
          </a:solidFill>
        </p:spPr>
        <p:txBody>
          <a:bodyPr wrap="square" rtlCol="0">
            <a:spAutoFit/>
          </a:bodyPr>
          <a:lstStyle/>
          <a:p>
            <a:pPr algn="ctr"/>
            <a:r>
              <a:rPr lang="uk-UA" sz="1600" b="1" dirty="0"/>
              <a:t>Експозиція</a:t>
            </a:r>
          </a:p>
          <a:p>
            <a:pPr algn="ctr"/>
            <a:r>
              <a:rPr lang="uk-UA" sz="1400" dirty="0"/>
              <a:t>Рентген (</a:t>
            </a:r>
            <a:r>
              <a:rPr lang="en-US" sz="1400" dirty="0"/>
              <a:t>R)</a:t>
            </a:r>
          </a:p>
          <a:p>
            <a:pPr algn="ctr"/>
            <a:r>
              <a:rPr lang="uk-UA" sz="1100" dirty="0"/>
              <a:t>Іонізація в повітрі</a:t>
            </a:r>
            <a:r>
              <a:rPr lang="en-US" sz="1100" dirty="0"/>
              <a:t>                                </a:t>
            </a:r>
            <a:r>
              <a:rPr lang="uk-UA" sz="1100" dirty="0"/>
              <a:t> СІ – </a:t>
            </a:r>
            <a:r>
              <a:rPr lang="uk-UA" sz="1100" dirty="0" err="1"/>
              <a:t>Кл</a:t>
            </a:r>
            <a:r>
              <a:rPr lang="en-US" sz="1100" dirty="0"/>
              <a:t>/</a:t>
            </a:r>
            <a:r>
              <a:rPr lang="uk-UA" sz="1100" dirty="0"/>
              <a:t>кг</a:t>
            </a:r>
            <a:r>
              <a:rPr lang="en-US" sz="1100" dirty="0"/>
              <a:t>.          </a:t>
            </a:r>
            <a:endParaRPr lang="en-US" sz="1050" dirty="0"/>
          </a:p>
        </p:txBody>
      </p:sp>
      <p:pic>
        <p:nvPicPr>
          <p:cNvPr id="8" name="3">
            <a:hlinkClick r:id="" action="ppaction://media"/>
            <a:extLst>
              <a:ext uri="{FF2B5EF4-FFF2-40B4-BE49-F238E27FC236}">
                <a16:creationId xmlns:a16="http://schemas.microsoft.com/office/drawing/2014/main" id="{C172529B-2EE2-54BC-60CA-82EBEFB1A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865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Поховання після ядерного вибуху</a:t>
            </a:r>
            <a:endParaRPr lang="en-US" dirty="0"/>
          </a:p>
        </p:txBody>
      </p:sp>
      <p:pic>
        <p:nvPicPr>
          <p:cNvPr id="3" name="Picture 2">
            <a:extLst>
              <a:ext uri="{FF2B5EF4-FFF2-40B4-BE49-F238E27FC236}">
                <a16:creationId xmlns:a16="http://schemas.microsoft.com/office/drawing/2014/main" id="{65E0A178-0266-FFA5-6399-D85E51B9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0646" y="3590194"/>
            <a:ext cx="2469062" cy="2500511"/>
          </a:xfrm>
          <a:prstGeom prst="rect">
            <a:avLst/>
          </a:prstGeom>
        </p:spPr>
      </p:pic>
      <p:sp>
        <p:nvSpPr>
          <p:cNvPr id="4" name="Content Placeholder 2">
            <a:extLst>
              <a:ext uri="{FF2B5EF4-FFF2-40B4-BE49-F238E27FC236}">
                <a16:creationId xmlns:a16="http://schemas.microsoft.com/office/drawing/2014/main" id="{738475D6-9ABC-051C-9927-2E3F76560077}"/>
              </a:ext>
            </a:extLst>
          </p:cNvPr>
          <p:cNvSpPr>
            <a:spLocks noGrp="1"/>
          </p:cNvSpPr>
          <p:nvPr>
            <p:ph idx="1"/>
          </p:nvPr>
        </p:nvSpPr>
        <p:spPr>
          <a:xfrm>
            <a:off x="555171" y="1317537"/>
            <a:ext cx="8958943" cy="4773168"/>
          </a:xfrm>
        </p:spPr>
        <p:txBody>
          <a:bodyPr>
            <a:normAutofit fontScale="92500" lnSpcReduction="10000"/>
          </a:bodyPr>
          <a:lstStyle/>
          <a:p>
            <a:pPr marL="0" indent="0">
              <a:buNone/>
            </a:pPr>
            <a:endParaRPr lang="uk-UA" sz="3200" dirty="0"/>
          </a:p>
          <a:p>
            <a:r>
              <a:rPr lang="uk-UA" sz="3200" dirty="0"/>
              <a:t>Ставлення з гідністю і повагою до знайдених людських останків</a:t>
            </a:r>
          </a:p>
          <a:p>
            <a:r>
              <a:rPr lang="uk-UA" sz="3200" dirty="0"/>
              <a:t>Зведення до мінімуму поширення забруднення </a:t>
            </a:r>
          </a:p>
          <a:p>
            <a:r>
              <a:rPr lang="uk-UA" sz="3200" dirty="0"/>
              <a:t>Персонал долучений до поховань повинен бути навчений радіаційним заходам безпеки </a:t>
            </a:r>
          </a:p>
          <a:p>
            <a:r>
              <a:rPr lang="uk-UA" sz="3200" dirty="0"/>
              <a:t>По можливості слід використовувати польові морги </a:t>
            </a:r>
          </a:p>
          <a:p>
            <a:r>
              <a:rPr lang="uk-UA" sz="3200" dirty="0"/>
              <a:t>Холодильні установки (сховища) не ближче 10 метрів від робочої зони </a:t>
            </a:r>
          </a:p>
          <a:p>
            <a:r>
              <a:rPr lang="uk-UA" sz="3200" dirty="0"/>
              <a:t>Для всіх останків  &gt;1 </a:t>
            </a:r>
            <a:r>
              <a:rPr lang="uk-UA" sz="3200" dirty="0" err="1"/>
              <a:t>мЗв</a:t>
            </a:r>
            <a:r>
              <a:rPr lang="uk-UA" sz="3200" dirty="0"/>
              <a:t>/год (100 </a:t>
            </a:r>
            <a:r>
              <a:rPr lang="uk-UA" sz="3200" dirty="0" err="1"/>
              <a:t>мР</a:t>
            </a:r>
            <a:r>
              <a:rPr lang="uk-UA" sz="3200" dirty="0"/>
              <a:t>/год)</a:t>
            </a:r>
            <a:endParaRPr lang="en-US" sz="3200" dirty="0"/>
          </a:p>
          <a:p>
            <a:endParaRPr lang="en-US" dirty="0"/>
          </a:p>
        </p:txBody>
      </p:sp>
      <p:pic>
        <p:nvPicPr>
          <p:cNvPr id="5" name="30">
            <a:hlinkClick r:id="" action="ppaction://media"/>
            <a:extLst>
              <a:ext uri="{FF2B5EF4-FFF2-40B4-BE49-F238E27FC236}">
                <a16:creationId xmlns:a16="http://schemas.microsoft.com/office/drawing/2014/main" id="{8BD1A737-E1D0-89F0-CB41-B2AB343214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36905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Рекомендації щодо контамінації</a:t>
            </a:r>
            <a:r>
              <a:rPr lang="en-US" dirty="0"/>
              <a:t> </a:t>
            </a:r>
            <a:r>
              <a:rPr lang="uk-UA" dirty="0"/>
              <a:t>померлих</a:t>
            </a:r>
            <a:endParaRPr lang="en-US" dirty="0"/>
          </a:p>
        </p:txBody>
      </p:sp>
      <p:sp>
        <p:nvSpPr>
          <p:cNvPr id="3" name="Content Placeholder 2">
            <a:extLst>
              <a:ext uri="{FF2B5EF4-FFF2-40B4-BE49-F238E27FC236}">
                <a16:creationId xmlns:a16="http://schemas.microsoft.com/office/drawing/2014/main" id="{FEA5BDDD-0498-8DEE-971E-23C3DE2F8BC7}"/>
              </a:ext>
            </a:extLst>
          </p:cNvPr>
          <p:cNvSpPr>
            <a:spLocks noGrp="1"/>
          </p:cNvSpPr>
          <p:nvPr>
            <p:ph idx="1"/>
          </p:nvPr>
        </p:nvSpPr>
        <p:spPr>
          <a:xfrm>
            <a:off x="217538" y="1717205"/>
            <a:ext cx="11756923" cy="4351338"/>
          </a:xfrm>
        </p:spPr>
        <p:txBody>
          <a:bodyPr>
            <a:normAutofit lnSpcReduction="10000"/>
          </a:bodyPr>
          <a:lstStyle/>
          <a:p>
            <a:r>
              <a:rPr lang="uk-UA" sz="2800" dirty="0"/>
              <a:t>Понад 1 </a:t>
            </a:r>
            <a:r>
              <a:rPr lang="uk-UA" sz="2800" dirty="0" err="1"/>
              <a:t>мЗв</a:t>
            </a:r>
            <a:r>
              <a:rPr lang="uk-UA" sz="2800" dirty="0"/>
              <a:t>/год (100 </a:t>
            </a:r>
            <a:r>
              <a:rPr lang="uk-UA" sz="2800" dirty="0" err="1"/>
              <a:t>мбер</a:t>
            </a:r>
            <a:r>
              <a:rPr lang="uk-UA" sz="2800" dirty="0"/>
              <a:t>/год)</a:t>
            </a:r>
            <a:endParaRPr lang="en-US" sz="2800" dirty="0"/>
          </a:p>
          <a:p>
            <a:pPr lvl="1"/>
            <a:r>
              <a:rPr lang="uk-UA" sz="2400" dirty="0"/>
              <a:t>Помістіть померлого в холодильну установку</a:t>
            </a:r>
            <a:endParaRPr lang="en-US" sz="2400" dirty="0"/>
          </a:p>
          <a:p>
            <a:pPr lvl="1"/>
            <a:r>
              <a:rPr lang="uk-UA" sz="2400" dirty="0"/>
              <a:t>Короткоживучі ізотопи мають розпастись </a:t>
            </a:r>
            <a:endParaRPr lang="en-US" sz="2400" dirty="0"/>
          </a:p>
          <a:p>
            <a:pPr lvl="1"/>
            <a:r>
              <a:rPr lang="uk-UA" sz="2400" dirty="0"/>
              <a:t>Повинен бути спеціальний план роботи, що відповідатиме радіаційній безпеці та медичній фізиці</a:t>
            </a:r>
            <a:endParaRPr lang="en-US" sz="2400" dirty="0"/>
          </a:p>
          <a:p>
            <a:r>
              <a:rPr lang="uk-UA" sz="2800" dirty="0"/>
              <a:t>Нижче 1 </a:t>
            </a:r>
            <a:r>
              <a:rPr lang="uk-UA" sz="2800" dirty="0" err="1"/>
              <a:t>мЗв</a:t>
            </a:r>
            <a:r>
              <a:rPr lang="uk-UA" sz="2800" dirty="0"/>
              <a:t>/год (100 </a:t>
            </a:r>
            <a:r>
              <a:rPr lang="uk-UA" sz="2800" dirty="0" err="1"/>
              <a:t>мбер</a:t>
            </a:r>
            <a:r>
              <a:rPr lang="uk-UA" sz="2800" dirty="0"/>
              <a:t>/год)</a:t>
            </a:r>
            <a:endParaRPr lang="en-US" sz="2800" dirty="0"/>
          </a:p>
          <a:p>
            <a:pPr lvl="1"/>
            <a:r>
              <a:rPr lang="uk-UA" sz="2400" dirty="0"/>
              <a:t>Визначте адміністративні межі доз опромінення працівників</a:t>
            </a:r>
            <a:endParaRPr lang="en-US" sz="2400" dirty="0"/>
          </a:p>
          <a:p>
            <a:r>
              <a:rPr lang="uk-UA" sz="2800" dirty="0"/>
              <a:t>Менше 300 </a:t>
            </a:r>
            <a:r>
              <a:rPr lang="uk-UA" sz="2800" dirty="0" err="1"/>
              <a:t>імп</a:t>
            </a:r>
            <a:r>
              <a:rPr lang="uk-UA" sz="2800" dirty="0"/>
              <a:t>./хв з вирахуванням фону -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обмежень</a:t>
            </a:r>
            <a:endParaRPr lang="en-US" sz="2800" dirty="0"/>
          </a:p>
          <a:p>
            <a:pPr lvl="1"/>
            <a:r>
              <a:rPr lang="uk-UA" sz="2800" dirty="0"/>
              <a:t>Транспортування</a:t>
            </a:r>
            <a:r>
              <a:rPr lang="en-US" sz="2800" dirty="0"/>
              <a:t>:</a:t>
            </a:r>
          </a:p>
          <a:p>
            <a:pPr lvl="2"/>
            <a:r>
              <a:rPr lang="uk-UA" sz="2400" dirty="0"/>
              <a:t>Немає особливих вимог до транспортних контейнерів </a:t>
            </a:r>
          </a:p>
          <a:p>
            <a:pPr lvl="2"/>
            <a:r>
              <a:rPr lang="uk-UA" sz="2400" dirty="0"/>
              <a:t>Звичайне маркування на основі дози зовнішнього опромінення</a:t>
            </a:r>
            <a:endParaRPr lang="en-US" sz="2400" dirty="0"/>
          </a:p>
          <a:p>
            <a:endParaRPr lang="en-US" sz="2800" dirty="0"/>
          </a:p>
        </p:txBody>
      </p:sp>
      <p:pic>
        <p:nvPicPr>
          <p:cNvPr id="4" name="31">
            <a:hlinkClick r:id="" action="ppaction://media"/>
            <a:extLst>
              <a:ext uri="{FF2B5EF4-FFF2-40B4-BE49-F238E27FC236}">
                <a16:creationId xmlns:a16="http://schemas.microsoft.com/office/drawing/2014/main" id="{602F5E68-0B43-45E8-F0A6-C604EF87E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6184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049DC-5084-55A2-07D8-F3F9F9CDE3A2}"/>
              </a:ext>
            </a:extLst>
          </p:cNvPr>
          <p:cNvSpPr txBox="1"/>
          <p:nvPr/>
        </p:nvSpPr>
        <p:spPr>
          <a:xfrm>
            <a:off x="743919" y="712922"/>
            <a:ext cx="5951349" cy="923330"/>
          </a:xfrm>
          <a:prstGeom prst="rect">
            <a:avLst/>
          </a:prstGeom>
          <a:noFill/>
        </p:spPr>
        <p:txBody>
          <a:bodyPr wrap="square" rtlCol="0">
            <a:spAutoFit/>
          </a:bodyPr>
          <a:lstStyle/>
          <a:p>
            <a:r>
              <a:rPr lang="uk-UA" sz="5400" dirty="0"/>
              <a:t>Дякуємо</a:t>
            </a:r>
            <a:r>
              <a:rPr lang="en-US" sz="5400" dirty="0"/>
              <a:t>!</a:t>
            </a:r>
          </a:p>
        </p:txBody>
      </p:sp>
      <p:sp>
        <p:nvSpPr>
          <p:cNvPr id="3" name="Content Placeholder 5">
            <a:extLst>
              <a:ext uri="{FF2B5EF4-FFF2-40B4-BE49-F238E27FC236}">
                <a16:creationId xmlns:a16="http://schemas.microsoft.com/office/drawing/2014/main" id="{2D16A8B2-5E50-837C-7B81-D8BF3A3402C9}"/>
              </a:ext>
            </a:extLst>
          </p:cNvPr>
          <p:cNvSpPr txBox="1">
            <a:spLocks/>
          </p:cNvSpPr>
          <p:nvPr/>
        </p:nvSpPr>
        <p:spPr>
          <a:xfrm>
            <a:off x="283580" y="1600200"/>
            <a:ext cx="1162488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sz="1000" dirty="0"/>
          </a:p>
          <a:p>
            <a:r>
              <a:rPr lang="en-US" sz="3400" dirty="0">
                <a:hlinkClick r:id="rId5"/>
              </a:rPr>
              <a:t>https://orise.orau.gov/reacts/</a:t>
            </a:r>
            <a:endParaRPr lang="en-US" sz="3400" dirty="0"/>
          </a:p>
          <a:p>
            <a:r>
              <a:rPr lang="en-US" sz="3400" dirty="0">
                <a:hlinkClick r:id="rId6"/>
              </a:rPr>
              <a:t>https://gdo-nuctraining.llnl.gov/</a:t>
            </a:r>
            <a:r>
              <a:rPr lang="en-US" sz="3400" dirty="0"/>
              <a:t> </a:t>
            </a:r>
          </a:p>
          <a:p>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uk-UA"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3400" dirty="0"/>
              <a:t>(3-е видання) 2022 (</a:t>
            </a:r>
            <a:r>
              <a:rPr lang="en-US" sz="3400" dirty="0"/>
              <a:t>FEMA Planning Guidance for Response to a Nuclear Detonation (3rd ed.) 2022</a:t>
            </a:r>
            <a:r>
              <a:rPr lang="uk-UA" sz="3400" dirty="0"/>
              <a:t>)</a:t>
            </a:r>
            <a:r>
              <a:rPr lang="en-US" sz="3400" dirty="0"/>
              <a:t>.</a:t>
            </a:r>
          </a:p>
          <a:p>
            <a:pPr marL="0" indent="0">
              <a:buFont typeface="Arial" panose="020B0604020202020204" pitchFamily="34" charset="0"/>
              <a:buNone/>
            </a:pPr>
            <a:endParaRPr lang="en-US" dirty="0"/>
          </a:p>
        </p:txBody>
      </p:sp>
      <p:pic>
        <p:nvPicPr>
          <p:cNvPr id="4" name="32">
            <a:hlinkClick r:id="" action="ppaction://media"/>
            <a:extLst>
              <a:ext uri="{FF2B5EF4-FFF2-40B4-BE49-F238E27FC236}">
                <a16:creationId xmlns:a16="http://schemas.microsoft.com/office/drawing/2014/main" id="{BAC5B3EB-00F0-8EAC-9E9D-4C12F8730E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1588"/>
            <a:ext cx="812800" cy="812800"/>
          </a:xfrm>
          <a:prstGeom prst="rect">
            <a:avLst/>
          </a:prstGeom>
        </p:spPr>
      </p:pic>
    </p:spTree>
    <p:extLst>
      <p:ext uri="{BB962C8B-B14F-4D97-AF65-F5344CB8AC3E}">
        <p14:creationId xmlns:p14="http://schemas.microsoft.com/office/powerpoint/2010/main" val="34411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209A2EC-D9C8-4C76-ACD0-7132C6A1B189}"/>
              </a:ext>
            </a:extLst>
          </p:cNvPr>
          <p:cNvSpPr/>
          <p:nvPr/>
        </p:nvSpPr>
        <p:spPr>
          <a:xfrm>
            <a:off x="8009550" y="2586727"/>
            <a:ext cx="399227" cy="4560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6304" y="391642"/>
            <a:ext cx="10515600" cy="1325563"/>
          </a:xfrm>
        </p:spPr>
        <p:txBody>
          <a:bodyPr/>
          <a:lstStyle/>
          <a:p>
            <a:r>
              <a:rPr lang="uk-UA" dirty="0"/>
              <a:t>Види іонізуючого випромінювання</a:t>
            </a:r>
            <a:endParaRPr lang="en-US" dirty="0"/>
          </a:p>
        </p:txBody>
      </p:sp>
      <p:sp>
        <p:nvSpPr>
          <p:cNvPr id="3" name="Rectangle 3">
            <a:extLst>
              <a:ext uri="{FF2B5EF4-FFF2-40B4-BE49-F238E27FC236}">
                <a16:creationId xmlns:a16="http://schemas.microsoft.com/office/drawing/2014/main" id="{39FC595C-68CB-92D2-7673-01CEAA2D2BE2}"/>
              </a:ext>
            </a:extLst>
          </p:cNvPr>
          <p:cNvSpPr>
            <a:spLocks noGrp="1" noChangeArrowheads="1"/>
          </p:cNvSpPr>
          <p:nvPr>
            <p:ph idx="1"/>
          </p:nvPr>
        </p:nvSpPr>
        <p:spPr>
          <a:xfrm>
            <a:off x="838200" y="1717205"/>
            <a:ext cx="10515600" cy="4351338"/>
          </a:xfrm>
        </p:spPr>
        <p:txBody>
          <a:bodyPr>
            <a:normAutofit lnSpcReduction="10000"/>
          </a:bodyPr>
          <a:lstStyle/>
          <a:p>
            <a:pPr marL="0" indent="0">
              <a:buNone/>
            </a:pPr>
            <a:endParaRPr lang="en-US" altLang="en-US" sz="1100" dirty="0"/>
          </a:p>
          <a:p>
            <a:r>
              <a:rPr lang="uk-UA" altLang="en-US" sz="3600" dirty="0"/>
              <a:t>Субатомні частинка</a:t>
            </a:r>
            <a:r>
              <a:rPr lang="en-US" altLang="en-US" sz="3600" dirty="0"/>
              <a:t>:</a:t>
            </a:r>
          </a:p>
          <a:p>
            <a:pPr lvl="1"/>
            <a:r>
              <a:rPr lang="uk-UA" altLang="en-US" dirty="0"/>
              <a:t>Альфа</a:t>
            </a:r>
            <a:r>
              <a:rPr lang="en-US" altLang="en-US" sz="3200" dirty="0"/>
              <a:t>: </a:t>
            </a:r>
            <a:r>
              <a:rPr lang="el-GR" altLang="en-US" sz="3200" dirty="0"/>
              <a:t>α</a:t>
            </a:r>
            <a:endParaRPr lang="en-US" altLang="en-US" sz="3200" dirty="0"/>
          </a:p>
          <a:p>
            <a:pPr lvl="1"/>
            <a:r>
              <a:rPr lang="uk-UA" altLang="en-US" dirty="0"/>
              <a:t>Бета</a:t>
            </a:r>
            <a:r>
              <a:rPr lang="en-US" altLang="en-US" sz="3200" dirty="0"/>
              <a:t>: </a:t>
            </a:r>
            <a:r>
              <a:rPr lang="el-GR" altLang="en-US" sz="3200" dirty="0"/>
              <a:t>β</a:t>
            </a:r>
            <a:endParaRPr lang="en-US" altLang="en-US" sz="3200" dirty="0"/>
          </a:p>
          <a:p>
            <a:pPr lvl="1"/>
            <a:r>
              <a:rPr lang="uk-UA" altLang="en-US" dirty="0"/>
              <a:t>Нейтрон</a:t>
            </a:r>
            <a:r>
              <a:rPr lang="en-US" altLang="en-US" sz="3200" dirty="0"/>
              <a:t>: n</a:t>
            </a:r>
            <a:endParaRPr lang="en-US" altLang="en-US" sz="3200" baseline="30000" dirty="0"/>
          </a:p>
          <a:p>
            <a:pPr lvl="1"/>
            <a:endParaRPr lang="en-US" altLang="en-US" sz="3200" baseline="30000" dirty="0"/>
          </a:p>
          <a:p>
            <a:r>
              <a:rPr lang="uk-UA" dirty="0"/>
              <a:t>Електромагнітні хвилі</a:t>
            </a:r>
            <a:r>
              <a:rPr lang="en-US" altLang="en-US" sz="3600" dirty="0"/>
              <a:t>:</a:t>
            </a:r>
          </a:p>
          <a:p>
            <a:pPr lvl="1"/>
            <a:r>
              <a:rPr lang="uk-UA" altLang="en-US" dirty="0"/>
              <a:t>Рентгенівські</a:t>
            </a:r>
            <a:r>
              <a:rPr lang="en-US" altLang="en-US" sz="3200" dirty="0"/>
              <a:t>: X</a:t>
            </a:r>
          </a:p>
          <a:p>
            <a:pPr lvl="1"/>
            <a:r>
              <a:rPr lang="uk-UA" altLang="en-US" dirty="0"/>
              <a:t>Гамма</a:t>
            </a:r>
            <a:r>
              <a:rPr lang="en-US" altLang="en-US" sz="3200" dirty="0"/>
              <a:t>: </a:t>
            </a:r>
            <a:r>
              <a:rPr lang="el-GR" altLang="en-US" sz="3200" dirty="0"/>
              <a:t>γ</a:t>
            </a:r>
            <a:endParaRPr lang="en-US" altLang="en-US" sz="3200" dirty="0"/>
          </a:p>
          <a:p>
            <a:endParaRPr lang="en-US" altLang="en-US" baseline="30000" dirty="0"/>
          </a:p>
        </p:txBody>
      </p:sp>
      <p:pic>
        <p:nvPicPr>
          <p:cNvPr id="5" name="Picture 4">
            <a:extLst>
              <a:ext uri="{FF2B5EF4-FFF2-40B4-BE49-F238E27FC236}">
                <a16:creationId xmlns:a16="http://schemas.microsoft.com/office/drawing/2014/main" id="{4D0538ED-190E-C162-3E16-6AEF1D838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703" y="1470007"/>
            <a:ext cx="6299993" cy="4598535"/>
          </a:xfrm>
          <a:prstGeom prst="rect">
            <a:avLst/>
          </a:prstGeom>
        </p:spPr>
      </p:pic>
      <p:pic>
        <p:nvPicPr>
          <p:cNvPr id="4" name="4">
            <a:hlinkClick r:id="" action="ppaction://media"/>
            <a:extLst>
              <a:ext uri="{FF2B5EF4-FFF2-40B4-BE49-F238E27FC236}">
                <a16:creationId xmlns:a16="http://schemas.microsoft.com/office/drawing/2014/main" id="{5356715C-6C5A-AACF-8583-3731707C61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7518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03" y="112672"/>
            <a:ext cx="12236842" cy="1325563"/>
          </a:xfrm>
        </p:spPr>
        <p:txBody>
          <a:bodyPr>
            <a:normAutofit/>
          </a:bodyPr>
          <a:lstStyle/>
          <a:p>
            <a:r>
              <a:rPr lang="uk-UA" dirty="0"/>
              <a:t>Пряме та непряме пошкодження ДНК іонізуючим випромінюванням</a:t>
            </a:r>
            <a:endParaRPr lang="en-US" dirty="0"/>
          </a:p>
        </p:txBody>
      </p:sp>
      <p:pic>
        <p:nvPicPr>
          <p:cNvPr id="7" name="Picture 6">
            <a:extLst>
              <a:ext uri="{FF2B5EF4-FFF2-40B4-BE49-F238E27FC236}">
                <a16:creationId xmlns:a16="http://schemas.microsoft.com/office/drawing/2014/main" id="{AC0C8D2C-166A-A3C5-69C6-A32679A41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373" y="1438235"/>
            <a:ext cx="7111118" cy="4898770"/>
          </a:xfrm>
          <a:prstGeom prst="rect">
            <a:avLst/>
          </a:prstGeom>
        </p:spPr>
      </p:pic>
      <p:sp>
        <p:nvSpPr>
          <p:cNvPr id="5" name="Text Box 10">
            <a:extLst>
              <a:ext uri="{FF2B5EF4-FFF2-40B4-BE49-F238E27FC236}">
                <a16:creationId xmlns:a16="http://schemas.microsoft.com/office/drawing/2014/main" id="{29B334D9-6DCC-18D4-9FB9-D5F19ABC1F9A}"/>
              </a:ext>
            </a:extLst>
          </p:cNvPr>
          <p:cNvSpPr txBox="1">
            <a:spLocks noChangeArrowheads="1"/>
          </p:cNvSpPr>
          <p:nvPr/>
        </p:nvSpPr>
        <p:spPr bwMode="auto">
          <a:xfrm>
            <a:off x="4253023" y="5389455"/>
            <a:ext cx="2164909" cy="646331"/>
          </a:xfrm>
          <a:prstGeom prst="rect">
            <a:avLst/>
          </a:prstGeom>
          <a:solidFill>
            <a:schemeClr val="bg2"/>
          </a:solidFill>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uk-UA" b="1" dirty="0">
                <a:solidFill>
                  <a:schemeClr val="tx1"/>
                </a:solidFill>
              </a:rPr>
              <a:t>Прямий</a:t>
            </a:r>
            <a:r>
              <a:rPr lang="en-US" b="1" dirty="0">
                <a:solidFill>
                  <a:schemeClr val="tx1"/>
                </a:solidFill>
              </a:rPr>
              <a:t> </a:t>
            </a:r>
          </a:p>
          <a:p>
            <a:pPr algn="ctr">
              <a:defRPr/>
            </a:pPr>
            <a:r>
              <a:rPr lang="en-US" b="1" dirty="0">
                <a:solidFill>
                  <a:schemeClr val="tx1"/>
                </a:solidFill>
              </a:rPr>
              <a:t>(</a:t>
            </a:r>
            <a:r>
              <a:rPr lang="uk-UA" b="1" dirty="0">
                <a:solidFill>
                  <a:schemeClr val="tx1"/>
                </a:solidFill>
              </a:rPr>
              <a:t>альфа</a:t>
            </a:r>
            <a:r>
              <a:rPr lang="en-US" b="1" dirty="0">
                <a:solidFill>
                  <a:schemeClr val="tx1"/>
                </a:solidFill>
              </a:rPr>
              <a:t>, </a:t>
            </a:r>
            <a:r>
              <a:rPr lang="uk-UA" b="1" dirty="0">
                <a:solidFill>
                  <a:schemeClr val="tx1"/>
                </a:solidFill>
              </a:rPr>
              <a:t>нейтрони</a:t>
            </a:r>
            <a:r>
              <a:rPr lang="en-US" b="1" dirty="0">
                <a:solidFill>
                  <a:schemeClr val="tx1"/>
                </a:solidFill>
              </a:rPr>
              <a:t>)</a:t>
            </a:r>
          </a:p>
        </p:txBody>
      </p:sp>
      <p:sp>
        <p:nvSpPr>
          <p:cNvPr id="4" name="Text Box 35">
            <a:extLst>
              <a:ext uri="{FF2B5EF4-FFF2-40B4-BE49-F238E27FC236}">
                <a16:creationId xmlns:a16="http://schemas.microsoft.com/office/drawing/2014/main" id="{981332EE-5388-152B-F1AF-21AEE8C1CEB0}"/>
              </a:ext>
            </a:extLst>
          </p:cNvPr>
          <p:cNvSpPr txBox="1">
            <a:spLocks noChangeArrowheads="1"/>
          </p:cNvSpPr>
          <p:nvPr/>
        </p:nvSpPr>
        <p:spPr bwMode="auto">
          <a:xfrm>
            <a:off x="7803069" y="2444348"/>
            <a:ext cx="1957620" cy="646331"/>
          </a:xfrm>
          <a:prstGeom prst="rect">
            <a:avLst/>
          </a:prstGeom>
          <a:solidFill>
            <a:schemeClr val="bg2"/>
          </a:solidFill>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uk-UA" b="1" dirty="0">
                <a:solidFill>
                  <a:schemeClr val="tx1"/>
                </a:solidFill>
              </a:rPr>
              <a:t>Непрямий</a:t>
            </a:r>
            <a:endParaRPr lang="en-US" b="1" dirty="0">
              <a:solidFill>
                <a:schemeClr val="tx1"/>
              </a:solidFill>
            </a:endParaRPr>
          </a:p>
          <a:p>
            <a:pPr algn="ctr">
              <a:defRPr/>
            </a:pPr>
            <a:r>
              <a:rPr lang="en-US" b="1" dirty="0">
                <a:solidFill>
                  <a:schemeClr val="tx1"/>
                </a:solidFill>
              </a:rPr>
              <a:t>(</a:t>
            </a:r>
            <a:r>
              <a:rPr lang="uk-UA" b="1" dirty="0">
                <a:solidFill>
                  <a:schemeClr val="tx1"/>
                </a:solidFill>
              </a:rPr>
              <a:t>рентген</a:t>
            </a:r>
            <a:r>
              <a:rPr lang="en-US" b="1" dirty="0">
                <a:solidFill>
                  <a:schemeClr val="tx1"/>
                </a:solidFill>
              </a:rPr>
              <a:t>, </a:t>
            </a:r>
            <a:r>
              <a:rPr lang="uk-UA" b="1" dirty="0">
                <a:solidFill>
                  <a:schemeClr val="tx1"/>
                </a:solidFill>
              </a:rPr>
              <a:t>гамма</a:t>
            </a:r>
            <a:r>
              <a:rPr lang="en-US" b="1" dirty="0">
                <a:solidFill>
                  <a:schemeClr val="tx1"/>
                </a:solidFill>
              </a:rPr>
              <a:t>)</a:t>
            </a:r>
          </a:p>
        </p:txBody>
      </p:sp>
      <p:pic>
        <p:nvPicPr>
          <p:cNvPr id="3" name="5">
            <a:hlinkClick r:id="" action="ppaction://media"/>
            <a:extLst>
              <a:ext uri="{FF2B5EF4-FFF2-40B4-BE49-F238E27FC236}">
                <a16:creationId xmlns:a16="http://schemas.microsoft.com/office/drawing/2014/main" id="{7DACC17A-DF6F-0B34-C3A8-1273148B38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3160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99" y="128171"/>
            <a:ext cx="10515600" cy="1325563"/>
          </a:xfrm>
        </p:spPr>
        <p:txBody>
          <a:bodyPr>
            <a:normAutofit fontScale="90000"/>
          </a:bodyPr>
          <a:lstStyle/>
          <a:p>
            <a:r>
              <a:rPr lang="uk-UA" dirty="0"/>
              <a:t>Біологічна дія іонізуючого випромінювання залежить від</a:t>
            </a:r>
            <a:r>
              <a:rPr lang="en-US" dirty="0"/>
              <a:t> </a:t>
            </a:r>
            <a:r>
              <a:rPr lang="uk-UA" dirty="0"/>
              <a:t>наступних чинників:</a:t>
            </a:r>
            <a:endParaRPr lang="en-US" dirty="0"/>
          </a:p>
        </p:txBody>
      </p:sp>
      <p:graphicFrame>
        <p:nvGraphicFramePr>
          <p:cNvPr id="3" name="Content Placeholder 6">
            <a:extLst>
              <a:ext uri="{FF2B5EF4-FFF2-40B4-BE49-F238E27FC236}">
                <a16:creationId xmlns:a16="http://schemas.microsoft.com/office/drawing/2014/main" id="{694CA169-DC1D-EED1-2C3D-54C613CB146E}"/>
              </a:ext>
            </a:extLst>
          </p:cNvPr>
          <p:cNvGraphicFramePr>
            <a:graphicFrameLocks/>
          </p:cNvGraphicFramePr>
          <p:nvPr>
            <p:extLst>
              <p:ext uri="{D42A27DB-BD31-4B8C-83A1-F6EECF244321}">
                <p14:modId xmlns:p14="http://schemas.microsoft.com/office/powerpoint/2010/main" val="55985063"/>
              </p:ext>
            </p:extLst>
          </p:nvPr>
        </p:nvGraphicFramePr>
        <p:xfrm>
          <a:off x="838200" y="1859279"/>
          <a:ext cx="10508226" cy="4197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6">
            <a:hlinkClick r:id="" action="ppaction://media"/>
            <a:extLst>
              <a:ext uri="{FF2B5EF4-FFF2-40B4-BE49-F238E27FC236}">
                <a16:creationId xmlns:a16="http://schemas.microsoft.com/office/drawing/2014/main" id="{B9F3577C-82A2-0509-F58F-AAD2093754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6497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3600" dirty="0"/>
              <a:t>Характер ушкоджень внаслідок ядерного вибуху</a:t>
            </a:r>
            <a:endParaRPr lang="en-US" sz="3600" dirty="0"/>
          </a:p>
        </p:txBody>
      </p:sp>
      <p:sp>
        <p:nvSpPr>
          <p:cNvPr id="3" name="Content Placeholder 2">
            <a:extLst>
              <a:ext uri="{FF2B5EF4-FFF2-40B4-BE49-F238E27FC236}">
                <a16:creationId xmlns:a16="http://schemas.microsoft.com/office/drawing/2014/main" id="{6EDDB9E5-D67B-315E-2AD0-DBF64872E841}"/>
              </a:ext>
            </a:extLst>
          </p:cNvPr>
          <p:cNvSpPr>
            <a:spLocks noGrp="1"/>
          </p:cNvSpPr>
          <p:nvPr>
            <p:ph idx="1"/>
          </p:nvPr>
        </p:nvSpPr>
        <p:spPr>
          <a:xfrm>
            <a:off x="838200" y="1717205"/>
            <a:ext cx="10868526" cy="4351338"/>
          </a:xfrm>
        </p:spPr>
        <p:txBody>
          <a:bodyPr>
            <a:normAutofit lnSpcReduction="10000"/>
          </a:bodyPr>
          <a:lstStyle/>
          <a:p>
            <a:r>
              <a:rPr lang="uk-UA" dirty="0"/>
              <a:t>Загальні принципи звичайної вибухової травми </a:t>
            </a:r>
          </a:p>
          <a:p>
            <a:pPr lvl="1"/>
            <a:r>
              <a:rPr lang="uk-UA" sz="3100" dirty="0"/>
              <a:t>Первинні, вторинні, третинні, четвертинні типи травм </a:t>
            </a:r>
          </a:p>
          <a:p>
            <a:r>
              <a:rPr lang="uk-UA" dirty="0"/>
              <a:t>Потужність енергії помітно вища під час ядерного вибуху </a:t>
            </a:r>
          </a:p>
          <a:p>
            <a:r>
              <a:rPr lang="uk-UA" dirty="0"/>
              <a:t>Великі конструкції можуть послабити або посилити наслідки вибуху </a:t>
            </a:r>
          </a:p>
          <a:p>
            <a:r>
              <a:rPr lang="uk-UA" dirty="0"/>
              <a:t>Радіаційні опади можуть створити додаткову загрозу для здоров’я, якої немає при звичайних вибухах</a:t>
            </a:r>
            <a:endParaRPr lang="en-US" dirty="0"/>
          </a:p>
          <a:p>
            <a:endParaRPr lang="en-US" dirty="0"/>
          </a:p>
        </p:txBody>
      </p:sp>
      <p:pic>
        <p:nvPicPr>
          <p:cNvPr id="4" name="7">
            <a:hlinkClick r:id="" action="ppaction://media"/>
            <a:extLst>
              <a:ext uri="{FF2B5EF4-FFF2-40B4-BE49-F238E27FC236}">
                <a16:creationId xmlns:a16="http://schemas.microsoft.com/office/drawing/2014/main" id="{BF2611B9-ACDD-633F-A724-68B20C8E7A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9913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Складові вибухової травми</a:t>
            </a:r>
            <a:endParaRPr lang="en-US" dirty="0"/>
          </a:p>
        </p:txBody>
      </p:sp>
      <p:sp>
        <p:nvSpPr>
          <p:cNvPr id="3" name="Content Placeholder 2">
            <a:extLst>
              <a:ext uri="{FF2B5EF4-FFF2-40B4-BE49-F238E27FC236}">
                <a16:creationId xmlns:a16="http://schemas.microsoft.com/office/drawing/2014/main" id="{A1948753-B67E-7DC3-6AF6-488CF9E3866C}"/>
              </a:ext>
            </a:extLst>
          </p:cNvPr>
          <p:cNvSpPr>
            <a:spLocks noGrp="1"/>
          </p:cNvSpPr>
          <p:nvPr>
            <p:ph idx="1"/>
          </p:nvPr>
        </p:nvSpPr>
        <p:spPr>
          <a:xfrm>
            <a:off x="488372" y="1717205"/>
            <a:ext cx="7136734" cy="4281055"/>
          </a:xfrm>
        </p:spPr>
        <p:txBody>
          <a:bodyPr>
            <a:normAutofit fontScale="92500" lnSpcReduction="10000"/>
          </a:bodyPr>
          <a:lstStyle/>
          <a:p>
            <a:pPr marL="228600" lvl="1">
              <a:spcBef>
                <a:spcPts val="1000"/>
              </a:spcBef>
            </a:pPr>
            <a:r>
              <a:rPr lang="uk-UA" sz="3700" dirty="0"/>
              <a:t>Різні характеристики впливу вибуху спричиняють різні модальності травм </a:t>
            </a:r>
          </a:p>
          <a:p>
            <a:pPr marL="228600" lvl="1">
              <a:spcBef>
                <a:spcPts val="1000"/>
              </a:spcBef>
            </a:pPr>
            <a:r>
              <a:rPr lang="uk-UA" sz="3700" dirty="0"/>
              <a:t>Фактори до врахування</a:t>
            </a:r>
          </a:p>
          <a:p>
            <a:pPr lvl="1">
              <a:spcBef>
                <a:spcPts val="1000"/>
              </a:spcBef>
            </a:pPr>
            <a:r>
              <a:rPr lang="uk-UA" dirty="0"/>
              <a:t>Розмір вибуху </a:t>
            </a:r>
          </a:p>
          <a:p>
            <a:pPr lvl="1">
              <a:spcBef>
                <a:spcPts val="1000"/>
              </a:spcBef>
            </a:pPr>
            <a:r>
              <a:rPr lang="uk-UA" dirty="0"/>
              <a:t>Відстань від вибуху </a:t>
            </a:r>
          </a:p>
          <a:p>
            <a:pPr lvl="1">
              <a:spcBef>
                <a:spcPts val="1000"/>
              </a:spcBef>
            </a:pPr>
            <a:r>
              <a:rPr lang="uk-UA" dirty="0"/>
              <a:t>Розташування жертви по відношенню до вибуху </a:t>
            </a:r>
          </a:p>
          <a:p>
            <a:pPr lvl="1">
              <a:spcBef>
                <a:spcPts val="1000"/>
              </a:spcBef>
            </a:pPr>
            <a:r>
              <a:rPr lang="uk-UA" dirty="0"/>
              <a:t>Наявність </a:t>
            </a:r>
            <a:r>
              <a:rPr lang="uk-UA" b="1" dirty="0"/>
              <a:t>захисту / укриття</a:t>
            </a:r>
            <a:endParaRPr lang="en-US" b="1" dirty="0"/>
          </a:p>
        </p:txBody>
      </p:sp>
      <p:pic>
        <p:nvPicPr>
          <p:cNvPr id="4" name="Picture 3">
            <a:extLst>
              <a:ext uri="{FF2B5EF4-FFF2-40B4-BE49-F238E27FC236}">
                <a16:creationId xmlns:a16="http://schemas.microsoft.com/office/drawing/2014/main" id="{F14FC11F-BFCD-41D5-CA18-5F6F60C0399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8000"/>
                    </a14:imgEffect>
                    <a14:imgEffect>
                      <a14:brightnessContrast bright="11000" contrast="-22000"/>
                    </a14:imgEffect>
                  </a14:imgLayer>
                </a14:imgProps>
              </a:ext>
              <a:ext uri="{28A0092B-C50C-407E-A947-70E740481C1C}">
                <a14:useLocalDpi xmlns:a14="http://schemas.microsoft.com/office/drawing/2010/main" val="0"/>
              </a:ext>
            </a:extLst>
          </a:blip>
          <a:stretch>
            <a:fillRect/>
          </a:stretch>
        </p:blipFill>
        <p:spPr>
          <a:xfrm>
            <a:off x="7625106" y="1717205"/>
            <a:ext cx="4743540" cy="3292504"/>
          </a:xfrm>
          <a:prstGeom prst="rect">
            <a:avLst/>
          </a:prstGeom>
          <a:effectLst>
            <a:softEdge rad="152400"/>
          </a:effectLst>
        </p:spPr>
      </p:pic>
      <p:pic>
        <p:nvPicPr>
          <p:cNvPr id="5" name="8">
            <a:hlinkClick r:id="" action="ppaction://media"/>
            <a:extLst>
              <a:ext uri="{FF2B5EF4-FFF2-40B4-BE49-F238E27FC236}">
                <a16:creationId xmlns:a16="http://schemas.microsoft.com/office/drawing/2014/main" id="{2F88BBB2-5F8A-782D-2625-EC5FB40895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0275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3" y="391642"/>
            <a:ext cx="12611754" cy="1325563"/>
          </a:xfrm>
        </p:spPr>
        <p:txBody>
          <a:bodyPr>
            <a:normAutofit/>
          </a:bodyPr>
          <a:lstStyle/>
          <a:p>
            <a:r>
              <a:rPr lang="uk-UA" dirty="0"/>
              <a:t>Рівень смертності захищених і незахищених осіб</a:t>
            </a:r>
            <a:endParaRPr lang="en-US" dirty="0"/>
          </a:p>
        </p:txBody>
      </p:sp>
      <p:sp>
        <p:nvSpPr>
          <p:cNvPr id="3" name="Text Box 1026">
            <a:extLst>
              <a:ext uri="{FF2B5EF4-FFF2-40B4-BE49-F238E27FC236}">
                <a16:creationId xmlns:a16="http://schemas.microsoft.com/office/drawing/2014/main" id="{F3A86B18-4CBB-1FF6-65F4-CE05AF377B48}"/>
              </a:ext>
            </a:extLst>
          </p:cNvPr>
          <p:cNvSpPr txBox="1">
            <a:spLocks noChangeArrowheads="1"/>
          </p:cNvSpPr>
          <p:nvPr/>
        </p:nvSpPr>
        <p:spPr bwMode="auto">
          <a:xfrm>
            <a:off x="955730" y="1486372"/>
            <a:ext cx="11236270" cy="461665"/>
          </a:xfrm>
          <a:prstGeom prst="rect">
            <a:avLst/>
          </a:prstGeom>
          <a:noFill/>
          <a:ln w="9525">
            <a:noFill/>
            <a:miter lim="800000"/>
            <a:headEnd/>
            <a:tailEnd/>
          </a:ln>
        </p:spPr>
        <p:txBody>
          <a:bodyPr wrap="square">
            <a:spAutoFit/>
          </a:bodyPr>
          <a:lstStyle/>
          <a:p>
            <a:pPr algn="ctr">
              <a:spcBef>
                <a:spcPct val="50000"/>
              </a:spcBef>
              <a:defRPr/>
            </a:pPr>
            <a:r>
              <a:rPr lang="en-US" sz="2400" dirty="0">
                <a:cs typeface="Times New Roman" charset="0"/>
              </a:rPr>
              <a:t>(</a:t>
            </a:r>
            <a:r>
              <a:rPr lang="uk-UA" sz="2400" dirty="0">
                <a:cs typeface="Times New Roman" charset="0"/>
              </a:rPr>
              <a:t>Дерев</a:t>
            </a:r>
            <a:r>
              <a:rPr lang="en-US" sz="2400" dirty="0">
                <a:cs typeface="Times New Roman" charset="0"/>
              </a:rPr>
              <a:t>’</a:t>
            </a:r>
            <a:r>
              <a:rPr lang="uk-UA" sz="2400" dirty="0" err="1">
                <a:cs typeface="Times New Roman" charset="0"/>
              </a:rPr>
              <a:t>яні</a:t>
            </a:r>
            <a:r>
              <a:rPr lang="uk-UA" sz="2400" dirty="0">
                <a:cs typeface="Times New Roman" charset="0"/>
              </a:rPr>
              <a:t> б</a:t>
            </a:r>
            <a:r>
              <a:rPr lang="uk-UA" sz="2400" dirty="0"/>
              <a:t>удівлі школи – відстань від нульової точки в Хіросімі</a:t>
            </a:r>
            <a:r>
              <a:rPr lang="en-US" sz="2400" dirty="0">
                <a:cs typeface="Times New Roman" charset="0"/>
              </a:rPr>
              <a:t>)</a:t>
            </a:r>
            <a:endParaRPr lang="en-US" sz="3200" dirty="0">
              <a:cs typeface="Times New Roman" charset="0"/>
            </a:endParaRPr>
          </a:p>
        </p:txBody>
      </p:sp>
      <p:graphicFrame>
        <p:nvGraphicFramePr>
          <p:cNvPr id="4" name="Group 1027">
            <a:extLst>
              <a:ext uri="{FF2B5EF4-FFF2-40B4-BE49-F238E27FC236}">
                <a16:creationId xmlns:a16="http://schemas.microsoft.com/office/drawing/2014/main" id="{23242890-A380-979C-FC71-9E90F40D16BA}"/>
              </a:ext>
            </a:extLst>
          </p:cNvPr>
          <p:cNvGraphicFramePr>
            <a:graphicFrameLocks noGrp="1"/>
          </p:cNvGraphicFramePr>
          <p:nvPr>
            <p:extLst>
              <p:ext uri="{D42A27DB-BD31-4B8C-83A1-F6EECF244321}">
                <p14:modId xmlns:p14="http://schemas.microsoft.com/office/powerpoint/2010/main" val="4264860869"/>
              </p:ext>
            </p:extLst>
          </p:nvPr>
        </p:nvGraphicFramePr>
        <p:xfrm>
          <a:off x="1904999" y="1981200"/>
          <a:ext cx="9154887" cy="2011680"/>
        </p:xfrm>
        <a:graphic>
          <a:graphicData uri="http://schemas.openxmlformats.org/drawingml/2006/table">
            <a:tbl>
              <a:tblPr/>
              <a:tblGrid>
                <a:gridCol w="3051629">
                  <a:extLst>
                    <a:ext uri="{9D8B030D-6E8A-4147-A177-3AD203B41FA5}">
                      <a16:colId xmlns:a16="http://schemas.microsoft.com/office/drawing/2014/main" val="20000"/>
                    </a:ext>
                  </a:extLst>
                </a:gridCol>
                <a:gridCol w="3051629">
                  <a:extLst>
                    <a:ext uri="{9D8B030D-6E8A-4147-A177-3AD203B41FA5}">
                      <a16:colId xmlns:a16="http://schemas.microsoft.com/office/drawing/2014/main" val="20001"/>
                    </a:ext>
                  </a:extLst>
                </a:gridCol>
                <a:gridCol w="3051629">
                  <a:extLst>
                    <a:ext uri="{9D8B030D-6E8A-4147-A177-3AD203B41FA5}">
                      <a16:colId xmlns:a16="http://schemas.microsoft.com/office/drawing/2014/main" val="20002"/>
                    </a:ext>
                  </a:extLst>
                </a:gridCol>
              </a:tblGrid>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Відстань</a:t>
                      </a:r>
                      <a:endParaRPr kumimoji="0" lang="en-US" sz="1600" b="1"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Кількість </a:t>
                      </a:r>
                      <a:r>
                        <a:rPr kumimoji="0" lang="uk-UA" sz="1600" b="1" i="0" u="none" strike="noStrike" cap="none" normalizeH="0" baseline="0" dirty="0">
                          <a:ln>
                            <a:noFill/>
                          </a:ln>
                          <a:solidFill>
                            <a:schemeClr val="accent1"/>
                          </a:solidFill>
                          <a:effectLst/>
                          <a:latin typeface="Verdana" pitchFamily="34" charset="0"/>
                        </a:rPr>
                        <a:t>захищених</a:t>
                      </a:r>
                      <a:endParaRPr kumimoji="0" lang="en-US" sz="1600" b="1" i="0" u="none" strike="noStrike" cap="none" normalizeH="0" baseline="0" dirty="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Померлі або зниклі</a:t>
                      </a:r>
                      <a:endParaRPr kumimoji="0" lang="en-US" sz="1600" b="1"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0-1.0</a:t>
                      </a:r>
                      <a:r>
                        <a:rPr kumimoji="0" lang="uk-UA" sz="1600" b="0" i="0" u="none" strike="noStrike" cap="none" normalizeH="0" baseline="0" dirty="0">
                          <a:ln>
                            <a:noFill/>
                          </a:ln>
                          <a:solidFill>
                            <a:schemeClr val="tx1"/>
                          </a:solidFill>
                          <a:effectLst/>
                          <a:latin typeface="Verdana" pitchFamily="34" charset="0"/>
                        </a:rPr>
                        <a:t> км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588(60.5%)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1.0-1.5</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Verdana" pitchFamily="34" charset="0"/>
                        </a:rPr>
                        <a:t>3,959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761(19.2%)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1.5-2.0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136(14.2%)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2.0-3.0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3,922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99(2.5%)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3.0-4.0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 name="Table 4">
            <a:extLst>
              <a:ext uri="{FF2B5EF4-FFF2-40B4-BE49-F238E27FC236}">
                <a16:creationId xmlns:a16="http://schemas.microsoft.com/office/drawing/2014/main" id="{497EBCB6-EE5D-5C33-1A62-FDE03E33FB11}"/>
              </a:ext>
            </a:extLst>
          </p:cNvPr>
          <p:cNvGraphicFramePr>
            <a:graphicFrameLocks noGrp="1"/>
          </p:cNvGraphicFramePr>
          <p:nvPr>
            <p:extLst>
              <p:ext uri="{D42A27DB-BD31-4B8C-83A1-F6EECF244321}">
                <p14:modId xmlns:p14="http://schemas.microsoft.com/office/powerpoint/2010/main" val="3571139177"/>
              </p:ext>
            </p:extLst>
          </p:nvPr>
        </p:nvGraphicFramePr>
        <p:xfrm>
          <a:off x="1904999" y="4184249"/>
          <a:ext cx="9154887" cy="2114952"/>
        </p:xfrm>
        <a:graphic>
          <a:graphicData uri="http://schemas.openxmlformats.org/drawingml/2006/table">
            <a:tbl>
              <a:tblPr/>
              <a:tblGrid>
                <a:gridCol w="3051629">
                  <a:extLst>
                    <a:ext uri="{9D8B030D-6E8A-4147-A177-3AD203B41FA5}">
                      <a16:colId xmlns:a16="http://schemas.microsoft.com/office/drawing/2014/main" val="1796840990"/>
                    </a:ext>
                  </a:extLst>
                </a:gridCol>
                <a:gridCol w="3051629">
                  <a:extLst>
                    <a:ext uri="{9D8B030D-6E8A-4147-A177-3AD203B41FA5}">
                      <a16:colId xmlns:a16="http://schemas.microsoft.com/office/drawing/2014/main" val="1570588520"/>
                    </a:ext>
                  </a:extLst>
                </a:gridCol>
                <a:gridCol w="3051629">
                  <a:extLst>
                    <a:ext uri="{9D8B030D-6E8A-4147-A177-3AD203B41FA5}">
                      <a16:colId xmlns:a16="http://schemas.microsoft.com/office/drawing/2014/main" val="975955510"/>
                    </a:ext>
                  </a:extLst>
                </a:gridCol>
              </a:tblGrid>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Відстань</a:t>
                      </a:r>
                      <a:endParaRPr kumimoji="0" lang="en-US" sz="1600" b="1"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Кількість </a:t>
                      </a:r>
                      <a:r>
                        <a:rPr kumimoji="0" lang="uk-UA" sz="1600" b="1" i="0" u="none" strike="noStrike" cap="none" normalizeH="0" baseline="0" dirty="0">
                          <a:ln>
                            <a:noFill/>
                          </a:ln>
                          <a:solidFill>
                            <a:schemeClr val="accent1"/>
                          </a:solidFill>
                          <a:effectLst/>
                          <a:latin typeface="Verdana" pitchFamily="34" charset="0"/>
                        </a:rPr>
                        <a:t>незахищених</a:t>
                      </a:r>
                      <a:endParaRPr kumimoji="0" lang="en-US" sz="1600" b="1" i="0" u="none" strike="noStrike" cap="none" normalizeH="0" baseline="0" dirty="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Померлі або зниклі</a:t>
                      </a:r>
                      <a:endParaRPr kumimoji="0" lang="en-US" sz="1600" b="1"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33675486"/>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0-1.0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Verdana" pitchFamily="34" charset="0"/>
                        </a:rPr>
                        <a:t>2,436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2,282(93.7%)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2482057142"/>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1.0-1.5</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484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413(85.3%)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298845902"/>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1.5-2.0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113(83.7%)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250757114"/>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2.0-3.0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11(14.5%)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2927797045"/>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3.0-4.0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uk-UA" sz="1600" b="0" i="0" u="none" strike="noStrike" cap="none" normalizeH="0" baseline="0" dirty="0">
                          <a:ln>
                            <a:noFill/>
                          </a:ln>
                          <a:solidFill>
                            <a:schemeClr val="tx1"/>
                          </a:solidFill>
                          <a:effectLst/>
                          <a:latin typeface="Verdana" pitchFamily="34" charset="0"/>
                        </a:rPr>
                        <a:t>Немає даних</a:t>
                      </a:r>
                      <a:endParaRPr kumimoji="0" lang="en-US" sz="1600" b="0"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5542634"/>
                  </a:ext>
                </a:extLst>
              </a:tr>
            </a:tbl>
          </a:graphicData>
        </a:graphic>
      </p:graphicFrame>
      <p:pic>
        <p:nvPicPr>
          <p:cNvPr id="6" name="9">
            <a:hlinkClick r:id="" action="ppaction://media"/>
            <a:extLst>
              <a:ext uri="{FF2B5EF4-FFF2-40B4-BE49-F238E27FC236}">
                <a16:creationId xmlns:a16="http://schemas.microsoft.com/office/drawing/2014/main" id="{A1281A7A-B46E-E5FC-F788-C1798B83B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8801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59f78-8cb2-481e-ab5e-989af4813501" xsi:nil="true"/>
    <lcf76f155ced4ddcb4097134ff3c332f xmlns="712b62e7-5a60-4e0b-8956-2a1ef3ea23b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B11BCFBB4F064BAA73D1AAD9EC1790" ma:contentTypeVersion="18" ma:contentTypeDescription="Create a new document." ma:contentTypeScope="" ma:versionID="4617c00dbe4cae316225e5bcf3fc9e0a">
  <xsd:schema xmlns:xsd="http://www.w3.org/2001/XMLSchema" xmlns:xs="http://www.w3.org/2001/XMLSchema" xmlns:p="http://schemas.microsoft.com/office/2006/metadata/properties" xmlns:ns2="712b62e7-5a60-4e0b-8956-2a1ef3ea23bb" xmlns:ns3="aac59f78-8cb2-481e-ab5e-989af4813501" targetNamespace="http://schemas.microsoft.com/office/2006/metadata/properties" ma:root="true" ma:fieldsID="fdfa100dee9bda91757c7232bdb280c3" ns2:_="" ns3:_="">
    <xsd:import namespace="712b62e7-5a60-4e0b-8956-2a1ef3ea23bb"/>
    <xsd:import namespace="aac59f78-8cb2-481e-ab5e-989af48135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b62e7-5a60-4e0b-8956-2a1ef3ea2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e19921-5c14-4ec9-b3d4-f7c604f202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59f78-8cb2-481e-ab5e-989af48135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c1c530-54af-43c2-8833-0f34575cabaf}" ma:internalName="TaxCatchAll" ma:showField="CatchAllData" ma:web="aac59f78-8cb2-481e-ab5e-989af4813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195AE0-A83C-4D25-A78F-7993520676CF}">
  <ds:schemaRefs>
    <ds:schemaRef ds:uri="http://schemas.microsoft.com/office/2006/metadata/properties"/>
    <ds:schemaRef ds:uri="http://schemas.microsoft.com/office/infopath/2007/PartnerControls"/>
    <ds:schemaRef ds:uri="aac59f78-8cb2-481e-ab5e-989af4813501"/>
    <ds:schemaRef ds:uri="712b62e7-5a60-4e0b-8956-2a1ef3ea23bb"/>
  </ds:schemaRefs>
</ds:datastoreItem>
</file>

<file path=customXml/itemProps2.xml><?xml version="1.0" encoding="utf-8"?>
<ds:datastoreItem xmlns:ds="http://schemas.openxmlformats.org/officeDocument/2006/customXml" ds:itemID="{E4FCA26C-DD0D-4C56-BFC4-FAB5D3B0F43C}">
  <ds:schemaRefs>
    <ds:schemaRef ds:uri="http://schemas.microsoft.com/sharepoint/v3/contenttype/forms"/>
  </ds:schemaRefs>
</ds:datastoreItem>
</file>

<file path=customXml/itemProps3.xml><?xml version="1.0" encoding="utf-8"?>
<ds:datastoreItem xmlns:ds="http://schemas.openxmlformats.org/officeDocument/2006/customXml" ds:itemID="{0AD9B401-510C-4B2C-9697-21B64D33B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b62e7-5a60-4e0b-8956-2a1ef3ea23bb"/>
    <ds:schemaRef ds:uri="aac59f78-8cb2-481e-ab5e-989af481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9953</TotalTime>
  <Words>4771</Words>
  <Application>Microsoft Macintosh PowerPoint</Application>
  <PresentationFormat>Širokouhlá</PresentationFormat>
  <Paragraphs>346</Paragraphs>
  <Slides>32</Slides>
  <Notes>32</Notes>
  <HiddenSlides>0</HiddenSlides>
  <MMClips>32</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32</vt:i4>
      </vt:variant>
    </vt:vector>
  </HeadingPairs>
  <TitlesOfParts>
    <vt:vector size="39" baseType="lpstr">
      <vt:lpstr>Arial</vt:lpstr>
      <vt:lpstr>Arial</vt:lpstr>
      <vt:lpstr>Calibri</vt:lpstr>
      <vt:lpstr>Google Sans</vt:lpstr>
      <vt:lpstr>Times New Roman</vt:lpstr>
      <vt:lpstr>Verdana</vt:lpstr>
      <vt:lpstr>Office Theme</vt:lpstr>
      <vt:lpstr>Принципи медичних дій у разі ядерного вибуху</vt:lpstr>
      <vt:lpstr>Принципи медичних дій у разі ядерного вибуху </vt:lpstr>
      <vt:lpstr>Радіаційне опромінення</vt:lpstr>
      <vt:lpstr>Види іонізуючого випромінювання</vt:lpstr>
      <vt:lpstr>Пряме та непряме пошкодження ДНК іонізуючим випромінюванням</vt:lpstr>
      <vt:lpstr>Біологічна дія іонізуючого випромінювання залежить від наступних чинників:</vt:lpstr>
      <vt:lpstr>Характер ушкоджень внаслідок ядерного вибуху</vt:lpstr>
      <vt:lpstr>Складові вибухової травми</vt:lpstr>
      <vt:lpstr>Рівень смертності захищених і незахищених осіб</vt:lpstr>
      <vt:lpstr>Хіросіма</vt:lpstr>
      <vt:lpstr>Вибухова травма</vt:lpstr>
      <vt:lpstr>Prezentácia programu PowerPoint</vt:lpstr>
      <vt:lpstr>Первинний тип вибухової травми</vt:lpstr>
      <vt:lpstr>Прямі наслідки вибуху</vt:lpstr>
      <vt:lpstr>Первинний тип вибухової травми</vt:lpstr>
      <vt:lpstr>Prezentácia programu PowerPoint</vt:lpstr>
      <vt:lpstr>Вторинний тип вибухової травми</vt:lpstr>
      <vt:lpstr>Вторинний тип вибухової травми</vt:lpstr>
      <vt:lpstr>Prezentácia programu PowerPoint</vt:lpstr>
      <vt:lpstr>Третинний тип вибухової травми</vt:lpstr>
      <vt:lpstr>Третинний тип вибухової травми</vt:lpstr>
      <vt:lpstr>Prezentácia programu PowerPoint</vt:lpstr>
      <vt:lpstr>Четвертий тип вибухової травми</vt:lpstr>
      <vt:lpstr>Четвертий тип вибухової травми</vt:lpstr>
      <vt:lpstr>Четвертий тип вибухової травми</vt:lpstr>
      <vt:lpstr>Четвертий тип вибухової травми</vt:lpstr>
      <vt:lpstr>Четвертий тип вибухової травми</vt:lpstr>
      <vt:lpstr>Сортування за багатьма параметрами</vt:lpstr>
      <vt:lpstr>Вплив комбінованої травми на смертність         Тільки опромінення                                       Комбінована травма</vt:lpstr>
      <vt:lpstr>Поховання після ядерного вибуху</vt:lpstr>
      <vt:lpstr>Рекомендації щодо контамінації померлих</vt:lpstr>
      <vt:lpstr>Prezentácia programu PowerPoint</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Baxter</dc:creator>
  <cp:lastModifiedBy>Gejdoš Jakub</cp:lastModifiedBy>
  <cp:revision>330</cp:revision>
  <dcterms:created xsi:type="dcterms:W3CDTF">2020-03-03T17:37:41Z</dcterms:created>
  <dcterms:modified xsi:type="dcterms:W3CDTF">2024-02-28T21:22:29Z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0x01010031B11BCFBB4F064BAA73D1AAD9EC1790</vt:lpwstr>
  </property>
  <property fmtid="{D5CDD505-2E9C-101B-9397-08002B2CF9AE}" pid="3" name="MediaServiceImageTags">
    <vt:lpwstr/>
  </property>
</Properties>
</file>