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37"/>
  </p:notesMasterIdLst>
  <p:sldIdLst>
    <p:sldId id="256" r:id="rId6"/>
    <p:sldId id="259" r:id="rId7"/>
    <p:sldId id="656" r:id="rId8"/>
    <p:sldId id="657" r:id="rId9"/>
    <p:sldId id="659" r:id="rId10"/>
    <p:sldId id="662" r:id="rId11"/>
    <p:sldId id="716" r:id="rId12"/>
    <p:sldId id="718" r:id="rId13"/>
    <p:sldId id="720" r:id="rId14"/>
    <p:sldId id="740" r:id="rId15"/>
    <p:sldId id="742" r:id="rId16"/>
    <p:sldId id="672" r:id="rId17"/>
    <p:sldId id="674" r:id="rId18"/>
    <p:sldId id="676" r:id="rId19"/>
    <p:sldId id="722" r:id="rId20"/>
    <p:sldId id="723" r:id="rId21"/>
    <p:sldId id="743" r:id="rId22"/>
    <p:sldId id="744" r:id="rId23"/>
    <p:sldId id="736" r:id="rId24"/>
    <p:sldId id="737" r:id="rId25"/>
    <p:sldId id="745" r:id="rId26"/>
    <p:sldId id="693" r:id="rId27"/>
    <p:sldId id="280" r:id="rId28"/>
    <p:sldId id="705" r:id="rId29"/>
    <p:sldId id="699" r:id="rId30"/>
    <p:sldId id="700" r:id="rId31"/>
    <p:sldId id="739" r:id="rId32"/>
    <p:sldId id="709" r:id="rId33"/>
    <p:sldId id="711" r:id="rId34"/>
    <p:sldId id="714" r:id="rId35"/>
    <p:sldId id="3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eman, Jessica (FELLOW)" initials="BJ(" lastIdx="9" clrIdx="0">
    <p:extLst>
      <p:ext uri="{19B8F6BF-5375-455C-9EA6-DF929625EA0E}">
        <p15:presenceInfo xmlns:p15="http://schemas.microsoft.com/office/powerpoint/2012/main" userId="S-1-5-21-2844929807-1687724802-988633214-249087" providerId="AD"/>
      </p:ext>
    </p:extLst>
  </p:cmAuthor>
  <p:cmAuthor id="2" name="Davis, Jason" initials="DJ" lastIdx="10" clrIdx="1">
    <p:extLst>
      <p:ext uri="{19B8F6BF-5375-455C-9EA6-DF929625EA0E}">
        <p15:presenceInfo xmlns:p15="http://schemas.microsoft.com/office/powerpoint/2012/main" userId="S-1-5-21-1480074335-131548989-1250845650-17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73061" autoAdjust="0"/>
  </p:normalViewPr>
  <p:slideViewPr>
    <p:cSldViewPr snapToGrid="0" showGuides="1">
      <p:cViewPr varScale="1">
        <p:scale>
          <a:sx n="92" d="100"/>
          <a:sy n="92" d="100"/>
        </p:scale>
        <p:origin x="1704" y="17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7A21A-E839-4B7F-9D9D-BF30D997A023}"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42DB3-639D-4A04-BA9B-2E6A11246FC9}" type="slidenum">
              <a:rPr lang="en-US" smtClean="0"/>
              <a:t>‹#›</a:t>
            </a:fld>
            <a:endParaRPr lang="en-US"/>
          </a:p>
        </p:txBody>
      </p:sp>
    </p:spTree>
    <p:extLst>
      <p:ext uri="{BB962C8B-B14F-4D97-AF65-F5344CB8AC3E}">
        <p14:creationId xmlns:p14="http://schemas.microsoft.com/office/powerpoint/2010/main" val="33158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uk-UA" sz="1800" dirty="0">
                <a:effectLst/>
                <a:latin typeface="Calibri" panose="020F0502020204030204" pitchFamily="34" charset="0"/>
                <a:ea typeface="Calibri" panose="020F0502020204030204" pitchFamily="34" charset="0"/>
                <a:cs typeface="Times New Roman" panose="02020603050405020304" pitchFamily="18" charset="0"/>
              </a:rPr>
              <a:t>Цей матеріал з попередньої оцінки дози внутрішнього/зовнішнього опромінення, який містить рекомендації щодо оцінки надзвичайних ситуацій у випадках масштабної ядерної події з масовими жертвами, представлено Центром допомоги та навчання із радіаційних надзвичайних ситуацій (REAC/TS) в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Оук-Рідж</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Теннесі</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uk-U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A" sz="1800" dirty="0">
              <a:effectLst/>
              <a:latin typeface="Times New Roman" panose="02020603050405020304" pitchFamily="18" charset="0"/>
              <a:ea typeface="Times New Roman" panose="02020603050405020304" pitchFamily="18" charset="0"/>
            </a:endParaRPr>
          </a:p>
          <a:p>
            <a:pPr algn="just">
              <a:lnSpc>
                <a:spcPct val="115000"/>
              </a:lnSpc>
            </a:pPr>
            <a:r>
              <a:rPr lang="uk-UA" sz="1800" dirty="0">
                <a:effectLst/>
                <a:latin typeface="Times New Roman" panose="02020603050405020304" pitchFamily="18" charset="0"/>
                <a:ea typeface="Times New Roman" panose="02020603050405020304" pitchFamily="18" charset="0"/>
              </a:rPr>
              <a:t> </a:t>
            </a:r>
            <a:endParaRPr lang="en-UA" sz="18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Ключові матеріали із цієї презентації можна знайти у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двосторінковій</a:t>
            </a:r>
            <a:r>
              <a:rPr lang="uk-UA" sz="1800" dirty="0">
                <a:effectLst/>
                <a:latin typeface="Calibri" panose="020F0502020204030204" pitchFamily="34" charset="0"/>
                <a:ea typeface="Calibri" panose="020F0502020204030204" pitchFamily="34" charset="0"/>
                <a:cs typeface="Times New Roman" panose="02020603050405020304" pitchFamily="18" charset="0"/>
              </a:rPr>
              <a:t> Інформаційній картці для надавачів медичних послуг, яку можна завантажити з веб-сайту REAC/TS. Додаткова інформація та вказівки доступні в додатку REAC/TS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RadMed</a:t>
            </a:r>
            <a:r>
              <a:rPr lang="uk-UA" sz="1800" dirty="0">
                <a:effectLst/>
                <a:latin typeface="Calibri" panose="020F0502020204030204" pitchFamily="34" charset="0"/>
                <a:ea typeface="Calibri" panose="020F0502020204030204" pitchFamily="34" charset="0"/>
                <a:cs typeface="Times New Roman" panose="02020603050405020304" pitchFamily="18" charset="0"/>
              </a:rPr>
              <a:t>, який можна завантажити на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Android</a:t>
            </a:r>
            <a:r>
              <a:rPr lang="uk-UA" sz="1800" dirty="0">
                <a:effectLst/>
                <a:latin typeface="Calibri" panose="020F0502020204030204" pitchFamily="34" charset="0"/>
                <a:ea typeface="Calibri" panose="020F0502020204030204" pitchFamily="34" charset="0"/>
                <a:cs typeface="Times New Roman" panose="02020603050405020304" pitchFamily="18" charset="0"/>
              </a:rPr>
              <a:t> 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Apple</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a:t>
            </a:fld>
            <a:endParaRPr lang="en-US"/>
          </a:p>
        </p:txBody>
      </p:sp>
    </p:spTree>
    <p:extLst>
      <p:ext uri="{BB962C8B-B14F-4D97-AF65-F5344CB8AC3E}">
        <p14:creationId xmlns:p14="http://schemas.microsoft.com/office/powerpoint/2010/main" val="4063813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Наявність забруднень навколо рота і носа може бути ранньою ознакою можливого потрапляння радіації в організм. Назальні мазки широко використовувалися як ранній індикатор поглинання радіоактивних матеріалів і можуть бути використані, щоб допомогти визначити, які особи повинні пройти подальші вимірювання доз. Назальні мазки, імовірно забруднені гамма-випромінюючими радіонуклідами, часто перевіряють за допомогою портативних детекторів перед подальшою оцінкою стану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легенів</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in</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vivo</a:t>
            </a:r>
            <a:r>
              <a:rPr lang="uk-UA" sz="1800" dirty="0">
                <a:effectLst/>
                <a:latin typeface="Calibri" panose="020F0502020204030204" pitchFamily="34" charset="0"/>
                <a:ea typeface="Calibri" panose="020F0502020204030204" pitchFamily="34" charset="0"/>
                <a:cs typeface="Times New Roman" panose="02020603050405020304" pitchFamily="18" charset="0"/>
              </a:rPr>
              <a:t>. Рідинна сцинтиляційна спектрометрія використовується для скринінгу назальних мазків перед збором сечі/калу у випадку альфа- або бета-випромінювачів. Корисність цього методу дуже добре зарекомендувала себе в звичайних умовах експлуатації. Ряд міжнародних організацій визнали назальні мазки як якісний або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напівкількісний</a:t>
            </a:r>
            <a:r>
              <a:rPr lang="uk-UA" sz="1800" dirty="0">
                <a:effectLst/>
                <a:latin typeface="Calibri" panose="020F0502020204030204" pitchFamily="34" charset="0"/>
                <a:ea typeface="Calibri" panose="020F0502020204030204" pitchFamily="34" charset="0"/>
                <a:cs typeface="Times New Roman" panose="02020603050405020304" pitchFamily="18" charset="0"/>
              </a:rPr>
              <a:t> спосіб підтвердити можливе внутрішнє зараження після аварії, пов’язаної з викидом радіоактивних матеріалів. Такий метод забезпечує швидку, але приблизну оцінку величини поглинання та кінцевих доз.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Очевидно, що з цим методом пов’язана певна невизначеність. Відмінності в параметрах дихання та морфології дихальних шляхів помітно впливають на корисність загальновживаних припущень щодо місць відкладення частинок різного розміру.</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10</a:t>
            </a:fld>
            <a:endParaRPr lang="en-US"/>
          </a:p>
        </p:txBody>
      </p:sp>
    </p:spTree>
    <p:extLst>
      <p:ext uri="{BB962C8B-B14F-4D97-AF65-F5344CB8AC3E}">
        <p14:creationId xmlns:p14="http://schemas.microsoft.com/office/powerpoint/2010/main" val="387264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Під час радіаційних надзвичайних ситуацій можливе вдихання радіоактивних матеріалів. Приблизно 25% радіонуклідів, що вдихаються, одразу видихаються [33]. Доля решти 75% радіонуклідів, що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вдихнулись</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залежить від їхніх фізико-хімічних властивостей, особливо від розмірів частинок і їх розчинності в легенях або шлунково-кишковому тракті. Частинки з аеродинамічним діаметром понад 10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мкм</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мають тенденцію залишатися у верхніх дихальних шляхах і далі виводяться в шлунково-кишковий тракт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мукоциліарним</a:t>
            </a:r>
            <a:r>
              <a:rPr lang="uk-UA" sz="1800" dirty="0">
                <a:effectLst/>
                <a:latin typeface="Calibri" panose="020F0502020204030204" pitchFamily="34" charset="0"/>
                <a:ea typeface="Calibri" panose="020F0502020204030204" pitchFamily="34" charset="0"/>
                <a:cs typeface="Times New Roman" panose="02020603050405020304" pitchFamily="18" charset="0"/>
              </a:rPr>
              <a:t> транспортом. Менші частинки можуть осідати в нижніх дихальних шляхах, де вони можуть опромінювати легеневу тканину або поглинатися організмом і згодом осідати в інших органах. </a:t>
            </a:r>
          </a:p>
          <a:p>
            <a:pPr>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Попередню оцінку величини дози при вдиханні або поглинанні з ран можна виконати досить легко. Історично склалося так, що </a:t>
            </a:r>
            <a:r>
              <a:rPr lang="uk-UA" sz="1800" b="1" dirty="0">
                <a:effectLst/>
                <a:latin typeface="Calibri" panose="020F0502020204030204" pitchFamily="34" charset="0"/>
                <a:ea typeface="Calibri" panose="020F0502020204030204" pitchFamily="34" charset="0"/>
                <a:cs typeface="Times New Roman" panose="02020603050405020304" pitchFamily="18" charset="0"/>
              </a:rPr>
              <a:t>назальні мазки </a:t>
            </a:r>
            <a:r>
              <a:rPr lang="uk-UA" sz="1800" dirty="0">
                <a:effectLst/>
                <a:latin typeface="Calibri" panose="020F0502020204030204" pitchFamily="34" charset="0"/>
                <a:ea typeface="Calibri" panose="020F0502020204030204" pitchFamily="34" charset="0"/>
                <a:cs typeface="Times New Roman" panose="02020603050405020304" pitchFamily="18" charset="0"/>
              </a:rPr>
              <a:t>використовувалися як тригери для визначення необхідності подальшого дослідження, і тому їх щодня брали у працівників, що працювали з плутонієм та америцієм.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i="0" kern="1200" dirty="0">
              <a:solidFill>
                <a:schemeClr val="tx1"/>
              </a:solidFill>
              <a:effectLst/>
              <a:latin typeface="+mn-lt"/>
              <a:ea typeface="+mn-ea"/>
              <a:cs typeface="+mn-cs"/>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назальні мазки взяті протягом першої години після поглинання речовини, вони покажуть приблизно 10% поглинання частинок розміром від 1 до 5 мікрон. </a:t>
            </a:r>
          </a:p>
          <a:p>
            <a:pPr algn="just">
              <a:lnSpc>
                <a:spcPct val="115000"/>
              </a:lnSpc>
              <a:spcAft>
                <a:spcPts val="1000"/>
              </a:spcAft>
            </a:pP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Назальні мазки слід брати з передньої частини носа, використовуючи окремий тампон для кожної ніздрі. Сумарні показники з обох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ніздрів</a:t>
            </a:r>
            <a:r>
              <a:rPr lang="uk-UA" sz="1800" dirty="0">
                <a:effectLst/>
                <a:latin typeface="Calibri" panose="020F0502020204030204" pitchFamily="34" charset="0"/>
                <a:ea typeface="Calibri" panose="020F0502020204030204" pitchFamily="34" charset="0"/>
                <a:cs typeface="Times New Roman" panose="02020603050405020304" pitchFamily="18" charset="0"/>
              </a:rPr>
              <a:t> потрібно перевести в одиниці активності.  Якщо показники з однієї ніздрі помітно вищі, ніж з іншої, і у людини немає одностороннього дихання через одну ніздрю, це вказує на механічне забруднення ніздрі (від дотику до обличчя контамінованими руками). Оскільки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контамінаційні</a:t>
            </a:r>
            <a:r>
              <a:rPr lang="uk-UA" sz="1800" dirty="0">
                <a:effectLst/>
                <a:latin typeface="Calibri" panose="020F0502020204030204" pitchFamily="34" charset="0"/>
                <a:ea typeface="Calibri" panose="020F0502020204030204" pitchFamily="34" charset="0"/>
                <a:cs typeface="Times New Roman" panose="02020603050405020304" pitchFamily="18" charset="0"/>
              </a:rPr>
              <a:t> речовини, що вдихаються, залишаються у верхніх дихальних шляхах лише короткий проміжок часу перед видаленням за допомогою звичайних механізмів очищення, негативний тест (мазків з носа чи рота) не виключає можливості внутрішнього зараження. Тому, за можливості, необхідно брати назальні мазки протягом першої години після контакту.</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43EE4FC3-B150-4917-9672-74815B5C4902}" type="slidenum">
              <a:rPr lang="en-US" smtClean="0"/>
              <a:pPr>
                <a:defRPr/>
              </a:pPr>
              <a:t>11</a:t>
            </a:fld>
            <a:endParaRPr lang="en-US"/>
          </a:p>
        </p:txBody>
      </p:sp>
    </p:spTree>
    <p:extLst>
      <p:ext uri="{BB962C8B-B14F-4D97-AF65-F5344CB8AC3E}">
        <p14:creationId xmlns:p14="http://schemas.microsoft.com/office/powerpoint/2010/main" val="177831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Під час радіаційних надзвичайних ситуацій можливе вдихання радіоактивних матеріалів. Приблизно 25% радіонуклідів, що вдихаються, одразу видихаються [33]. Доля решти 75% радіонуклідів, що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вдихнулись</a:t>
            </a:r>
            <a:r>
              <a:rPr lang="uk-UA" sz="1200" dirty="0">
                <a:effectLst/>
                <a:latin typeface="Calibri" panose="020F0502020204030204" pitchFamily="34" charset="0"/>
                <a:ea typeface="Calibri" panose="020F0502020204030204" pitchFamily="34" charset="0"/>
                <a:cs typeface="Times New Roman" panose="02020603050405020304" pitchFamily="18" charset="0"/>
              </a:rPr>
              <a:t>, залежить від їхніх фізико-хімічних властивостей, особливо від розмірів частинок і їх розчинності в легенях або шлунково-кишковому тракті. Частинки з аеродинамічним діаметром понад 10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мкм</a:t>
            </a:r>
            <a:r>
              <a:rPr lang="uk-UA" sz="1200" dirty="0">
                <a:effectLst/>
                <a:latin typeface="Calibri" panose="020F0502020204030204" pitchFamily="34" charset="0"/>
                <a:ea typeface="Calibri" panose="020F0502020204030204" pitchFamily="34" charset="0"/>
                <a:cs typeface="Times New Roman" panose="02020603050405020304" pitchFamily="18" charset="0"/>
              </a:rPr>
              <a:t> мають тенденцію залишатися у верхніх дихальних шляхах і далі виводяться в шлунково-кишковий тракт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мукоциліарним</a:t>
            </a:r>
            <a:r>
              <a:rPr lang="uk-UA" sz="1200" dirty="0">
                <a:effectLst/>
                <a:latin typeface="Calibri" panose="020F0502020204030204" pitchFamily="34" charset="0"/>
                <a:ea typeface="Calibri" panose="020F0502020204030204" pitchFamily="34" charset="0"/>
                <a:cs typeface="Times New Roman" panose="02020603050405020304" pitchFamily="18" charset="0"/>
              </a:rPr>
              <a:t> транспортом. Менші частинки можуть осідати в нижніх дихальних шляхах, де вони можуть опромінювати легеневу тканину або поглинатися організмом і згодом осідати в інших органах. </a:t>
            </a:r>
          </a:p>
          <a:p>
            <a:pPr>
              <a:lnSpc>
                <a:spcPct val="115000"/>
              </a:lnSpc>
              <a:spcAft>
                <a:spcPts val="1000"/>
              </a:spcAft>
            </a:pPr>
            <a:endParaRPr lang="en-UA"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Попередню оцінку величини дози при вдиханні або поглинанні з ран можна виконати досить легко. Історично склалося так, що </a:t>
            </a:r>
            <a:r>
              <a:rPr lang="uk-UA" sz="1200" b="1" dirty="0">
                <a:effectLst/>
                <a:latin typeface="Calibri" panose="020F0502020204030204" pitchFamily="34" charset="0"/>
                <a:ea typeface="Calibri" panose="020F0502020204030204" pitchFamily="34" charset="0"/>
                <a:cs typeface="Times New Roman" panose="02020603050405020304" pitchFamily="18" charset="0"/>
              </a:rPr>
              <a:t>назальні мазки </a:t>
            </a:r>
            <a:r>
              <a:rPr lang="uk-UA" sz="1200" dirty="0">
                <a:effectLst/>
                <a:latin typeface="Calibri" panose="020F0502020204030204" pitchFamily="34" charset="0"/>
                <a:ea typeface="Calibri" panose="020F0502020204030204" pitchFamily="34" charset="0"/>
                <a:cs typeface="Times New Roman" panose="02020603050405020304" pitchFamily="18" charset="0"/>
              </a:rPr>
              <a:t>використовувалися як тригери для визначення необхідності подальшого дослідження, і тому їх щодня брали у працівників, що працювали з плутонієм та америцієм.  </a:t>
            </a:r>
            <a:endParaRPr lang="en-U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0" i="0" kern="1200" dirty="0">
              <a:solidFill>
                <a:schemeClr val="tx1"/>
              </a:solidFill>
              <a:effectLst/>
              <a:latin typeface="+mn-lt"/>
              <a:ea typeface="+mn-ea"/>
              <a:cs typeface="+mn-cs"/>
            </a:endParaRPr>
          </a:p>
          <a:p>
            <a:pPr algn="just">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Якщо назальні мазки взяті протягом першої години після поглинання речовини, вони покажуть приблизно 10% поглинання частинок розміром від 1 до 5 мікрон. </a:t>
            </a:r>
          </a:p>
          <a:p>
            <a:pPr algn="just">
              <a:lnSpc>
                <a:spcPct val="115000"/>
              </a:lnSpc>
              <a:spcAft>
                <a:spcPts val="1000"/>
              </a:spcAft>
            </a:pP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Назальні мазки слід брати з передньої частини носа, використовуючи окремий тампон для кожної ніздрі. Сумарні показники з обох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ніздрів</a:t>
            </a:r>
            <a:r>
              <a:rPr lang="uk-UA" sz="1200" dirty="0">
                <a:effectLst/>
                <a:latin typeface="Calibri" panose="020F0502020204030204" pitchFamily="34" charset="0"/>
                <a:ea typeface="Calibri" panose="020F0502020204030204" pitchFamily="34" charset="0"/>
                <a:cs typeface="Times New Roman" panose="02020603050405020304" pitchFamily="18" charset="0"/>
              </a:rPr>
              <a:t> потрібно перевести в одиниці активності.  Якщо показники з однієї ніздрі помітно вищі, ніж з іншої, і у людини немає одностороннього дихання через одну ніздрю, це вказує на механічне забруднення ніздрі (від дотику до обличчя контамінованими руками). Оскільки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контамінаційні</a:t>
            </a:r>
            <a:r>
              <a:rPr lang="uk-UA" sz="1200" dirty="0">
                <a:effectLst/>
                <a:latin typeface="Calibri" panose="020F0502020204030204" pitchFamily="34" charset="0"/>
                <a:ea typeface="Calibri" panose="020F0502020204030204" pitchFamily="34" charset="0"/>
                <a:cs typeface="Times New Roman" panose="02020603050405020304" pitchFamily="18" charset="0"/>
              </a:rPr>
              <a:t> речовини, що вдихаються, залишаються у верхніх дихальних шляхах лише короткий проміжок часу перед видаленням за допомогою звичайних механізмів очищення, негативний тест (мазків з носа чи рота) не виключає можливості внутрішнього зараження. Тому, за можливості, необхідно брати назальні мазки протягом першої години після контакту.</a:t>
            </a:r>
            <a:endParaRPr lang="en-U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43EE4FC3-B150-4917-9672-74815B5C4902}" type="slidenum">
              <a:rPr lang="en-US" smtClean="0"/>
              <a:pPr>
                <a:defRPr/>
              </a:pPr>
              <a:t>12</a:t>
            </a:fld>
            <a:endParaRPr lang="en-US"/>
          </a:p>
        </p:txBody>
      </p:sp>
    </p:spTree>
    <p:extLst>
      <p:ext uri="{BB962C8B-B14F-4D97-AF65-F5344CB8AC3E}">
        <p14:creationId xmlns:p14="http://schemas.microsoft.com/office/powerpoint/2010/main" val="186554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200000"/>
              </a:lnSpc>
              <a:spcBef>
                <a:spcPts val="0"/>
              </a:spcBef>
              <a:spcAft>
                <a:spcPts val="800"/>
              </a:spcAft>
              <a:buFont typeface="+mj-lt"/>
              <a:buNone/>
            </a:pPr>
            <a:r>
              <a:rPr lang="uk-UA" sz="1800" dirty="0">
                <a:effectLst/>
                <a:latin typeface="Calibri" panose="020F0502020204030204" pitchFamily="34" charset="0"/>
                <a:ea typeface="Calibri" panose="020F0502020204030204" pitchFamily="34" charset="0"/>
                <a:cs typeface="Times New Roman" panose="02020603050405020304" pitchFamily="18" charset="0"/>
              </a:rPr>
              <a:t>Застереження: ми не хочемо загнати речовину глибше в дихальну систему.  Це не тест на COVID, і якщо тампон ввести в носові проходи, це потенційно призведе до глибшого проникнення контамінації в дихальні шляхи.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13</a:t>
            </a:fld>
            <a:endParaRPr lang="en-US"/>
          </a:p>
        </p:txBody>
      </p:sp>
    </p:spTree>
    <p:extLst>
      <p:ext uri="{BB962C8B-B14F-4D97-AF65-F5344CB8AC3E}">
        <p14:creationId xmlns:p14="http://schemas.microsoft.com/office/powerpoint/2010/main" val="3951983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Мазки, взяті з передніх відділів носа, можна виміряти за допомогою вимірювача контамінації. Для попередньої оцінки, активність з обох мазків підсумовується перед застосуванням емпіричного правила.  Передбачається, що виявлена активність становить 10% від вдихуваної речовини. Ефективність детектора, яка являє собою фактичну кількість розпадів за секунду, поділену на кількість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відліків</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за секунду, виявлену пристроєм, можна оцінити в 10%.  Використовуючи формулу, показану на слайді, можна розрахувати приблизну кількість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радіактивності</a:t>
            </a:r>
            <a:r>
              <a:rPr lang="uk-UA" sz="1800" dirty="0">
                <a:effectLst/>
                <a:latin typeface="Calibri" panose="020F0502020204030204" pitchFamily="34" charset="0"/>
                <a:ea typeface="Calibri" panose="020F0502020204030204" pitchFamily="34" charset="0"/>
                <a:cs typeface="Times New Roman" panose="02020603050405020304" pitchFamily="18" charset="0"/>
              </a:rPr>
              <a:t>, що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вдихнулась</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en-UA" dirty="0">
                <a:effectLst/>
              </a:rPr>
              <a:t>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14</a:t>
            </a:fld>
            <a:endParaRPr lang="en-US"/>
          </a:p>
        </p:txBody>
      </p:sp>
    </p:spTree>
    <p:extLst>
      <p:ext uri="{BB962C8B-B14F-4D97-AF65-F5344CB8AC3E}">
        <p14:creationId xmlns:p14="http://schemas.microsoft.com/office/powerpoint/2010/main" val="228889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нуклід невідомий, його можна припустити на основі того, чи випромінює речовина альфа -, бета - або гамма-випромінювання. Такий ймовірний нуклід вибирають виходячи з обмежувальних меж, а також з частоти використання. Наприклад, якщо хтось виявляє бета-випромінювач із оціненим інгаляційним поглинанням понад 6 x 10</a:t>
            </a:r>
            <a:r>
              <a:rPr lang="uk-UA" sz="18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можна вважати, що річні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дозові</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межі було перевищено, оскільки припускається, що Sr-90 є цим бета-нуклідом</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15</a:t>
            </a:fld>
            <a:endParaRPr lang="en-US"/>
          </a:p>
        </p:txBody>
      </p:sp>
    </p:spTree>
    <p:extLst>
      <p:ext uri="{BB962C8B-B14F-4D97-AF65-F5344CB8AC3E}">
        <p14:creationId xmlns:p14="http://schemas.microsoft.com/office/powerpoint/2010/main" val="1016677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Для зручності використання нижче наведена таблиця значень для назальних мазків, які демонструють поглинання в межах річних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дозових</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a:t>
            </a:r>
            <a:r>
              <a:rPr lang="en-UA" sz="2800" dirty="0">
                <a:effectLst/>
              </a:rPr>
              <a:t>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16</a:t>
            </a:fld>
            <a:endParaRPr lang="en-US"/>
          </a:p>
        </p:txBody>
      </p:sp>
    </p:spTree>
    <p:extLst>
      <p:ext uri="{BB962C8B-B14F-4D97-AF65-F5344CB8AC3E}">
        <p14:creationId xmlns:p14="http://schemas.microsoft.com/office/powerpoint/2010/main" val="318399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Додатковими шляхами потрапляння радіонуклідів в організм є відкриті рани та поглинання через неушкоджену шкіру. В якості запобіжного заходу рани слід вважати забрудненими до тих пір, поки не буде доведено протилежне, і їх необхідно обстежувати на наявність радіоактивних речовин до тих пір, поки це не заважає лікуванню </a:t>
            </a:r>
            <a:r>
              <a:rPr lang="uk-U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станів потерпілих, </a:t>
            </a:r>
            <a:r>
              <a:rPr lang="uk-UA" sz="1800" dirty="0">
                <a:effectLst/>
                <a:latin typeface="Calibri" panose="020F0502020204030204" pitchFamily="34" charset="0"/>
                <a:ea typeface="Calibri" panose="020F0502020204030204" pitchFamily="34" charset="0"/>
                <a:cs typeface="Times New Roman" panose="02020603050405020304" pitchFamily="18" charset="0"/>
              </a:rPr>
              <a:t>що загрожують життю. Шкірні рани, включаючи кислотні опіки, створюють </a:t>
            </a:r>
            <a:r>
              <a:rPr lang="uk-U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шлях, </a:t>
            </a:r>
            <a:r>
              <a:rPr lang="uk-UA" sz="1800" dirty="0">
                <a:effectLst/>
                <a:latin typeface="Calibri" panose="020F0502020204030204" pitchFamily="34" charset="0"/>
                <a:ea typeface="Calibri" panose="020F0502020204030204" pitchFamily="34" charset="0"/>
                <a:cs typeface="Times New Roman" panose="02020603050405020304" pitchFamily="18" charset="0"/>
              </a:rPr>
              <a:t>через який будь-яке забруднення потрапляє в безпосередній контакт із підшкірною клітковиною, минаючи епітеліальний бар’єр.</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Хоча більша частина речовини може затримуватися в зоні рани, розчинний матеріал може потрапити в кров, а отже, в інші частини тіла. Нерозчинна речовина буде повільно переміщатися в ближню лімфатичну тканину, де поступово розчинятиметься і зрештою потрапить у кров. Певна частка нерозчинної речовини може утримуватися в зоні рани або в лімфатичній тканині протягом усього життя зараженої людини.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Поглинання з ран може сильно варіюватися в залежності від обставин конкретного інциденту, і на практиці оцінка внутрішнього зараження проводиться в кожному конкретному випадку окремо.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17</a:t>
            </a:fld>
            <a:endParaRPr lang="en-US"/>
          </a:p>
        </p:txBody>
      </p:sp>
    </p:spTree>
    <p:extLst>
      <p:ext uri="{BB962C8B-B14F-4D97-AF65-F5344CB8AC3E}">
        <p14:creationId xmlns:p14="http://schemas.microsoft.com/office/powerpoint/2010/main" val="227321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Хочеться думати , що наявність проблеми буде очевидною, але це не завжди так. Не завжди очевидно, чи є рана взагалі. Зокрема, на колотих ранах може бути відсутня кров, вони можуть не спричиняти біль, а також практично не залишати видимих слідів. Активність, присутня в рані, може бути виявлена за допомогою звичайних гамма-детекторів, якщо забруднювач випромінює енергетичні гамма-промені. У разі зараження альфа-випромінюючими радіонуклідами виявлення стає набагато складнішим, оскільки м'яке рентгенівське випромінювання, що слідує за α-розпадом, буде сильно ослаблене в тканинах; що глибша рана, то сильніший ефект. Наприклад, нагадаємо, що альфа-частинки плутонію мають діапазон у тканинах і крові близько 40 </a:t>
            </a:r>
            <a:r>
              <a:rPr lang="uk-UA" sz="1800"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мкм</a:t>
            </a: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і можуть бути виявлені, лише якщо плутоній знаходиться на поверхні шкіри. Плутоній, що осідає під шкірою або покривається тонким шаром крові чи поту, можна виявити лише за допомогою відносно тривалого підрахунку за допомогою спеціального прибору для ран, відкаліброваного для виявлення м'якого рентгенівського випромінювання, в області з низьким фоном.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Часто необхідно локалізувати активну речовину, і для цього потрібен добре колімований детектор. Однак, портативний детектор часто можна використовувати для визначення присутності забруднення в рані та отримання початкових розрахунків активності.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18</a:t>
            </a:fld>
            <a:endParaRPr lang="en-US"/>
          </a:p>
        </p:txBody>
      </p:sp>
    </p:spTree>
    <p:extLst>
      <p:ext uri="{BB962C8B-B14F-4D97-AF65-F5344CB8AC3E}">
        <p14:creationId xmlns:p14="http://schemas.microsoft.com/office/powerpoint/2010/main" val="3189760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Центр </a:t>
            </a: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допомоги та навчання із радіаційних надзвичайних ситуацій </a:t>
            </a:r>
            <a:r>
              <a:rPr lang="uk-UA" sz="1800" dirty="0">
                <a:effectLst/>
                <a:latin typeface="Calibri" panose="020F0502020204030204" pitchFamily="34" charset="0"/>
                <a:ea typeface="Calibri" panose="020F0502020204030204" pitchFamily="34" charset="0"/>
                <a:cs typeface="Times New Roman" panose="02020603050405020304" pitchFamily="18" charset="0"/>
              </a:rPr>
              <a:t>опублікував коефіцієнти доз поглинання радіонуклідів через забруднені рани, на основі яких в таблиці були зведені референтні межі для різних радіонуклідів.  Похідні референтні межі - це активність в рані, яка призводить до ефективної дози в 20 або 50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мЗв</a:t>
            </a:r>
            <a:r>
              <a:rPr lang="uk-UA" sz="1800" dirty="0">
                <a:effectLst/>
                <a:latin typeface="Calibri" panose="020F0502020204030204" pitchFamily="34" charset="0"/>
                <a:ea typeface="Calibri" panose="020F0502020204030204" pitchFamily="34" charset="0"/>
                <a:cs typeface="Times New Roman" panose="02020603050405020304" pitchFamily="18" charset="0"/>
              </a:rPr>
              <a:t>, або, в деяких випадках очікувану еквівалентну дозу в органі в 500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мЗв</a:t>
            </a:r>
            <a:r>
              <a:rPr lang="uk-UA" sz="1800" dirty="0">
                <a:effectLst/>
                <a:latin typeface="Calibri" panose="020F0502020204030204" pitchFamily="34" charset="0"/>
                <a:ea typeface="Calibri" panose="020F0502020204030204" pitchFamily="34" charset="0"/>
                <a:cs typeface="Times New Roman" panose="02020603050405020304" pitchFamily="18" charset="0"/>
              </a:rPr>
              <a:t>. Цю інформацію можна використовувати як порівняння для оцінки величини дози та, як наслідок, для прийняття рішень щодо лікування.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Майте на увазі, що ці розрахунки базуються на припущеннях, що: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Лікування проводитися не буде.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Вся речовина в якийсь момент розчиняється і потрапляє в системний кровообіг.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0079489-8A35-4AB9-B6A5-E3443186B7EB}" type="slidenum">
              <a:rPr lang="en-US" smtClean="0"/>
              <a:t>19</a:t>
            </a:fld>
            <a:endParaRPr lang="en-US"/>
          </a:p>
        </p:txBody>
      </p:sp>
    </p:spTree>
    <p:extLst>
      <p:ext uri="{BB962C8B-B14F-4D97-AF65-F5344CB8AC3E}">
        <p14:creationId xmlns:p14="http://schemas.microsoft.com/office/powerpoint/2010/main" val="361597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До кінця цієї лекції всі учасники повинні мати можливість обговорити та могти виконати </a:t>
            </a:r>
            <a:r>
              <a:rPr lang="uk-UA" sz="1800" dirty="0">
                <a:latin typeface="Calibri" panose="020F0502020204030204" pitchFamily="34" charset="0"/>
                <a:cs typeface="Times New Roman" panose="02020603050405020304" pitchFamily="18" charset="0"/>
              </a:rPr>
              <a:t>попередню оцінку доз внутрішнього та зовнішнього опромінення</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n-US" sz="1800" dirty="0"/>
          </a:p>
        </p:txBody>
      </p:sp>
      <p:sp>
        <p:nvSpPr>
          <p:cNvPr id="4" name="Slide Number Placeholder 3"/>
          <p:cNvSpPr>
            <a:spLocks noGrp="1"/>
          </p:cNvSpPr>
          <p:nvPr>
            <p:ph type="sldNum" sz="quarter" idx="10"/>
          </p:nvPr>
        </p:nvSpPr>
        <p:spPr/>
        <p:txBody>
          <a:bodyPr/>
          <a:lstStyle/>
          <a:p>
            <a:fld id="{93D42DB3-639D-4A04-BA9B-2E6A11246FC9}" type="slidenum">
              <a:rPr lang="en-US" smtClean="0"/>
              <a:t>2</a:t>
            </a:fld>
            <a:endParaRPr lang="en-US"/>
          </a:p>
        </p:txBody>
      </p:sp>
    </p:spTree>
    <p:extLst>
      <p:ext uri="{BB962C8B-B14F-4D97-AF65-F5344CB8AC3E}">
        <p14:creationId xmlns:p14="http://schemas.microsoft.com/office/powerpoint/2010/main" val="2418979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Для початкової оцінки дози найбільш консервативне припущення стосується дуже добре розчинної або слабкої сполуки.  Такі сполуки швидко поширюються системним кровообігом і, як правило, становлять більшу небезпеку, ніж ті, що локалізуються в рані.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20</a:t>
            </a:fld>
            <a:endParaRPr lang="en-US"/>
          </a:p>
        </p:txBody>
      </p:sp>
    </p:spTree>
    <p:extLst>
      <p:ext uri="{BB962C8B-B14F-4D97-AF65-F5344CB8AC3E}">
        <p14:creationId xmlns:p14="http://schemas.microsoft.com/office/powerpoint/2010/main" val="600972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Тепер ми обговоримо питання зовнішньої дозиметрії.</a:t>
            </a:r>
            <a:endParaRPr lang="en-UA" dirty="0"/>
          </a:p>
        </p:txBody>
      </p:sp>
      <p:sp>
        <p:nvSpPr>
          <p:cNvPr id="4" name="Slide Number Placeholder 3"/>
          <p:cNvSpPr>
            <a:spLocks noGrp="1"/>
          </p:cNvSpPr>
          <p:nvPr>
            <p:ph type="sldNum" sz="quarter" idx="5"/>
          </p:nvPr>
        </p:nvSpPr>
        <p:spPr/>
        <p:txBody>
          <a:bodyPr/>
          <a:lstStyle/>
          <a:p>
            <a:fld id="{93D42DB3-639D-4A04-BA9B-2E6A11246FC9}" type="slidenum">
              <a:rPr lang="en-US" smtClean="0"/>
              <a:t>21</a:t>
            </a:fld>
            <a:endParaRPr lang="en-US"/>
          </a:p>
        </p:txBody>
      </p:sp>
    </p:spTree>
    <p:extLst>
      <p:ext uri="{BB962C8B-B14F-4D97-AF65-F5344CB8AC3E}">
        <p14:creationId xmlns:p14="http://schemas.microsoft.com/office/powerpoint/2010/main" val="419219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При виконанні початкових оцінок зовнішньої дози необхідно враховувати багато змінних. До числа змінних, які необхідно враховувати, відносяться: час опромінення; відстань від опроміненої особи до джерела; активність відповідного джерела; потенційний захист, з яким може зіткнутися радіація; відповідний радіоізотоп. Наприклад, активність джерела та ізотоп, як правило, досить легко ідентифікувати.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22</a:t>
            </a:fld>
            <a:endParaRPr lang="en-US"/>
          </a:p>
        </p:txBody>
      </p:sp>
    </p:spTree>
    <p:extLst>
      <p:ext uri="{BB962C8B-B14F-4D97-AF65-F5344CB8AC3E}">
        <p14:creationId xmlns:p14="http://schemas.microsoft.com/office/powerpoint/2010/main" val="2538727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В більшості ситуацій опромінення ми можемо розрахувати індивідуальну дозу, розглядаючи джерело як нескінченно малу точку.  За умови, що ми знаємо місце розташування людини щодо джерела, природу джерела (активність та ізотоп) і тривалість часу, який людина провела поблизу речовини, розрахунок зовнішньої дози є відносно простим.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dirty="0">
                <a:effectLst/>
                <a:latin typeface="Calibri" panose="020F0502020204030204" pitchFamily="34" charset="0"/>
                <a:ea typeface="Calibri" panose="020F0502020204030204" pitchFamily="34" charset="0"/>
                <a:cs typeface="Times New Roman" panose="02020603050405020304" pitchFamily="18" charset="0"/>
              </a:rPr>
              <a:t>Зверніть увагу, що частину цієї інформації (зокрема, ідентифікацію джерела і його активність) можна отримати шляхом опитування постраждалої особи, супровідних документів тощо.</a:t>
            </a:r>
            <a:endParaRPr lang="en-US" dirty="0"/>
          </a:p>
        </p:txBody>
      </p:sp>
      <p:sp>
        <p:nvSpPr>
          <p:cNvPr id="4" name="Slide Number Placeholder 3"/>
          <p:cNvSpPr>
            <a:spLocks noGrp="1"/>
          </p:cNvSpPr>
          <p:nvPr>
            <p:ph type="sldNum" sz="quarter" idx="5"/>
          </p:nvPr>
        </p:nvSpPr>
        <p:spPr/>
        <p:txBody>
          <a:bodyPr/>
          <a:lstStyle/>
          <a:p>
            <a:fld id="{609B3B84-D7B1-4C61-A49A-2051DC28FC3D}" type="slidenum">
              <a:rPr lang="en-US" smtClean="0"/>
              <a:t>23</a:t>
            </a:fld>
            <a:endParaRPr lang="en-US"/>
          </a:p>
        </p:txBody>
      </p:sp>
    </p:spTree>
    <p:extLst>
      <p:ext uri="{BB962C8B-B14F-4D97-AF65-F5344CB8AC3E}">
        <p14:creationId xmlns:p14="http://schemas.microsoft.com/office/powerpoint/2010/main" val="45688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Ось деякі корисні константи потужності дози для низки сценаріїв опромінення. Константи потужності дози, виділені червоним кольором, будуть використовуватися для оцінки потужності дози на відстані.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24</a:t>
            </a:fld>
            <a:endParaRPr lang="en-US"/>
          </a:p>
        </p:txBody>
      </p:sp>
    </p:spTree>
    <p:extLst>
      <p:ext uri="{BB962C8B-B14F-4D97-AF65-F5344CB8AC3E}">
        <p14:creationId xmlns:p14="http://schemas.microsoft.com/office/powerpoint/2010/main" val="2722900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68350" indent="-295275">
              <a:defRPr>
                <a:solidFill>
                  <a:schemeClr val="tx1"/>
                </a:solidFill>
                <a:latin typeface="Tahoma" charset="0"/>
              </a:defRPr>
            </a:lvl2pPr>
            <a:lvl3pPr marL="1182688" indent="-236538">
              <a:defRPr>
                <a:solidFill>
                  <a:schemeClr val="tx1"/>
                </a:solidFill>
                <a:latin typeface="Tahoma" charset="0"/>
              </a:defRPr>
            </a:lvl3pPr>
            <a:lvl4pPr marL="1657350" indent="-236538">
              <a:defRPr>
                <a:solidFill>
                  <a:schemeClr val="tx1"/>
                </a:solidFill>
                <a:latin typeface="Tahoma" charset="0"/>
              </a:defRPr>
            </a:lvl4pPr>
            <a:lvl5pPr marL="2130425" indent="-236538">
              <a:defRPr>
                <a:solidFill>
                  <a:schemeClr val="tx1"/>
                </a:solidFill>
                <a:latin typeface="Tahoma" charset="0"/>
              </a:defRPr>
            </a:lvl5pPr>
            <a:lvl6pPr marL="2587625" indent="-236538" eaLnBrk="0" fontAlgn="base" hangingPunct="0">
              <a:spcBef>
                <a:spcPct val="0"/>
              </a:spcBef>
              <a:spcAft>
                <a:spcPct val="0"/>
              </a:spcAft>
              <a:defRPr>
                <a:solidFill>
                  <a:schemeClr val="tx1"/>
                </a:solidFill>
                <a:latin typeface="Tahoma" charset="0"/>
              </a:defRPr>
            </a:lvl6pPr>
            <a:lvl7pPr marL="3044825" indent="-236538" eaLnBrk="0" fontAlgn="base" hangingPunct="0">
              <a:spcBef>
                <a:spcPct val="0"/>
              </a:spcBef>
              <a:spcAft>
                <a:spcPct val="0"/>
              </a:spcAft>
              <a:defRPr>
                <a:solidFill>
                  <a:schemeClr val="tx1"/>
                </a:solidFill>
                <a:latin typeface="Tahoma" charset="0"/>
              </a:defRPr>
            </a:lvl7pPr>
            <a:lvl8pPr marL="3502025" indent="-236538" eaLnBrk="0" fontAlgn="base" hangingPunct="0">
              <a:spcBef>
                <a:spcPct val="0"/>
              </a:spcBef>
              <a:spcAft>
                <a:spcPct val="0"/>
              </a:spcAft>
              <a:defRPr>
                <a:solidFill>
                  <a:schemeClr val="tx1"/>
                </a:solidFill>
                <a:latin typeface="Tahoma" charset="0"/>
              </a:defRPr>
            </a:lvl8pPr>
            <a:lvl9pPr marL="3959225" indent="-236538" eaLnBrk="0" fontAlgn="base" hangingPunct="0">
              <a:spcBef>
                <a:spcPct val="0"/>
              </a:spcBef>
              <a:spcAft>
                <a:spcPct val="0"/>
              </a:spcAft>
              <a:defRPr>
                <a:solidFill>
                  <a:schemeClr val="tx1"/>
                </a:solidFill>
                <a:latin typeface="Tahoma" charset="0"/>
              </a:defRPr>
            </a:lvl9pPr>
          </a:lstStyle>
          <a:p>
            <a:fld id="{4B0B8863-27A6-4880-BFA0-2648E48C229A}" type="slidenum">
              <a:rPr lang="en-US" altLang="en-US" smtClean="0">
                <a:latin typeface="Arial Black" pitchFamily="34" charset="0"/>
              </a:rPr>
              <a:pPr/>
              <a:t>25</a:t>
            </a:fld>
            <a:endParaRPr lang="en-US" altLang="en-US">
              <a:latin typeface="Arial Black"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Наведена раніше формула також може допомогти нам оцінити безпечну відстань від джерела або оцінити активність джерела та дозу на основі попереднього вимірювання.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ми використаємо рівняння двічі (для двох різних відстаней від джерела), ми зможемо переставити змінні, щоб математично показати згадану концепцію, відому як «закон обернених квадратів».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Цей закон стверджує, що інтенсивність випромінювання від точки джерела обернено пропорційна квадрату відстані від джерела. Іншими словами, віддалення від точки джерела зменшує інтенсивність, а наближення до точки джерела збільшує інтенсивність.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Зокрема:</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Подвоєння відстані знижує інтенсивність до 1/4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Скорочення відстані вдвічі збільшує інтенсивність в 4 рази</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dirty="0"/>
          </a:p>
        </p:txBody>
      </p:sp>
    </p:spTree>
    <p:extLst>
      <p:ext uri="{BB962C8B-B14F-4D97-AF65-F5344CB8AC3E}">
        <p14:creationId xmlns:p14="http://schemas.microsoft.com/office/powerpoint/2010/main" val="3300651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68350" indent="-295275">
              <a:defRPr>
                <a:solidFill>
                  <a:schemeClr val="tx1"/>
                </a:solidFill>
                <a:latin typeface="Tahoma" charset="0"/>
              </a:defRPr>
            </a:lvl2pPr>
            <a:lvl3pPr marL="1182688" indent="-236538">
              <a:defRPr>
                <a:solidFill>
                  <a:schemeClr val="tx1"/>
                </a:solidFill>
                <a:latin typeface="Tahoma" charset="0"/>
              </a:defRPr>
            </a:lvl3pPr>
            <a:lvl4pPr marL="1657350" indent="-236538">
              <a:defRPr>
                <a:solidFill>
                  <a:schemeClr val="tx1"/>
                </a:solidFill>
                <a:latin typeface="Tahoma" charset="0"/>
              </a:defRPr>
            </a:lvl4pPr>
            <a:lvl5pPr marL="2130425" indent="-236538">
              <a:defRPr>
                <a:solidFill>
                  <a:schemeClr val="tx1"/>
                </a:solidFill>
                <a:latin typeface="Tahoma" charset="0"/>
              </a:defRPr>
            </a:lvl5pPr>
            <a:lvl6pPr marL="2587625" indent="-236538" eaLnBrk="0" fontAlgn="base" hangingPunct="0">
              <a:spcBef>
                <a:spcPct val="0"/>
              </a:spcBef>
              <a:spcAft>
                <a:spcPct val="0"/>
              </a:spcAft>
              <a:defRPr>
                <a:solidFill>
                  <a:schemeClr val="tx1"/>
                </a:solidFill>
                <a:latin typeface="Tahoma" charset="0"/>
              </a:defRPr>
            </a:lvl6pPr>
            <a:lvl7pPr marL="3044825" indent="-236538" eaLnBrk="0" fontAlgn="base" hangingPunct="0">
              <a:spcBef>
                <a:spcPct val="0"/>
              </a:spcBef>
              <a:spcAft>
                <a:spcPct val="0"/>
              </a:spcAft>
              <a:defRPr>
                <a:solidFill>
                  <a:schemeClr val="tx1"/>
                </a:solidFill>
                <a:latin typeface="Tahoma" charset="0"/>
              </a:defRPr>
            </a:lvl7pPr>
            <a:lvl8pPr marL="3502025" indent="-236538" eaLnBrk="0" fontAlgn="base" hangingPunct="0">
              <a:spcBef>
                <a:spcPct val="0"/>
              </a:spcBef>
              <a:spcAft>
                <a:spcPct val="0"/>
              </a:spcAft>
              <a:defRPr>
                <a:solidFill>
                  <a:schemeClr val="tx1"/>
                </a:solidFill>
                <a:latin typeface="Tahoma" charset="0"/>
              </a:defRPr>
            </a:lvl8pPr>
            <a:lvl9pPr marL="3959225" indent="-236538" eaLnBrk="0" fontAlgn="base" hangingPunct="0">
              <a:spcBef>
                <a:spcPct val="0"/>
              </a:spcBef>
              <a:spcAft>
                <a:spcPct val="0"/>
              </a:spcAft>
              <a:defRPr>
                <a:solidFill>
                  <a:schemeClr val="tx1"/>
                </a:solidFill>
                <a:latin typeface="Tahoma" charset="0"/>
              </a:defRPr>
            </a:lvl9pPr>
          </a:lstStyle>
          <a:p>
            <a:fld id="{4B0B8863-27A6-4880-BFA0-2648E48C229A}" type="slidenum">
              <a:rPr lang="en-US" altLang="en-US" smtClean="0">
                <a:latin typeface="Arial Black" pitchFamily="34" charset="0"/>
              </a:rPr>
              <a:pPr/>
              <a:t>26</a:t>
            </a:fld>
            <a:endParaRPr lang="en-US" altLang="en-US">
              <a:latin typeface="Arial Black"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uk-UA" sz="1800" dirty="0">
                <a:effectLst/>
                <a:latin typeface="Calibri" panose="020F0502020204030204" pitchFamily="34" charset="0"/>
                <a:ea typeface="Calibri" panose="020F0502020204030204" pitchFamily="34" charset="0"/>
                <a:cs typeface="Times New Roman" panose="02020603050405020304" pitchFamily="18" charset="0"/>
              </a:rPr>
              <a:t>Цей взаємозв'язок дозволяє оцінити вплив (інтенсивність випромінювання) без необхідності знати активність або джерело.  Однак пам'ятайте, що ефективність нашого обладнання для виявлення змінюється залежно від енергії випромінювання, тому нам потрібно буде уточнити наші розрахунки, коли ми отримаємо додаткові дані</a:t>
            </a:r>
            <a:r>
              <a:rPr lang="en-US" altLang="en-US" baseline="0" dirty="0"/>
              <a:t>.  </a:t>
            </a:r>
            <a:endParaRPr lang="en-US" altLang="en-US" dirty="0"/>
          </a:p>
        </p:txBody>
      </p:sp>
    </p:spTree>
    <p:extLst>
      <p:ext uri="{BB962C8B-B14F-4D97-AF65-F5344CB8AC3E}">
        <p14:creationId xmlns:p14="http://schemas.microsoft.com/office/powerpoint/2010/main" val="140033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Закон обернених квадратів може навіть допомогти нам оцінити, наскільки далеко ми знаходимося від джерела, не потребуючи фізичного вимірювання цієї відстані.  Ми можемо зробити це виконавши початкове вимірювання, де б ми не були.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Потім ми проводимо друге вимірювання на певній відомій нам або виміряній нами відстані від нашої вихідної точки. Нехай x(1) дорівнює нулю, а x(2) - відстань між нашими першими та другими точками вимірювання.  Включивши ці результати вимірювань у цю формулу, можна оцінити, наскільки далеко ми від джерела.  </a:t>
            </a:r>
            <a:endParaRPr lang="en-US" dirty="0"/>
          </a:p>
          <a:p>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27</a:t>
            </a:fld>
            <a:endParaRPr lang="en-US"/>
          </a:p>
        </p:txBody>
      </p:sp>
    </p:spTree>
    <p:extLst>
      <p:ext uri="{BB962C8B-B14F-4D97-AF65-F5344CB8AC3E}">
        <p14:creationId xmlns:p14="http://schemas.microsoft.com/office/powerpoint/2010/main" val="3333464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Контактні дози — коли особа фізично торкається джерела — потребують більш детальної оцінки. Як зазначалося раніше, потужність контактної дози значно перевищує потужність дози навіть на невеликій відстані від джерела. Крім того, залежно від джерела та властивостей капсули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інкапсульованого</a:t>
            </a:r>
            <a:r>
              <a:rPr lang="uk-UA" sz="1800" dirty="0">
                <a:effectLst/>
                <a:latin typeface="Calibri" panose="020F0502020204030204" pitchFamily="34" charset="0"/>
                <a:ea typeface="Calibri" panose="020F0502020204030204" pitchFamily="34" charset="0"/>
                <a:cs typeface="Times New Roman" panose="02020603050405020304" pitchFamily="18" charset="0"/>
              </a:rPr>
              <a:t> джерела, також слід враховувати накопичення електронів. Для гамма-випромінювачів, які зустрічаються частіше (60Co, 137Cs і 192Ir), у капсулі з нержавіючої сталі, доза на поверхні шкіри (глибина 0,07 мм) від контакту зумовлена в основному електронами, що генеруються в капсулі джерела. Після першого міліметра в тканині основне джерело дози починає переходити до фотонів від гамма-випромінюючого радіонукліда.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28</a:t>
            </a:fld>
            <a:endParaRPr lang="en-US"/>
          </a:p>
        </p:txBody>
      </p:sp>
    </p:spTree>
    <p:extLst>
      <p:ext uri="{BB962C8B-B14F-4D97-AF65-F5344CB8AC3E}">
        <p14:creationId xmlns:p14="http://schemas.microsoft.com/office/powerpoint/2010/main" val="764370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Ось та сама таблиця констант доз, яку ми показували раніше.  Ви можете побачити константи дози для оцінки контактної дози, виділені червоним кольором</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29</a:t>
            </a:fld>
            <a:endParaRPr lang="en-US"/>
          </a:p>
        </p:txBody>
      </p:sp>
    </p:spTree>
    <p:extLst>
      <p:ext uri="{BB962C8B-B14F-4D97-AF65-F5344CB8AC3E}">
        <p14:creationId xmlns:p14="http://schemas.microsoft.com/office/powerpoint/2010/main" val="149271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Попередня оцінка дози опромінення не повинна бути надто складною. Метою попередньої оцінки дози є визначення величини дози опромінення, а не конкретної дози. Попередня оцінка дози використовується для координації медичної допомоги, а не для визначення доз для окремих осіб. Визначення конкретної дози здійснюється на більш пізньому етапі реагування. Таким чином, оцінка величини дози є важливим інструментом для здійснення медичного планування лікування осіб, які постраждали в результаті ядерних або радіологічних надзвичайних ситуацій. Мета полягає в тому, щоб визначити наступне:</a:t>
            </a:r>
          </a:p>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Чи є підстави для занепокоєння з боку медиків?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так, то наскільки нагальною є потреба в медичній допомозі?</a:t>
            </a: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Дуже важливо, аби медики отримували своєчасні консультації, щоб лікуючий лікар міг приймати відповідні медичні рішення на ранній стадії.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3</a:t>
            </a:fld>
            <a:endParaRPr lang="en-US"/>
          </a:p>
        </p:txBody>
      </p:sp>
    </p:spTree>
    <p:extLst>
      <p:ext uri="{BB962C8B-B14F-4D97-AF65-F5344CB8AC3E}">
        <p14:creationId xmlns:p14="http://schemas.microsoft.com/office/powerpoint/2010/main" val="202517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У цій лекції ми обговорили кілька методів оцінки величини дози як внутрішньої, так і зовнішньої.  Пам’ятайте, що ці методи не замінюють </a:t>
            </a:r>
            <a:r>
              <a:rPr lang="uk-UA" sz="4800" dirty="0"/>
              <a:t>відповідних</a:t>
            </a:r>
            <a:r>
              <a:rPr lang="uk-UA" sz="1800" dirty="0">
                <a:effectLst/>
                <a:latin typeface="Calibri" panose="020F0502020204030204" pitchFamily="34" charset="0"/>
                <a:ea typeface="Calibri" panose="020F0502020204030204" pitchFamily="34" charset="0"/>
                <a:cs typeface="Times New Roman" panose="02020603050405020304" pitchFamily="18" charset="0"/>
              </a:rPr>
              <a:t>/схвалених методів </a:t>
            </a:r>
            <a:r>
              <a:rPr lang="uk-UA" sz="4800" dirty="0"/>
              <a:t>проведення</a:t>
            </a:r>
            <a:r>
              <a:rPr lang="uk-UA" sz="1800" dirty="0">
                <a:effectLst/>
                <a:latin typeface="Calibri" panose="020F0502020204030204" pitchFamily="34" charset="0"/>
                <a:ea typeface="Calibri" panose="020F0502020204030204" pitchFamily="34" charset="0"/>
                <a:cs typeface="Times New Roman" panose="02020603050405020304" pitchFamily="18" charset="0"/>
              </a:rPr>
              <a:t> дозиметрії. </a:t>
            </a:r>
            <a:r>
              <a:rPr lang="uk-UA" sz="4800" dirty="0"/>
              <a:t>Прорахунок величин </a:t>
            </a:r>
            <a:r>
              <a:rPr lang="uk-UA" sz="1800" dirty="0">
                <a:effectLst/>
                <a:latin typeface="Calibri" panose="020F0502020204030204" pitchFamily="34" charset="0"/>
                <a:ea typeface="Calibri" panose="020F0502020204030204" pitchFamily="34" charset="0"/>
                <a:cs typeface="Times New Roman" panose="02020603050405020304" pitchFamily="18" charset="0"/>
              </a:rPr>
              <a:t>- це інструмент, який допомагає медичним працівникам, але це лише частина завдання.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30</a:t>
            </a:fld>
            <a:endParaRPr lang="en-US"/>
          </a:p>
        </p:txBody>
      </p:sp>
    </p:spTree>
    <p:extLst>
      <p:ext uri="{BB962C8B-B14F-4D97-AF65-F5344CB8AC3E}">
        <p14:creationId xmlns:p14="http://schemas.microsoft.com/office/powerpoint/2010/main" val="2729711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Дякуємо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перегляд</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цих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матеріалів</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щодо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попередньої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оцінки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a:effectLst/>
                <a:latin typeface="Calibri" panose="020F0502020204030204" pitchFamily="34" charset="0"/>
                <a:ea typeface="Calibri" panose="020F0502020204030204" pitchFamily="34" charset="0"/>
                <a:cs typeface="Times New Roman" panose="02020603050405020304" pitchFamily="18" charset="0"/>
              </a:rPr>
              <a:t>доз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внутрішньо</a:t>
            </a:r>
            <a:r>
              <a:rPr lang="uk-UA" sz="1800" dirty="0">
                <a:effectLst/>
                <a:latin typeface="Calibri" panose="020F0502020204030204" pitchFamily="34" charset="0"/>
                <a:ea typeface="Calibri" panose="020F0502020204030204" pitchFamily="34" charset="0"/>
                <a:cs typeface="Times New Roman" panose="02020603050405020304" pitchFamily="18" charset="0"/>
              </a:rPr>
              <a:t>го</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зовнішньо</a:t>
            </a:r>
            <a:r>
              <a:rPr lang="uk-UA" sz="1800" dirty="0">
                <a:effectLst/>
                <a:latin typeface="Calibri" panose="020F0502020204030204" pitchFamily="34" charset="0"/>
                <a:ea typeface="Calibri" panose="020F0502020204030204" pitchFamily="34" charset="0"/>
                <a:cs typeface="Times New Roman" panose="02020603050405020304" pitchFamily="18" charset="0"/>
              </a:rPr>
              <a:t>го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опромінення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представленого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Центром</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допомоги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та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навчання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радіаційних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надзвичайних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ситуацій</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(REAC/TS).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Не</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забувайте</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що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ключові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матеріали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цієї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презентації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можна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знайти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двосторінковій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Інформаційній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картці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для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надавачів</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медичних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послуг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яку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можна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завантажити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веб-сайту</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REAC/TS.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Додаткова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інформація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та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вказівки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доступні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додатку</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REAC/TS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RadMed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який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можна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завантажити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Android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Apple.</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D42DB3-639D-4A04-BA9B-2E6A11246FC9}" type="slidenum">
              <a:rPr lang="en-US" smtClean="0"/>
              <a:t>31</a:t>
            </a:fld>
            <a:endParaRPr lang="en-US"/>
          </a:p>
        </p:txBody>
      </p:sp>
    </p:spTree>
    <p:extLst>
      <p:ext uri="{BB962C8B-B14F-4D97-AF65-F5344CB8AC3E}">
        <p14:creationId xmlns:p14="http://schemas.microsoft.com/office/powerpoint/2010/main" val="80487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Попередня оцінка величини дози також може бути корисною як інструмент для проведення сортування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тріажу</a:t>
            </a:r>
            <a:r>
              <a:rPr lang="uk-UA" sz="1800" dirty="0">
                <a:effectLst/>
                <a:latin typeface="Calibri" panose="020F0502020204030204" pitchFamily="34" charset="0"/>
                <a:ea typeface="Calibri" panose="020F0502020204030204" pitchFamily="34" charset="0"/>
                <a:cs typeface="Times New Roman" panose="02020603050405020304" pitchFamily="18" charset="0"/>
              </a:rPr>
              <a:t>), щоб допомогти спланувати ресурси та інші логістичні питання</a:t>
            </a:r>
            <a:r>
              <a:rPr lang="uk-UA"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4</a:t>
            </a:fld>
            <a:endParaRPr lang="en-US"/>
          </a:p>
        </p:txBody>
      </p:sp>
    </p:spTree>
    <p:extLst>
      <p:ext uri="{BB962C8B-B14F-4D97-AF65-F5344CB8AC3E}">
        <p14:creationId xmlns:p14="http://schemas.microsoft.com/office/powerpoint/2010/main" val="384312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2AAF56C-050E-4638-8640-6895965B5D59}" type="slidenum">
              <a:rPr lang="pt-BR" smtClean="0">
                <a:solidFill>
                  <a:prstClr val="black"/>
                </a:solidFill>
              </a:rPr>
              <a:pPr/>
              <a:t>5</a:t>
            </a:fld>
            <a:endParaRPr lang="pt-BR">
              <a:solidFill>
                <a:prstClr val="black"/>
              </a:solidFill>
            </a:endParaRPr>
          </a:p>
        </p:txBody>
      </p:sp>
      <p:sp>
        <p:nvSpPr>
          <p:cNvPr id="76803" name="Rectangle 2"/>
          <p:cNvSpPr>
            <a:spLocks noGrp="1" noRot="1" noChangeAspect="1" noChangeArrowheads="1" noTextEdit="1"/>
          </p:cNvSpPr>
          <p:nvPr>
            <p:ph type="sldImg"/>
          </p:nvPr>
        </p:nvSpPr>
        <p:spPr>
          <a:xfrm>
            <a:off x="425450" y="708025"/>
            <a:ext cx="6299200" cy="3543300"/>
          </a:xfrm>
          <a:ln/>
        </p:spPr>
      </p:sp>
      <p:sp>
        <p:nvSpPr>
          <p:cNvPr id="76804" name="Rectangle 3"/>
          <p:cNvSpPr>
            <a:spLocks noGrp="1" noChangeArrowheads="1"/>
          </p:cNvSpPr>
          <p:nvPr>
            <p:ph type="body" idx="1"/>
          </p:nvPr>
        </p:nvSpPr>
        <p:spPr>
          <a:noFill/>
          <a:ln/>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Отже, як ми оцінюємо дозу внутрішнього опромінення органу?</a:t>
            </a:r>
          </a:p>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Що ж, нам потрібно трохи знати про БІОЛОГІЮ (зокрема, біохімію) – яким є розподіл радіоактивності (в який орган вона потрапила, в якій кількості і як довго там залишалася) і трохи про ФІЗИКУ - як відбувається накопичення енергії окремим випромінюванням (і скільки енергії накопичується).</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321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425450" y="708025"/>
            <a:ext cx="6299200" cy="3543300"/>
          </a:xfrm>
          <a:ln/>
        </p:spPr>
      </p:sp>
      <p:sp>
        <p:nvSpPr>
          <p:cNvPr id="222211" name="Notes Placeholder 2"/>
          <p:cNvSpPr>
            <a:spLocks noGrp="1"/>
          </p:cNvSpPr>
          <p:nvPr>
            <p:ph type="body" idx="1"/>
          </p:nvPr>
        </p:nvSpPr>
        <p:spPr>
          <a:noFill/>
          <a:ln/>
        </p:spPr>
        <p:txBody>
          <a:bodyPr/>
          <a:lstStyle/>
          <a:p>
            <a:pPr marL="0" marR="0" lvl="0" indent="0">
              <a:lnSpc>
                <a:spcPct val="200000"/>
              </a:lnSpc>
              <a:spcBef>
                <a:spcPts val="0"/>
              </a:spcBef>
              <a:spcAft>
                <a:spcPts val="800"/>
              </a:spcAft>
              <a:buFont typeface="+mj-lt"/>
              <a:buNone/>
            </a:pPr>
            <a:r>
              <a:rPr lang="uk-UA" sz="1800" dirty="0">
                <a:effectLst/>
                <a:latin typeface="Calibri" panose="020F0502020204030204" pitchFamily="34" charset="0"/>
                <a:ea typeface="Calibri" panose="020F0502020204030204" pitchFamily="34" charset="0"/>
                <a:cs typeface="Times New Roman" panose="02020603050405020304" pitchFamily="18" charset="0"/>
              </a:rPr>
              <a:t>Зазвичай ми оцінюємо РАДІОАКТИВНІСТЬ, присутню або в усьому тілі, або в органі, на основі поглинання - загальної кількості радіоактивності, що надходить в організм через вдихання, ковтання або іншим шляхом. З цієї кількості поглинання, відповідно до емпіричного правила випливає, що приблизно 50% речовини потрапляє в системний кровотік, а решта виводиться за допомогою інших біологічних процесів. За оцінками, із загальної кількості матеріалу, що надходить в організм, приблизно 10% зрештою осідає в якомусь органі чи тканині.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2212" name="Slide Number Placeholder 3"/>
          <p:cNvSpPr>
            <a:spLocks noGrp="1"/>
          </p:cNvSpPr>
          <p:nvPr>
            <p:ph type="sldNum" sz="quarter" idx="5"/>
          </p:nvPr>
        </p:nvSpPr>
        <p:spPr>
          <a:noFill/>
        </p:spPr>
        <p:txBody>
          <a:bodyPr/>
          <a:lstStyle/>
          <a:p>
            <a:fld id="{532F06CA-C1DA-42E3-9C46-FF8272453BB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3219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Отримавши показники поглинання, ми можемо порівняти це число з деяким розрахованим рівнем, виміряним за допомогою інструментів або визначеним за допомогою лабораторного аналізу, що відповідає рівню втручання або рівню необхідних заходів, такому як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реферетне</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значення дози (</a:t>
            </a:r>
            <a:r>
              <a:rPr lang="en-US" sz="1800" dirty="0">
                <a:effectLst/>
                <a:latin typeface="Calibri" panose="020F0502020204030204" pitchFamily="34" charset="0"/>
                <a:ea typeface="Calibri" panose="020F0502020204030204" pitchFamily="34" charset="0"/>
                <a:cs typeface="Times New Roman" panose="02020603050405020304" pitchFamily="18" charset="0"/>
              </a:rPr>
              <a:t>RLI</a:t>
            </a:r>
            <a:r>
              <a:rPr lang="uk-UA" sz="1800" dirty="0">
                <a:effectLst/>
                <a:latin typeface="Calibri" panose="020F0502020204030204" pitchFamily="34" charset="0"/>
                <a:ea typeface="Calibri" panose="020F0502020204030204" pitchFamily="34" charset="0"/>
                <a:cs typeface="Times New Roman" panose="02020603050405020304" pitchFamily="18" charset="0"/>
              </a:rPr>
              <a:t>). Ці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реферетні</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значення дози базуються на рівнях радіоактивності, які можуть становити значний ризик для здоров’я пацієнта. Ці значення використовуються як орієнтири, щоб допомогти клінічному персоналу визначити, чи варто починати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декорпорацію</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en-UA"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7</a:t>
            </a:fld>
            <a:endParaRPr lang="en-US"/>
          </a:p>
        </p:txBody>
      </p:sp>
    </p:spTree>
    <p:extLst>
      <p:ext uri="{BB962C8B-B14F-4D97-AF65-F5344CB8AC3E}">
        <p14:creationId xmlns:p14="http://schemas.microsoft.com/office/powerpoint/2010/main" val="292407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Часто використовуваним </a:t>
            </a:r>
            <a:r>
              <a:rPr lang="en-US" sz="1800" dirty="0">
                <a:effectLst/>
                <a:latin typeface="Calibri" panose="020F0502020204030204" pitchFamily="34" charset="0"/>
                <a:ea typeface="Calibri" panose="020F0502020204030204" pitchFamily="34" charset="0"/>
                <a:cs typeface="Times New Roman" panose="02020603050405020304" pitchFamily="18" charset="0"/>
              </a:rPr>
              <a:t>RLI</a:t>
            </a:r>
            <a:r>
              <a:rPr lang="uk-UA" sz="1800" dirty="0">
                <a:effectLst/>
                <a:latin typeface="Calibri" panose="020F0502020204030204" pitchFamily="34" charset="0"/>
                <a:ea typeface="Calibri" panose="020F0502020204030204" pitchFamily="34" charset="0"/>
                <a:cs typeface="Times New Roman" panose="02020603050405020304" pitchFamily="18" charset="0"/>
              </a:rPr>
              <a:t> є річні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дозові</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межі (</a:t>
            </a:r>
            <a:r>
              <a:rPr lang="en-US" sz="1800" dirty="0">
                <a:effectLst/>
                <a:latin typeface="Calibri" panose="020F0502020204030204" pitchFamily="34" charset="0"/>
                <a:ea typeface="Calibri" panose="020F0502020204030204" pitchFamily="34" charset="0"/>
                <a:cs typeface="Times New Roman" panose="02020603050405020304" pitchFamily="18" charset="0"/>
              </a:rPr>
              <a:t>ALI</a:t>
            </a:r>
            <a:r>
              <a:rPr lang="uk-UA" sz="1800" dirty="0">
                <a:effectLst/>
                <a:latin typeface="Calibri" panose="020F0502020204030204" pitchFamily="34" charset="0"/>
                <a:ea typeface="Calibri" panose="020F0502020204030204" pitchFamily="34" charset="0"/>
                <a:cs typeface="Times New Roman" panose="02020603050405020304" pitchFamily="18" charset="0"/>
              </a:rPr>
              <a:t>). Вони базуються на граничній дозі в 20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мЗв</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dirty="0">
                <a:effectLst/>
                <a:latin typeface="Calibri" panose="020F0502020204030204" pitchFamily="34" charset="0"/>
                <a:ea typeface="Calibri" panose="020F0502020204030204" pitchFamily="34" charset="0"/>
                <a:cs typeface="Times New Roman" panose="02020603050405020304" pitchFamily="18" charset="0"/>
              </a:rPr>
              <a:t>Це кількість радіоактивності, яка, потрапляючи в організм, призведе до досягнення річної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дозової</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межі</a:t>
            </a:r>
            <a:r>
              <a:rPr lang="uk-UA"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8</a:t>
            </a:fld>
            <a:endParaRPr lang="en-US"/>
          </a:p>
        </p:txBody>
      </p:sp>
    </p:spTree>
    <p:extLst>
      <p:ext uri="{BB962C8B-B14F-4D97-AF65-F5344CB8AC3E}">
        <p14:creationId xmlns:p14="http://schemas.microsoft.com/office/powerpoint/2010/main" val="49418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Ось кілька прикладів річних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дозових</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a:t>
            </a:r>
            <a:r>
              <a:rPr lang="en-US" sz="1800" dirty="0">
                <a:effectLst/>
                <a:latin typeface="Calibri" panose="020F0502020204030204" pitchFamily="34" charset="0"/>
                <a:ea typeface="Calibri" panose="020F0502020204030204" pitchFamily="34" charset="0"/>
                <a:cs typeface="Times New Roman" panose="02020603050405020304" pitchFamily="18" charset="0"/>
              </a:rPr>
              <a:t> (ALI) </a:t>
            </a:r>
            <a:r>
              <a:rPr lang="uk-UA" sz="1800" dirty="0">
                <a:effectLst/>
                <a:latin typeface="Calibri" panose="020F0502020204030204" pitchFamily="34" charset="0"/>
                <a:ea typeface="Calibri" panose="020F0502020204030204" pitchFamily="34" charset="0"/>
                <a:cs typeface="Times New Roman" panose="02020603050405020304" pitchFamily="18" charset="0"/>
              </a:rPr>
              <a:t>для ізотопів, поширених у радіаційній промисловості.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dirty="0">
                <a:effectLst/>
                <a:latin typeface="Calibri" panose="020F0502020204030204" pitchFamily="34" charset="0"/>
                <a:ea typeface="Calibri" panose="020F0502020204030204" pitchFamily="34" charset="0"/>
                <a:cs typeface="Times New Roman" panose="02020603050405020304" pitchFamily="18" charset="0"/>
              </a:rPr>
              <a:t>Будь ласка, зверніть увагу, що рівні небезпеки значно різняться в залежності від того, чи був ізотоп поглинутий внаслідок вдихання чи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перорально</a:t>
            </a:r>
            <a:r>
              <a:rPr lang="uk-UA" sz="1800" dirty="0">
                <a:effectLst/>
                <a:latin typeface="Calibri" panose="020F0502020204030204" pitchFamily="34" charset="0"/>
                <a:ea typeface="Calibri" panose="020F0502020204030204" pitchFamily="34" charset="0"/>
                <a:cs typeface="Times New Roman" panose="02020603050405020304" pitchFamily="18" charset="0"/>
              </a:rPr>
              <a:t>!  Додаткову інформацію про </a:t>
            </a:r>
            <a:r>
              <a:rPr lang="en-US" sz="1800" dirty="0">
                <a:effectLst/>
                <a:latin typeface="Calibri" panose="020F0502020204030204" pitchFamily="34" charset="0"/>
                <a:ea typeface="Calibri" panose="020F0502020204030204" pitchFamily="34" charset="0"/>
                <a:cs typeface="Times New Roman" panose="02020603050405020304" pitchFamily="18" charset="0"/>
              </a:rPr>
              <a:t>ALI</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можна знайти в додатку REAC/TS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Rad</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Med</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en-UA"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9</a:t>
            </a:fld>
            <a:endParaRPr lang="en-US"/>
          </a:p>
        </p:txBody>
      </p:sp>
    </p:spTree>
    <p:extLst>
      <p:ext uri="{BB962C8B-B14F-4D97-AF65-F5344CB8AC3E}">
        <p14:creationId xmlns:p14="http://schemas.microsoft.com/office/powerpoint/2010/main" val="3811670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31752"/>
            <a:ext cx="9974340" cy="1276164"/>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a:t>
            </a:r>
            <a:r>
              <a:rPr lang="en-US" sz="1600" spc="100" baseline="0" dirty="0">
                <a:solidFill>
                  <a:schemeClr val="bg1">
                    <a:lumMod val="65000"/>
                  </a:schemeClr>
                </a:solidFill>
              </a:rPr>
              <a:t> MANAGEMENT OF RADIATION INJURIES</a:t>
            </a:r>
            <a:endParaRPr lang="en-US" sz="1600" spc="100" dirty="0">
              <a:solidFill>
                <a:schemeClr val="bg1">
                  <a:lumMod val="65000"/>
                </a:schemeClr>
              </a:solidFill>
            </a:endParaRPr>
          </a:p>
        </p:txBody>
      </p:sp>
      <p:pic>
        <p:nvPicPr>
          <p:cNvPr id="9"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40898" y="1131751"/>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0898" y="1795760"/>
            <a:ext cx="1863802" cy="612947"/>
          </a:xfrm>
          <a:prstGeom prst="rect">
            <a:avLst/>
          </a:prstGeom>
          <a:ln>
            <a:solidFill>
              <a:srgbClr val="920000"/>
            </a:solidFill>
          </a:ln>
        </p:spPr>
      </p:pic>
    </p:spTree>
    <p:extLst>
      <p:ext uri="{BB962C8B-B14F-4D97-AF65-F5344CB8AC3E}">
        <p14:creationId xmlns:p14="http://schemas.microsoft.com/office/powerpoint/2010/main" val="122283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4265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311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with Section">
    <p:spTree>
      <p:nvGrpSpPr>
        <p:cNvPr id="1" name=""/>
        <p:cNvGrpSpPr/>
        <p:nvPr/>
      </p:nvGrpSpPr>
      <p:grpSpPr>
        <a:xfrm>
          <a:off x="0" y="0"/>
          <a:ext cx="0" cy="0"/>
          <a:chOff x="0" y="0"/>
          <a:chExt cx="0" cy="0"/>
        </a:xfrm>
      </p:grpSpPr>
      <p:sp>
        <p:nvSpPr>
          <p:cNvPr id="2" name="Title 1"/>
          <p:cNvSpPr>
            <a:spLocks noGrp="1"/>
          </p:cNvSpPr>
          <p:nvPr>
            <p:ph type="title"/>
          </p:nvPr>
        </p:nvSpPr>
        <p:spPr>
          <a:xfrm>
            <a:off x="365760" y="312905"/>
            <a:ext cx="11460480" cy="595423"/>
          </a:xfrm>
        </p:spPr>
        <p:txBody>
          <a:bodyPr>
            <a:noAutofit/>
          </a:bodyPr>
          <a:lstStyle>
            <a:lvl1pPr>
              <a:defRPr sz="4000"/>
            </a:lvl1pPr>
          </a:lstStyle>
          <a:p>
            <a:r>
              <a:rPr lang="en-US"/>
              <a:t>Click to edit Master title style</a:t>
            </a:r>
          </a:p>
        </p:txBody>
      </p:sp>
      <p:sp>
        <p:nvSpPr>
          <p:cNvPr id="3" name="Date Placeholder 2"/>
          <p:cNvSpPr>
            <a:spLocks noGrp="1"/>
          </p:cNvSpPr>
          <p:nvPr>
            <p:ph type="dt" sz="half" idx="10"/>
          </p:nvPr>
        </p:nvSpPr>
        <p:spPr/>
        <p:txBody>
          <a:bodyPr/>
          <a:lstStyle/>
          <a:p>
            <a:pPr>
              <a:defRPr/>
            </a:pPr>
            <a:fld id="{58AE25AA-E432-4E5D-9966-27A9D8003E5F}" type="datetimeFigureOut">
              <a:rPr lang="en-US" smtClean="0">
                <a:solidFill>
                  <a:prstClr val="black">
                    <a:tint val="75000"/>
                  </a:prstClr>
                </a:solidFill>
              </a:rPr>
              <a:pPr>
                <a:defRPr/>
              </a:pPr>
              <a:t>3/27/24</a:t>
            </a:fld>
            <a:endParaRPr lang="en-US">
              <a:solidFill>
                <a:prstClr val="black">
                  <a:tint val="75000"/>
                </a:prstClr>
              </a:solidFill>
            </a:endParaRPr>
          </a:p>
        </p:txBody>
      </p:sp>
      <p:sp>
        <p:nvSpPr>
          <p:cNvPr id="9" name="Content Placeholder 8"/>
          <p:cNvSpPr>
            <a:spLocks noGrp="1"/>
          </p:cNvSpPr>
          <p:nvPr>
            <p:ph sz="quarter" idx="12"/>
          </p:nvPr>
        </p:nvSpPr>
        <p:spPr>
          <a:xfrm>
            <a:off x="353393" y="1053195"/>
            <a:ext cx="11485217" cy="5500688"/>
          </a:xfrm>
        </p:spPr>
        <p:txBody>
          <a:bodyPr>
            <a:normAutofit/>
          </a:bodyPr>
          <a:lstStyle>
            <a:lvl1pPr marL="0" indent="0">
              <a:spcBef>
                <a:spcPts val="1800"/>
              </a:spcBef>
              <a:buFontTx/>
              <a:buNone/>
              <a:defRPr sz="3200"/>
            </a:lvl1pPr>
            <a:lvl2pPr marL="411716" indent="-284925">
              <a:spcBef>
                <a:spcPts val="1200"/>
              </a:spcBef>
              <a:buFont typeface="Arial" pitchFamily="34" charset="0"/>
              <a:buChar char="•"/>
              <a:tabLst/>
              <a:defRPr sz="3200"/>
            </a:lvl2pPr>
            <a:lvl3pPr marL="880417" indent="-310568">
              <a:spcBef>
                <a:spcPts val="1200"/>
              </a:spcBef>
              <a:buFont typeface="Calibri" pitchFamily="34" charset="0"/>
              <a:buChar char="–"/>
              <a:defRPr sz="32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4799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31752"/>
            <a:ext cx="9974340" cy="1276164"/>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a:t>
            </a:r>
            <a:r>
              <a:rPr lang="en-US" sz="1600" spc="100" baseline="0" dirty="0">
                <a:solidFill>
                  <a:schemeClr val="bg1">
                    <a:lumMod val="65000"/>
                  </a:schemeClr>
                </a:solidFill>
              </a:rPr>
              <a:t> MANAGEMENT OF RADIATION INJURIES</a:t>
            </a:r>
            <a:endParaRPr lang="en-US" sz="1600" spc="100" dirty="0">
              <a:solidFill>
                <a:schemeClr val="bg1">
                  <a:lumMod val="65000"/>
                </a:schemeClr>
              </a:solidFill>
            </a:endParaRPr>
          </a:p>
        </p:txBody>
      </p:sp>
      <p:pic>
        <p:nvPicPr>
          <p:cNvPr id="9"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40898" y="1131751"/>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0898" y="1795760"/>
            <a:ext cx="1863802" cy="612947"/>
          </a:xfrm>
          <a:prstGeom prst="rect">
            <a:avLst/>
          </a:prstGeom>
          <a:ln>
            <a:solidFill>
              <a:srgbClr val="920000"/>
            </a:solidFill>
          </a:ln>
        </p:spPr>
      </p:pic>
    </p:spTree>
    <p:extLst>
      <p:ext uri="{BB962C8B-B14F-4D97-AF65-F5344CB8AC3E}">
        <p14:creationId xmlns:p14="http://schemas.microsoft.com/office/powerpoint/2010/main" val="165346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576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95198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407079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C942B-EEA3-427F-8388-6C1AB51CEF95}" type="datetimeFigureOut">
              <a:rPr lang="en-US" smtClean="0"/>
              <a:t>3/27/24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252065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C942B-EEA3-427F-8388-6C1AB51CEF95}" type="datetimeFigureOut">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418000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C942B-EEA3-427F-8388-6C1AB51CEF95}" type="datetimeFigureOut">
              <a:rPr lang="en-US" smtClean="0"/>
              <a:t>3/27/24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94007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CB74BB9-4B3B-81CF-5FD1-53C594FA825C}"/>
              </a:ext>
            </a:extLst>
          </p:cNvPr>
          <p:cNvSpPr/>
          <p:nvPr userDrawn="1"/>
        </p:nvSpPr>
        <p:spPr>
          <a:xfrm>
            <a:off x="2414726" y="6427433"/>
            <a:ext cx="648070" cy="292963"/>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86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47063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03683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58006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829609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5207" y="228078"/>
            <a:ext cx="10361588"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2763" y="1714142"/>
            <a:ext cx="5084032" cy="2006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2763" y="3858611"/>
            <a:ext cx="5084032" cy="2008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054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5207" y="228076"/>
            <a:ext cx="10361587"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lvl2pP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192764" y="1714142"/>
            <a:ext cx="5084032" cy="4152668"/>
          </a:xfrm>
        </p:spPr>
        <p:txBody>
          <a:bodyPr/>
          <a:lstStyle/>
          <a:p>
            <a:pPr lvl="0"/>
            <a:endParaRPr lang="en-US" noProof="0"/>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35622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1" y="274642"/>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4"/>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4"/>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1" y="393858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B348F86-DF68-4E0E-B98E-770AB98F6723}" type="slidenum">
              <a:rPr lang="en-US" altLang="en-US"/>
              <a:pPr/>
              <a:t>‹#›</a:t>
            </a:fld>
            <a:endParaRPr lang="en-US" altLang="en-US"/>
          </a:p>
        </p:txBody>
      </p:sp>
    </p:spTree>
    <p:extLst>
      <p:ext uri="{BB962C8B-B14F-4D97-AF65-F5344CB8AC3E}">
        <p14:creationId xmlns:p14="http://schemas.microsoft.com/office/powerpoint/2010/main" val="99589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2450511"/>
            <a:ext cx="10363200" cy="1362075"/>
          </a:xfrm>
        </p:spPr>
        <p:txBody>
          <a:bodyPr anchorCtr="1">
            <a:noAutofit/>
          </a:bodyPr>
          <a:lstStyle>
            <a:lvl1pPr algn="ctr">
              <a:defRPr sz="4214" b="0" cap="none" baseline="0">
                <a:solidFill>
                  <a:schemeClr val="tx1"/>
                </a:solidFill>
                <a:latin typeface="+mj-lt"/>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48260917-AB9A-4A0E-9662-8871F52BF99A}" type="slidenum">
              <a:rPr lang="en-US" altLang="en-US"/>
              <a:pPr>
                <a:defRPr/>
              </a:pPr>
              <a:t>‹#›</a:t>
            </a:fld>
            <a:endParaRPr lang="en-US" altLang="en-US" dirty="0"/>
          </a:p>
        </p:txBody>
      </p:sp>
    </p:spTree>
    <p:extLst>
      <p:ext uri="{BB962C8B-B14F-4D97-AF65-F5344CB8AC3E}">
        <p14:creationId xmlns:p14="http://schemas.microsoft.com/office/powerpoint/2010/main" val="1393729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with Se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2"/>
          </p:nvPr>
        </p:nvSpPr>
        <p:spPr>
          <a:xfrm>
            <a:off x="353396" y="857254"/>
            <a:ext cx="11485217" cy="5500688"/>
          </a:xfrm>
        </p:spPr>
        <p:txBody>
          <a:bodyPr>
            <a:normAutofit/>
          </a:bodyPr>
          <a:lstStyle>
            <a:lvl1pPr marL="0" indent="0">
              <a:spcBef>
                <a:spcPts val="1382"/>
              </a:spcBef>
              <a:buFontTx/>
              <a:buNone/>
              <a:defRPr sz="2143"/>
            </a:lvl1pPr>
            <a:lvl2pPr marL="315953" indent="-218653">
              <a:spcBef>
                <a:spcPts val="921"/>
              </a:spcBef>
              <a:buFont typeface="Arial" pitchFamily="34" charset="0"/>
              <a:buChar char="•"/>
              <a:tabLst/>
              <a:defRPr sz="2000"/>
            </a:lvl2pPr>
            <a:lvl3pPr marL="675636" indent="-238332">
              <a:spcBef>
                <a:spcPts val="921"/>
              </a:spcBef>
              <a:buFont typeface="Calibri" pitchFamily="34" charset="0"/>
              <a:buChar char="–"/>
              <a:defRPr sz="1858"/>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3"/>
          </p:nvPr>
        </p:nvSpPr>
        <p:spPr/>
        <p:txBody>
          <a:bodyPr/>
          <a:lstStyle>
            <a:lvl1pPr>
              <a:defRPr/>
            </a:lvl1pPr>
          </a:lstStyle>
          <a:p>
            <a:pPr>
              <a:defRPr/>
            </a:pPr>
            <a:endParaRPr lang="en-US" altLang="en-US"/>
          </a:p>
        </p:txBody>
      </p:sp>
      <p:sp>
        <p:nvSpPr>
          <p:cNvPr id="5" name="Slide Number Placeholder 5"/>
          <p:cNvSpPr>
            <a:spLocks noGrp="1"/>
          </p:cNvSpPr>
          <p:nvPr>
            <p:ph type="sldNum" sz="quarter" idx="14"/>
          </p:nvPr>
        </p:nvSpPr>
        <p:spPr/>
        <p:txBody>
          <a:bodyPr/>
          <a:lstStyle>
            <a:lvl1pPr>
              <a:defRPr/>
            </a:lvl1pPr>
          </a:lstStyle>
          <a:p>
            <a:pPr>
              <a:defRPr/>
            </a:pPr>
            <a:fld id="{D8E1C3CD-F22F-4D84-A171-E8BA4389B2E1}" type="slidenum">
              <a:rPr lang="en-US" altLang="en-US"/>
              <a:pPr>
                <a:defRPr/>
              </a:pPr>
              <a:t>‹#›</a:t>
            </a:fld>
            <a:endParaRPr lang="en-US" altLang="en-US" dirty="0"/>
          </a:p>
        </p:txBody>
      </p:sp>
    </p:spTree>
    <p:extLst>
      <p:ext uri="{BB962C8B-B14F-4D97-AF65-F5344CB8AC3E}">
        <p14:creationId xmlns:p14="http://schemas.microsoft.com/office/powerpoint/2010/main" val="4455061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43044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81419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C942B-EEA3-427F-8388-6C1AB51CEF95}" type="datetimeFigureOut">
              <a:rPr lang="en-US" smtClean="0"/>
              <a:t>3/27/24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99738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C942B-EEA3-427F-8388-6C1AB51CEF95}" type="datetimeFigureOut">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78675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C942B-EEA3-427F-8388-6C1AB51CEF95}" type="datetimeFigureOut">
              <a:rPr lang="en-US" smtClean="0"/>
              <a:t>3/27/24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5933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26529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07925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3/27/24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56677" y="6424612"/>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3" name="Footer Placeholder 4"/>
          <p:cNvSpPr txBox="1">
            <a:spLocks/>
          </p:cNvSpPr>
          <p:nvPr userDrawn="1"/>
        </p:nvSpPr>
        <p:spPr>
          <a:xfrm>
            <a:off x="4137722" y="6449039"/>
            <a:ext cx="4810125" cy="474996"/>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Early Internal/External Dose Magnitude Estimation</a:t>
            </a:r>
          </a:p>
        </p:txBody>
      </p:sp>
      <p:pic>
        <p:nvPicPr>
          <p:cNvPr id="14" name="Picture 4"/>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Minus 14"/>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318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3/27/24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56677" y="6483239"/>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I-MED</a:t>
            </a:r>
          </a:p>
        </p:txBody>
      </p:sp>
      <p:sp>
        <p:nvSpPr>
          <p:cNvPr id="13" name="Footer Placeholder 4"/>
          <p:cNvSpPr txBox="1">
            <a:spLocks/>
          </p:cNvSpPr>
          <p:nvPr userDrawn="1"/>
        </p:nvSpPr>
        <p:spPr>
          <a:xfrm>
            <a:off x="4267200" y="6483239"/>
            <a:ext cx="41148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Basic Radiation Physics</a:t>
            </a:r>
          </a:p>
        </p:txBody>
      </p:sp>
      <p:pic>
        <p:nvPicPr>
          <p:cNvPr id="14" name="Picture 4"/>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888F9783-4BBA-0EFB-3627-60B58791BA05}"/>
              </a:ext>
            </a:extLst>
          </p:cNvPr>
          <p:cNvSpPr/>
          <p:nvPr userDrawn="1"/>
        </p:nvSpPr>
        <p:spPr>
          <a:xfrm>
            <a:off x="2396971" y="6569476"/>
            <a:ext cx="648070" cy="168197"/>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671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6.png"/><Relationship Id="rId5" Type="http://schemas.openxmlformats.org/officeDocument/2006/relationships/image" Target="../media/image130.png"/><Relationship Id="rId4" Type="http://schemas.openxmlformats.org/officeDocument/2006/relationships/notesSlide" Target="../notesSlides/notesSlide23.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9.gif"/><Relationship Id="rId5" Type="http://schemas.openxmlformats.org/officeDocument/2006/relationships/image" Target="../media/image16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9.gif"/><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131752"/>
            <a:ext cx="9910700" cy="1276164"/>
          </a:xfrm>
        </p:spPr>
        <p:txBody>
          <a:bodyPr>
            <a:normAutofit fontScale="90000"/>
          </a:bodyPr>
          <a:lstStyle/>
          <a:p>
            <a:r>
              <a:rPr lang="uk-UA" dirty="0"/>
              <a:t>Попередня оцінка доз внутрішнього</a:t>
            </a:r>
            <a:r>
              <a:rPr lang="en-US" dirty="0"/>
              <a:t>/</a:t>
            </a:r>
            <a:r>
              <a:rPr lang="uk-UA" dirty="0"/>
              <a:t>зовнішнього опромінення</a:t>
            </a:r>
            <a:endParaRPr lang="en-US" dirty="0"/>
          </a:p>
        </p:txBody>
      </p:sp>
      <p:pic>
        <p:nvPicPr>
          <p:cNvPr id="3" name="1">
            <a:hlinkClick r:id="" action="ppaction://media"/>
            <a:extLst>
              <a:ext uri="{FF2B5EF4-FFF2-40B4-BE49-F238E27FC236}">
                <a16:creationId xmlns:a16="http://schemas.microsoft.com/office/drawing/2014/main" id="{3BDEF5EE-98A4-9746-946D-215BA6A5A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5766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E4A3-0512-8D36-F8EE-CD79128DE659}"/>
              </a:ext>
            </a:extLst>
          </p:cNvPr>
          <p:cNvSpPr>
            <a:spLocks noGrp="1"/>
          </p:cNvSpPr>
          <p:nvPr>
            <p:ph type="title"/>
          </p:nvPr>
        </p:nvSpPr>
        <p:spPr/>
        <p:txBody>
          <a:bodyPr>
            <a:normAutofit/>
          </a:bodyPr>
          <a:lstStyle/>
          <a:p>
            <a:pPr algn="ctr"/>
            <a:r>
              <a:rPr lang="uk-UA" dirty="0"/>
              <a:t>Звідки ми беремо інгаляційні дані</a:t>
            </a:r>
            <a:r>
              <a:rPr lang="en-US" dirty="0"/>
              <a:t>?</a:t>
            </a:r>
          </a:p>
        </p:txBody>
      </p:sp>
      <p:sp>
        <p:nvSpPr>
          <p:cNvPr id="3" name="Content Placeholder 2">
            <a:extLst>
              <a:ext uri="{FF2B5EF4-FFF2-40B4-BE49-F238E27FC236}">
                <a16:creationId xmlns:a16="http://schemas.microsoft.com/office/drawing/2014/main" id="{FA3FFB77-04D6-8576-E60E-19F30DF37C92}"/>
              </a:ext>
            </a:extLst>
          </p:cNvPr>
          <p:cNvSpPr>
            <a:spLocks noGrp="1"/>
          </p:cNvSpPr>
          <p:nvPr>
            <p:ph idx="1"/>
          </p:nvPr>
        </p:nvSpPr>
        <p:spPr/>
        <p:txBody>
          <a:bodyPr>
            <a:normAutofit/>
          </a:bodyPr>
          <a:lstStyle/>
          <a:p>
            <a:r>
              <a:rPr lang="uk-UA" dirty="0"/>
              <a:t>Назальні мазки</a:t>
            </a:r>
            <a:endParaRPr lang="en-US" dirty="0"/>
          </a:p>
          <a:p>
            <a:pPr lvl="1"/>
            <a:r>
              <a:rPr lang="uk-UA" dirty="0"/>
              <a:t>Гамма</a:t>
            </a:r>
            <a:r>
              <a:rPr lang="en-US" dirty="0"/>
              <a:t> – </a:t>
            </a:r>
            <a:r>
              <a:rPr lang="uk-UA" dirty="0"/>
              <a:t>ручні детектори, ефективні для скринінгу</a:t>
            </a:r>
          </a:p>
          <a:p>
            <a:pPr lvl="1"/>
            <a:r>
              <a:rPr lang="uk-UA" dirty="0"/>
              <a:t>Альфа</a:t>
            </a:r>
            <a:r>
              <a:rPr lang="en-US" dirty="0"/>
              <a:t>/</a:t>
            </a:r>
            <a:r>
              <a:rPr lang="uk-UA" dirty="0"/>
              <a:t>Бета</a:t>
            </a:r>
            <a:r>
              <a:rPr lang="en-US" dirty="0"/>
              <a:t> – </a:t>
            </a:r>
            <a:r>
              <a:rPr lang="uk-UA" dirty="0"/>
              <a:t>рідинна сцинтиляційна спектрометрія  для скринінгу</a:t>
            </a:r>
          </a:p>
          <a:p>
            <a:pPr lvl="1"/>
            <a:r>
              <a:rPr lang="uk-UA" dirty="0"/>
              <a:t>Подальші методи вимірювання можуть підвищити точність</a:t>
            </a:r>
            <a:endParaRPr lang="en-US" dirty="0"/>
          </a:p>
          <a:p>
            <a:r>
              <a:rPr lang="uk-UA" dirty="0"/>
              <a:t>Дає орієнтовні, але клінічно корисні показники дози</a:t>
            </a:r>
            <a:endParaRPr lang="en-US" dirty="0"/>
          </a:p>
          <a:p>
            <a:endParaRPr lang="en-US" dirty="0"/>
          </a:p>
          <a:p>
            <a:endParaRPr lang="en-US" dirty="0"/>
          </a:p>
        </p:txBody>
      </p:sp>
      <p:pic>
        <p:nvPicPr>
          <p:cNvPr id="4" name="10">
            <a:hlinkClick r:id="" action="ppaction://media"/>
            <a:extLst>
              <a:ext uri="{FF2B5EF4-FFF2-40B4-BE49-F238E27FC236}">
                <a16:creationId xmlns:a16="http://schemas.microsoft.com/office/drawing/2014/main" id="{4AF81126-6D9E-10E0-CC9B-F11664E7A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8451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1786"/>
            <a:ext cx="9702660" cy="595423"/>
          </a:xfrm>
        </p:spPr>
        <p:txBody>
          <a:bodyPr/>
          <a:lstStyle/>
          <a:p>
            <a:r>
              <a:rPr lang="uk-UA" sz="4400" dirty="0"/>
              <a:t>Прорахунок інгаляційної дози</a:t>
            </a:r>
            <a:endParaRPr lang="en-US" sz="4400" dirty="0">
              <a:latin typeface="+mn-lt"/>
            </a:endParaRPr>
          </a:p>
        </p:txBody>
      </p:sp>
      <p:sp>
        <p:nvSpPr>
          <p:cNvPr id="3" name="Content Placeholder 2"/>
          <p:cNvSpPr>
            <a:spLocks noGrp="1"/>
          </p:cNvSpPr>
          <p:nvPr>
            <p:ph sz="quarter" idx="12"/>
          </p:nvPr>
        </p:nvSpPr>
        <p:spPr>
          <a:xfrm>
            <a:off x="225715" y="1579788"/>
            <a:ext cx="8613913" cy="4870857"/>
          </a:xfrm>
        </p:spPr>
        <p:txBody>
          <a:bodyPr>
            <a:normAutofit/>
          </a:bodyPr>
          <a:lstStyle/>
          <a:p>
            <a:pPr marL="457200" indent="-457200">
              <a:buFont typeface="Arial" panose="020B0604020202020204" pitchFamily="34" charset="0"/>
              <a:buChar char="•"/>
            </a:pPr>
            <a:r>
              <a:rPr lang="en-US" dirty="0"/>
              <a:t>25% </a:t>
            </a:r>
            <a:r>
              <a:rPr lang="uk-UA" dirty="0"/>
              <a:t>одразу видихається</a:t>
            </a:r>
            <a:endParaRPr lang="en-US" dirty="0"/>
          </a:p>
          <a:p>
            <a:pPr marL="457200" indent="-457200">
              <a:buFont typeface="Arial" panose="020B0604020202020204" pitchFamily="34" charset="0"/>
              <a:buChar char="•"/>
            </a:pPr>
            <a:r>
              <a:rPr lang="uk-UA" dirty="0"/>
              <a:t>Розмір частинок/фактори розчинності</a:t>
            </a:r>
            <a:endParaRPr lang="en-US" dirty="0"/>
          </a:p>
          <a:p>
            <a:pPr marL="868916" lvl="1" indent="-457200"/>
            <a:r>
              <a:rPr lang="en-US" dirty="0"/>
              <a:t>&gt;10 </a:t>
            </a:r>
            <a:r>
              <a:rPr lang="uk-UA" dirty="0" err="1"/>
              <a:t>мкм</a:t>
            </a:r>
            <a:r>
              <a:rPr lang="uk-UA" dirty="0"/>
              <a:t> - верхні дихальні шляхи, очищається доходячи до шлунково-кишкового тракту</a:t>
            </a:r>
          </a:p>
          <a:p>
            <a:pPr marL="868916" lvl="1" indent="-457200"/>
            <a:r>
              <a:rPr lang="uk-UA" dirty="0"/>
              <a:t>Нерозчинні менші частинки залишаються глибоко в легеневій тканині</a:t>
            </a:r>
            <a:endParaRPr lang="en-US" dirty="0"/>
          </a:p>
          <a:p>
            <a:pPr marL="457200" indent="-457200">
              <a:buFont typeface="Arial" panose="020B0604020202020204" pitchFamily="34" charset="0"/>
              <a:buChar char="•"/>
            </a:pPr>
            <a:r>
              <a:rPr lang="uk-UA" dirty="0"/>
              <a:t>Назальні мазки є хорошим інструментом скринінгу</a:t>
            </a:r>
            <a:endParaRPr lang="en-US" dirty="0"/>
          </a:p>
        </p:txBody>
      </p:sp>
      <p:sp>
        <p:nvSpPr>
          <p:cNvPr id="5" name="TextBox 4"/>
          <p:cNvSpPr txBox="1"/>
          <p:nvPr/>
        </p:nvSpPr>
        <p:spPr>
          <a:xfrm>
            <a:off x="3686795" y="6066214"/>
            <a:ext cx="9036448" cy="338554"/>
          </a:xfrm>
          <a:prstGeom prst="rect">
            <a:avLst/>
          </a:prstGeom>
          <a:noFill/>
        </p:spPr>
        <p:txBody>
          <a:bodyPr wrap="none" rtlCol="0">
            <a:spAutoFit/>
          </a:bodyPr>
          <a:lstStyle/>
          <a:p>
            <a:r>
              <a:rPr lang="en-US" sz="1600" dirty="0"/>
              <a:t>https://med.stanford.edu/news/all-news/2013/12/staph-can-lurk-deep-within-nose-study-finds.html</a:t>
            </a:r>
          </a:p>
        </p:txBody>
      </p:sp>
      <p:pic>
        <p:nvPicPr>
          <p:cNvPr id="6" name="Picture 5">
            <a:extLst>
              <a:ext uri="{FF2B5EF4-FFF2-40B4-BE49-F238E27FC236}">
                <a16:creationId xmlns:a16="http://schemas.microsoft.com/office/drawing/2014/main" id="{FF61AE4F-EC59-D713-FC6F-1BCCD355A4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2271" y="1454501"/>
            <a:ext cx="3014876" cy="4566392"/>
          </a:xfrm>
          <a:prstGeom prst="rect">
            <a:avLst/>
          </a:prstGeom>
        </p:spPr>
      </p:pic>
      <p:pic>
        <p:nvPicPr>
          <p:cNvPr id="4" name="11">
            <a:hlinkClick r:id="" action="ppaction://media"/>
            <a:extLst>
              <a:ext uri="{FF2B5EF4-FFF2-40B4-BE49-F238E27FC236}">
                <a16:creationId xmlns:a16="http://schemas.microsoft.com/office/drawing/2014/main" id="{7EB95A6C-3356-87B2-826C-FA3CE1090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0098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1786"/>
            <a:ext cx="9702660" cy="595423"/>
          </a:xfrm>
        </p:spPr>
        <p:txBody>
          <a:bodyPr/>
          <a:lstStyle/>
          <a:p>
            <a:r>
              <a:rPr lang="uk-UA" sz="4400" dirty="0">
                <a:latin typeface="+mn-lt"/>
              </a:rPr>
              <a:t>Прорахунок потра</a:t>
            </a:r>
            <a:r>
              <a:rPr lang="uk-UA" sz="4400" dirty="0"/>
              <a:t>пляння</a:t>
            </a:r>
            <a:endParaRPr lang="en-US" sz="4400" dirty="0">
              <a:latin typeface="+mn-lt"/>
            </a:endParaRPr>
          </a:p>
        </p:txBody>
      </p:sp>
      <p:sp>
        <p:nvSpPr>
          <p:cNvPr id="3" name="Content Placeholder 2"/>
          <p:cNvSpPr>
            <a:spLocks noGrp="1"/>
          </p:cNvSpPr>
          <p:nvPr>
            <p:ph sz="quarter" idx="12"/>
          </p:nvPr>
        </p:nvSpPr>
        <p:spPr>
          <a:xfrm>
            <a:off x="210966" y="1535542"/>
            <a:ext cx="9491693" cy="4870857"/>
          </a:xfrm>
        </p:spPr>
        <p:txBody>
          <a:bodyPr>
            <a:normAutofit/>
          </a:bodyPr>
          <a:lstStyle/>
          <a:p>
            <a:pPr marL="457200" indent="-457200">
              <a:buFont typeface="Arial" panose="020B0604020202020204" pitchFamily="34" charset="0"/>
              <a:buChar char="•"/>
            </a:pPr>
            <a:r>
              <a:rPr lang="uk-UA" sz="2800" b="1" dirty="0"/>
              <a:t>Під час першої години </a:t>
            </a:r>
            <a:r>
              <a:rPr lang="uk-UA" sz="2800" dirty="0"/>
              <a:t>мазки з носа відображають близько 10% потрапляння</a:t>
            </a:r>
            <a:endParaRPr lang="en-US" sz="2800" dirty="0"/>
          </a:p>
          <a:p>
            <a:pPr marL="457200" indent="-457200">
              <a:buFont typeface="Arial" panose="020B0604020202020204" pitchFamily="34" charset="0"/>
              <a:buChar char="•"/>
            </a:pPr>
            <a:r>
              <a:rPr lang="uk-UA" sz="2800" dirty="0"/>
              <a:t>Враховуйте показники обох </a:t>
            </a:r>
            <a:r>
              <a:rPr lang="uk-UA" sz="2800" dirty="0" err="1"/>
              <a:t>ніздрів</a:t>
            </a:r>
            <a:endParaRPr lang="en-US" sz="2800" dirty="0"/>
          </a:p>
          <a:p>
            <a:pPr marL="868916" lvl="1" indent="-457200"/>
            <a:r>
              <a:rPr lang="uk-UA" sz="2800" dirty="0"/>
              <a:t>Різні показники для кожної ніздрі вказують на механічне перенесення (перевірте руки)</a:t>
            </a:r>
            <a:endParaRPr lang="en-US" sz="2800" dirty="0"/>
          </a:p>
          <a:p>
            <a:pPr marL="457200" indent="-457200">
              <a:buFont typeface="Arial" panose="020B0604020202020204" pitchFamily="34" charset="0"/>
              <a:buChar char="•"/>
            </a:pPr>
            <a:r>
              <a:rPr lang="uk-UA" sz="2800" dirty="0"/>
              <a:t>Позитивні результати вказують на внутрішнє забруднення</a:t>
            </a:r>
          </a:p>
          <a:p>
            <a:pPr marL="457200" indent="-457200">
              <a:buFont typeface="Arial" panose="020B0604020202020204" pitchFamily="34" charset="0"/>
              <a:buChar char="•"/>
            </a:pPr>
            <a:r>
              <a:rPr lang="uk-UA" sz="2800" dirty="0"/>
              <a:t>Негативні результати (особливо із запізненням) нейтральні</a:t>
            </a:r>
            <a:endParaRPr lang="en-US" dirty="0"/>
          </a:p>
          <a:p>
            <a:pPr marL="457200" indent="-457200">
              <a:buFont typeface="Arial" panose="020B0604020202020204" pitchFamily="34" charset="0"/>
              <a:buChar char="•"/>
            </a:pPr>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1762" y="1314940"/>
            <a:ext cx="2859272" cy="2859272"/>
          </a:xfrm>
          <a:prstGeom prst="rect">
            <a:avLst/>
          </a:prstGeom>
        </p:spPr>
      </p:pic>
      <p:sp>
        <p:nvSpPr>
          <p:cNvPr id="5" name="TextBox 4"/>
          <p:cNvSpPr txBox="1"/>
          <p:nvPr/>
        </p:nvSpPr>
        <p:spPr>
          <a:xfrm>
            <a:off x="1577776" y="5621801"/>
            <a:ext cx="9036448" cy="338554"/>
          </a:xfrm>
          <a:prstGeom prst="rect">
            <a:avLst/>
          </a:prstGeom>
          <a:noFill/>
        </p:spPr>
        <p:txBody>
          <a:bodyPr wrap="none" rtlCol="0">
            <a:spAutoFit/>
          </a:bodyPr>
          <a:lstStyle/>
          <a:p>
            <a:r>
              <a:rPr lang="en-US" sz="1600" dirty="0"/>
              <a:t>https://med.stanford.edu/news/all-news/2013/12/staph-can-lurk-deep-within-nose-study-finds.html</a:t>
            </a:r>
          </a:p>
        </p:txBody>
      </p:sp>
      <p:pic>
        <p:nvPicPr>
          <p:cNvPr id="6" name="12">
            <a:hlinkClick r:id="" action="ppaction://media"/>
            <a:extLst>
              <a:ext uri="{FF2B5EF4-FFF2-40B4-BE49-F238E27FC236}">
                <a16:creationId xmlns:a16="http://schemas.microsoft.com/office/drawing/2014/main" id="{93BAF9E7-6E10-E24C-BDD3-B3CA86007B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41017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1143000"/>
          </a:xfrm>
        </p:spPr>
        <p:txBody>
          <a:bodyPr/>
          <a:lstStyle/>
          <a:p>
            <a:r>
              <a:rPr lang="uk-UA" dirty="0"/>
              <a:t>Застереження</a:t>
            </a:r>
            <a:endParaRPr lang="en-US" dirty="0"/>
          </a:p>
        </p:txBody>
      </p:sp>
      <p:pic>
        <p:nvPicPr>
          <p:cNvPr id="4" name="Picture 3"/>
          <p:cNvPicPr>
            <a:picLocks noChangeAspect="1"/>
          </p:cNvPicPr>
          <p:nvPr/>
        </p:nvPicPr>
        <p:blipFill>
          <a:blip r:embed="rId5"/>
          <a:stretch>
            <a:fillRect/>
          </a:stretch>
        </p:blipFill>
        <p:spPr>
          <a:xfrm>
            <a:off x="2605020" y="1600200"/>
            <a:ext cx="6981955" cy="4645659"/>
          </a:xfrm>
          <a:prstGeom prst="rect">
            <a:avLst/>
          </a:prstGeom>
        </p:spPr>
      </p:pic>
      <p:sp>
        <p:nvSpPr>
          <p:cNvPr id="5" name="&quot;No&quot; Symbol 4"/>
          <p:cNvSpPr/>
          <p:nvPr/>
        </p:nvSpPr>
        <p:spPr>
          <a:xfrm>
            <a:off x="2825452" y="2064774"/>
            <a:ext cx="5404148" cy="4004104"/>
          </a:xfrm>
          <a:prstGeom prst="noSmoking">
            <a:avLst/>
          </a:prstGeom>
          <a:solidFill>
            <a:srgbClr val="FF0000">
              <a:alpha val="3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13">
            <a:hlinkClick r:id="" action="ppaction://media"/>
            <a:extLst>
              <a:ext uri="{FF2B5EF4-FFF2-40B4-BE49-F238E27FC236}">
                <a16:creationId xmlns:a16="http://schemas.microsoft.com/office/drawing/2014/main" id="{8667C688-CE44-E066-1A5D-8A1C8FDF49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85134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745140"/>
            <a:ext cx="9694262" cy="679180"/>
          </a:xfrm>
        </p:spPr>
        <p:txBody>
          <a:bodyPr>
            <a:normAutofit fontScale="90000"/>
          </a:bodyPr>
          <a:lstStyle/>
          <a:p>
            <a:pPr eaLnBrk="1" hangingPunct="1"/>
            <a:r>
              <a:rPr lang="uk-UA" sz="4800" dirty="0"/>
              <a:t>Збір даних</a:t>
            </a:r>
            <a:endParaRPr lang="en-US" altLang="en-US" sz="4800" dirty="0"/>
          </a:p>
        </p:txBody>
      </p:sp>
      <p:sp>
        <p:nvSpPr>
          <p:cNvPr id="9219" name="Content Placeholder 2"/>
          <p:cNvSpPr>
            <a:spLocks noGrp="1"/>
          </p:cNvSpPr>
          <p:nvPr>
            <p:ph idx="1"/>
          </p:nvPr>
        </p:nvSpPr>
        <p:spPr>
          <a:xfrm>
            <a:off x="617263" y="1784554"/>
            <a:ext cx="11574737" cy="3944471"/>
          </a:xfrm>
        </p:spPr>
        <p:txBody>
          <a:bodyPr>
            <a:normAutofit fontScale="85000" lnSpcReduction="20000"/>
          </a:bodyPr>
          <a:lstStyle/>
          <a:p>
            <a:r>
              <a:rPr lang="uk-UA" sz="3200" dirty="0"/>
              <a:t>Візьміть назальні мазки за допомогою портативного вимірювального приладу</a:t>
            </a:r>
            <a:endParaRPr lang="en-US" altLang="en-US" sz="3200" dirty="0"/>
          </a:p>
          <a:p>
            <a:pPr lvl="1"/>
            <a:r>
              <a:rPr lang="uk-UA" sz="2800" dirty="0"/>
              <a:t>Переведіть показники в </a:t>
            </a:r>
            <a:r>
              <a:rPr lang="uk-UA" sz="2800" dirty="0" err="1"/>
              <a:t>мкКі</a:t>
            </a:r>
            <a:r>
              <a:rPr lang="uk-UA" sz="2800" dirty="0"/>
              <a:t> (</a:t>
            </a:r>
            <a:r>
              <a:rPr lang="en-US" altLang="en-US" sz="2800" dirty="0"/>
              <a:t>µCi</a:t>
            </a:r>
            <a:r>
              <a:rPr lang="uk-UA" sz="2800" dirty="0"/>
              <a:t>) або </a:t>
            </a:r>
            <a:r>
              <a:rPr lang="uk-UA" sz="2800" dirty="0" err="1"/>
              <a:t>МБк</a:t>
            </a:r>
            <a:r>
              <a:rPr lang="uk-UA" sz="2800" dirty="0"/>
              <a:t> (</a:t>
            </a:r>
            <a:r>
              <a:rPr lang="en-US" altLang="en-US" sz="2800" dirty="0"/>
              <a:t>MBq</a:t>
            </a:r>
            <a:r>
              <a:rPr lang="uk-UA" sz="2800" dirty="0"/>
              <a:t>)</a:t>
            </a:r>
            <a:endParaRPr lang="en-US" altLang="en-US" sz="2800" dirty="0"/>
          </a:p>
          <a:p>
            <a:pPr lvl="1"/>
            <a:r>
              <a:rPr lang="uk-UA" sz="2800" dirty="0"/>
              <a:t>Помножте на ефективність детектора (припускаємо 10%)</a:t>
            </a:r>
            <a:endParaRPr lang="en-US" altLang="en-US" sz="2800" dirty="0"/>
          </a:p>
          <a:p>
            <a:pPr lvl="1"/>
            <a:r>
              <a:rPr lang="uk-UA" altLang="en-US" sz="2800" dirty="0"/>
              <a:t>Застосуйте емпіричне правило</a:t>
            </a:r>
            <a:r>
              <a:rPr lang="en-US" altLang="en-US" sz="2800" dirty="0"/>
              <a:t> (10%)</a:t>
            </a:r>
          </a:p>
          <a:p>
            <a:pPr lvl="1"/>
            <a:r>
              <a:rPr lang="uk-UA" altLang="en-US" sz="2800" dirty="0"/>
              <a:t>Порівняйте із</a:t>
            </a:r>
            <a:r>
              <a:rPr lang="en-US" altLang="en-US" sz="2800" dirty="0"/>
              <a:t> </a:t>
            </a:r>
            <a:r>
              <a:rPr lang="uk-UA" altLang="en-US" sz="2800" dirty="0"/>
              <a:t>і</a:t>
            </a:r>
            <a:r>
              <a:rPr lang="uk-UA" sz="2800" baseline="0" dirty="0"/>
              <a:t>нгаляційними річними </a:t>
            </a:r>
            <a:r>
              <a:rPr lang="uk-UA" sz="2800" baseline="0" dirty="0" err="1"/>
              <a:t>дозовими</a:t>
            </a:r>
            <a:r>
              <a:rPr lang="uk-UA" sz="2800" baseline="0" dirty="0"/>
              <a:t> межами</a:t>
            </a:r>
            <a:endParaRPr lang="en-US" altLang="en-US" sz="2800" dirty="0"/>
          </a:p>
          <a:p>
            <a:pPr lvl="2"/>
            <a:r>
              <a:rPr lang="uk-UA" dirty="0"/>
              <a:t>Чи знаєте ви радіонуклід</a:t>
            </a:r>
            <a:r>
              <a:rPr lang="en-US" altLang="en-US" dirty="0"/>
              <a:t>?</a:t>
            </a:r>
          </a:p>
          <a:p>
            <a:pPr lvl="2"/>
            <a:endParaRPr lang="en-US" altLang="en-US" sz="2600" dirty="0"/>
          </a:p>
          <a:p>
            <a:r>
              <a:rPr lang="uk-UA" b="1" dirty="0"/>
              <a:t>Потрапляння </a:t>
            </a:r>
            <a:r>
              <a:rPr lang="uk-UA" b="1" dirty="0" err="1"/>
              <a:t>Бк</a:t>
            </a:r>
            <a:r>
              <a:rPr lang="en-US" b="1" dirty="0"/>
              <a:t> (</a:t>
            </a:r>
            <a:r>
              <a:rPr lang="en-US" b="1" dirty="0" err="1"/>
              <a:t>Bq</a:t>
            </a:r>
            <a:r>
              <a:rPr lang="en-US" b="1" dirty="0"/>
              <a:t>)= </a:t>
            </a:r>
            <a:r>
              <a:rPr lang="uk-UA" b="1" dirty="0"/>
              <a:t>Швидкість імпульсів</a:t>
            </a:r>
            <a:r>
              <a:rPr lang="en-US" b="1" dirty="0"/>
              <a:t> (</a:t>
            </a:r>
            <a:r>
              <a:rPr lang="uk-UA" b="1" dirty="0" err="1"/>
              <a:t>відліки</a:t>
            </a:r>
            <a:r>
              <a:rPr lang="uk-UA" b="1" dirty="0"/>
              <a:t> за секунду - </a:t>
            </a:r>
            <a:r>
              <a:rPr lang="en-US" b="1" dirty="0"/>
              <a:t>cps) × </a:t>
            </a:r>
            <a:r>
              <a:rPr lang="uk-UA" b="1" dirty="0"/>
              <a:t>Ефективність</a:t>
            </a:r>
            <a:r>
              <a:rPr lang="en-US" b="1" dirty="0"/>
              <a:t> (</a:t>
            </a:r>
            <a:r>
              <a:rPr lang="uk-UA" b="1" dirty="0"/>
              <a:t>розпади за секунду - </a:t>
            </a:r>
            <a:r>
              <a:rPr lang="en-US" b="1" dirty="0" err="1"/>
              <a:t>dps</a:t>
            </a:r>
            <a:r>
              <a:rPr lang="en-US" b="1" dirty="0"/>
              <a:t>/</a:t>
            </a:r>
            <a:r>
              <a:rPr lang="uk-UA" b="1" dirty="0" err="1"/>
              <a:t>відліки</a:t>
            </a:r>
            <a:r>
              <a:rPr lang="uk-UA" b="1" dirty="0"/>
              <a:t> за секунду - </a:t>
            </a:r>
            <a:r>
              <a:rPr lang="en-US" b="1" dirty="0"/>
              <a:t>cps) × 10</a:t>
            </a:r>
            <a:endParaRPr lang="en-US" altLang="en-US" sz="3600" dirty="0"/>
          </a:p>
        </p:txBody>
      </p:sp>
      <p:pic>
        <p:nvPicPr>
          <p:cNvPr id="2" name="14">
            <a:hlinkClick r:id="" action="ppaction://media"/>
            <a:extLst>
              <a:ext uri="{FF2B5EF4-FFF2-40B4-BE49-F238E27FC236}">
                <a16:creationId xmlns:a16="http://schemas.microsoft.com/office/drawing/2014/main" id="{235420BD-6F41-636C-DF72-6D21DE095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4763"/>
            <a:ext cx="812800" cy="812800"/>
          </a:xfrm>
          <a:prstGeom prst="rect">
            <a:avLst/>
          </a:prstGeom>
        </p:spPr>
      </p:pic>
    </p:spTree>
    <p:extLst>
      <p:ext uri="{BB962C8B-B14F-4D97-AF65-F5344CB8AC3E}">
        <p14:creationId xmlns:p14="http://schemas.microsoft.com/office/powerpoint/2010/main" val="23584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693641"/>
            <a:ext cx="8991600" cy="911225"/>
          </a:xfrm>
        </p:spPr>
        <p:txBody>
          <a:bodyPr>
            <a:normAutofit/>
          </a:bodyPr>
          <a:lstStyle/>
          <a:p>
            <a:pPr eaLnBrk="1" hangingPunct="1"/>
            <a:r>
              <a:rPr lang="uk-UA" altLang="en-US" dirty="0"/>
              <a:t>Допустимі</a:t>
            </a:r>
            <a:r>
              <a:rPr lang="en-US" altLang="en-US" dirty="0"/>
              <a:t> </a:t>
            </a:r>
            <a:r>
              <a:rPr lang="uk-UA" altLang="en-US" dirty="0"/>
              <a:t>р</a:t>
            </a:r>
            <a:r>
              <a:rPr lang="uk-UA" dirty="0"/>
              <a:t>ічні </a:t>
            </a:r>
            <a:r>
              <a:rPr lang="uk-UA" dirty="0" err="1"/>
              <a:t>дозові</a:t>
            </a:r>
            <a:r>
              <a:rPr lang="uk-UA" dirty="0"/>
              <a:t> межі </a:t>
            </a:r>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8083603"/>
              </p:ext>
            </p:extLst>
          </p:nvPr>
        </p:nvGraphicFramePr>
        <p:xfrm>
          <a:off x="653144" y="1604866"/>
          <a:ext cx="10767524" cy="4016846"/>
        </p:xfrm>
        <a:graphic>
          <a:graphicData uri="http://schemas.openxmlformats.org/drawingml/2006/table">
            <a:tbl>
              <a:tblPr firstRow="1" bandRow="1">
                <a:tableStyleId>{5940675A-B579-460E-94D1-54222C63F5DA}</a:tableStyleId>
              </a:tblPr>
              <a:tblGrid>
                <a:gridCol w="1605962">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060306">
                  <a:extLst>
                    <a:ext uri="{9D8B030D-6E8A-4147-A177-3AD203B41FA5}">
                      <a16:colId xmlns:a16="http://schemas.microsoft.com/office/drawing/2014/main" val="20002"/>
                    </a:ext>
                  </a:extLst>
                </a:gridCol>
                <a:gridCol w="1561435">
                  <a:extLst>
                    <a:ext uri="{9D8B030D-6E8A-4147-A177-3AD203B41FA5}">
                      <a16:colId xmlns:a16="http://schemas.microsoft.com/office/drawing/2014/main" val="20003"/>
                    </a:ext>
                  </a:extLst>
                </a:gridCol>
                <a:gridCol w="1906669">
                  <a:extLst>
                    <a:ext uri="{9D8B030D-6E8A-4147-A177-3AD203B41FA5}">
                      <a16:colId xmlns:a16="http://schemas.microsoft.com/office/drawing/2014/main" val="20004"/>
                    </a:ext>
                  </a:extLst>
                </a:gridCol>
                <a:gridCol w="1804352">
                  <a:extLst>
                    <a:ext uri="{9D8B030D-6E8A-4147-A177-3AD203B41FA5}">
                      <a16:colId xmlns:a16="http://schemas.microsoft.com/office/drawing/2014/main" val="20005"/>
                    </a:ext>
                  </a:extLst>
                </a:gridCol>
              </a:tblGrid>
              <a:tr h="696832">
                <a:tc rowSpan="2">
                  <a:txBody>
                    <a:bodyPr/>
                    <a:lstStyle/>
                    <a:p>
                      <a:pPr marL="0" marR="0" algn="ctr">
                        <a:spcBef>
                          <a:spcPts val="0"/>
                        </a:spcBef>
                        <a:spcAft>
                          <a:spcPts val="0"/>
                        </a:spcAft>
                      </a:pPr>
                      <a:r>
                        <a:rPr lang="uk-UA" sz="2800" b="1" i="0" dirty="0">
                          <a:solidFill>
                            <a:schemeClr val="tx1"/>
                          </a:solidFill>
                          <a:latin typeface="+mn-lt"/>
                          <a:ea typeface="Times New Roman"/>
                          <a:cs typeface="Times New Roman"/>
                        </a:rPr>
                        <a:t>Тип радіації</a:t>
                      </a:r>
                      <a:endParaRPr lang="en-US" sz="28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uk-UA" sz="2800" b="1" i="0" dirty="0">
                          <a:solidFill>
                            <a:schemeClr val="tx1"/>
                          </a:solidFill>
                          <a:latin typeface="+mn-lt"/>
                        </a:rPr>
                        <a:t>Нукліди</a:t>
                      </a:r>
                      <a:endParaRPr lang="en-US" sz="28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uk-UA" sz="2800" b="1" i="0" dirty="0">
                          <a:solidFill>
                            <a:schemeClr val="tx1"/>
                          </a:solidFill>
                          <a:latin typeface="+mn-lt"/>
                        </a:rPr>
                        <a:t>Інгаляційні </a:t>
                      </a:r>
                      <a:r>
                        <a:rPr lang="uk-UA" altLang="en-US" sz="2800" b="1" i="0" kern="1200" dirty="0">
                          <a:solidFill>
                            <a:schemeClr val="tx1"/>
                          </a:solidFill>
                          <a:latin typeface="+mn-lt"/>
                          <a:ea typeface="+mn-ea"/>
                          <a:cs typeface="+mn-cs"/>
                        </a:rPr>
                        <a:t>р</a:t>
                      </a:r>
                      <a:r>
                        <a:rPr lang="uk-UA" sz="2800" b="1" i="0" kern="1200" dirty="0">
                          <a:solidFill>
                            <a:schemeClr val="tx1"/>
                          </a:solidFill>
                          <a:latin typeface="+mn-lt"/>
                          <a:ea typeface="+mn-ea"/>
                          <a:cs typeface="+mn-cs"/>
                        </a:rPr>
                        <a:t>ічні </a:t>
                      </a:r>
                      <a:r>
                        <a:rPr lang="uk-UA" sz="2800" b="1" i="0" kern="1200" dirty="0" err="1">
                          <a:solidFill>
                            <a:schemeClr val="tx1"/>
                          </a:solidFill>
                          <a:latin typeface="+mn-lt"/>
                          <a:ea typeface="+mn-ea"/>
                          <a:cs typeface="+mn-cs"/>
                        </a:rPr>
                        <a:t>дозові</a:t>
                      </a:r>
                      <a:r>
                        <a:rPr lang="uk-UA" sz="2800" b="1" i="0" kern="1200" dirty="0">
                          <a:solidFill>
                            <a:schemeClr val="tx1"/>
                          </a:solidFill>
                          <a:latin typeface="+mn-lt"/>
                          <a:ea typeface="+mn-ea"/>
                          <a:cs typeface="+mn-cs"/>
                        </a:rPr>
                        <a:t> межі </a:t>
                      </a:r>
                      <a:r>
                        <a:rPr lang="en-US" sz="2800" b="1" i="0" kern="1200" dirty="0">
                          <a:solidFill>
                            <a:schemeClr val="tx1"/>
                          </a:solidFill>
                          <a:latin typeface="+mn-lt"/>
                          <a:ea typeface="+mn-ea"/>
                          <a:cs typeface="+mn-cs"/>
                        </a:rPr>
                        <a:t> </a:t>
                      </a: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solidFill>
                      <a:srgbClr val="3333FF"/>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800" b="1" i="0" dirty="0">
                          <a:solidFill>
                            <a:schemeClr val="tx1"/>
                          </a:solidFill>
                          <a:latin typeface="+mn-lt"/>
                        </a:rPr>
                        <a:t>Пероральні </a:t>
                      </a:r>
                      <a:r>
                        <a:rPr lang="uk-UA" altLang="en-US" sz="2800" b="1" i="0" kern="1200" dirty="0">
                          <a:solidFill>
                            <a:schemeClr val="tx1"/>
                          </a:solidFill>
                          <a:latin typeface="+mn-lt"/>
                          <a:ea typeface="+mn-ea"/>
                          <a:cs typeface="+mn-cs"/>
                        </a:rPr>
                        <a:t>р</a:t>
                      </a:r>
                      <a:r>
                        <a:rPr lang="uk-UA" sz="2800" b="1" i="0" kern="1200" dirty="0">
                          <a:solidFill>
                            <a:schemeClr val="tx1"/>
                          </a:solidFill>
                          <a:latin typeface="+mn-lt"/>
                          <a:ea typeface="+mn-ea"/>
                          <a:cs typeface="+mn-cs"/>
                        </a:rPr>
                        <a:t>ічні </a:t>
                      </a:r>
                      <a:r>
                        <a:rPr lang="uk-UA" sz="2800" b="1" i="0" kern="1200" dirty="0" err="1">
                          <a:solidFill>
                            <a:schemeClr val="tx1"/>
                          </a:solidFill>
                          <a:latin typeface="+mn-lt"/>
                          <a:ea typeface="+mn-ea"/>
                          <a:cs typeface="+mn-cs"/>
                        </a:rPr>
                        <a:t>дозові</a:t>
                      </a:r>
                      <a:r>
                        <a:rPr lang="uk-UA" sz="2800" b="1" i="0" kern="1200" dirty="0">
                          <a:solidFill>
                            <a:schemeClr val="tx1"/>
                          </a:solidFill>
                          <a:latin typeface="+mn-lt"/>
                          <a:ea typeface="+mn-ea"/>
                          <a:cs typeface="+mn-cs"/>
                        </a:rPr>
                        <a:t> межі </a:t>
                      </a:r>
                      <a:r>
                        <a:rPr lang="en-US" sz="2800" b="1" i="0" kern="1200" dirty="0">
                          <a:solidFill>
                            <a:schemeClr val="tx1"/>
                          </a:solidFill>
                          <a:latin typeface="+mn-lt"/>
                          <a:ea typeface="+mn-ea"/>
                          <a:cs typeface="+mn-cs"/>
                        </a:rPr>
                        <a:t> </a:t>
                      </a:r>
                      <a:r>
                        <a:rPr lang="en-US" sz="2800" b="1" i="0" dirty="0">
                          <a:solidFill>
                            <a:schemeClr val="tx1"/>
                          </a:solidFill>
                          <a:latin typeface="+mn-lt"/>
                        </a:rPr>
                        <a:t> </a:t>
                      </a:r>
                      <a:endParaRPr lang="en-US" sz="28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solidFill>
                      <a:srgbClr val="3333FF"/>
                    </a:solidFill>
                  </a:tcPr>
                </a:tc>
                <a:extLst>
                  <a:ext uri="{0D108BD9-81ED-4DB2-BD59-A6C34878D82A}">
                    <a16:rowId xmlns:a16="http://schemas.microsoft.com/office/drawing/2014/main" val="10000"/>
                  </a:ext>
                </a:extLst>
              </a:tr>
              <a:tr h="696832">
                <a:tc v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nchor="b">
                    <a:solidFill>
                      <a:srgbClr val="3333FF"/>
                    </a:solidFill>
                  </a:tcPr>
                </a:tc>
                <a:tc v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nchor="b">
                    <a:solidFill>
                      <a:srgbClr val="3333FF"/>
                    </a:solidFill>
                  </a:tcPr>
                </a:tc>
                <a:tc>
                  <a:txBody>
                    <a:bodyPr/>
                    <a:lstStyle/>
                    <a:p>
                      <a:pPr marL="0" marR="0" algn="ctr">
                        <a:spcBef>
                          <a:spcPts val="0"/>
                        </a:spcBef>
                        <a:spcAft>
                          <a:spcPts val="0"/>
                        </a:spcAft>
                      </a:pPr>
                      <a:r>
                        <a:rPr lang="uk-UA" sz="2400" b="1" i="0" dirty="0" err="1">
                          <a:solidFill>
                            <a:schemeClr val="tx1"/>
                          </a:solidFill>
                          <a:latin typeface="+mn-lt"/>
                        </a:rPr>
                        <a:t>Бк</a:t>
                      </a:r>
                      <a:r>
                        <a:rPr lang="uk-UA" sz="2400" b="1" i="0" dirty="0">
                          <a:solidFill>
                            <a:schemeClr val="tx1"/>
                          </a:solidFill>
                          <a:latin typeface="+mn-lt"/>
                        </a:rPr>
                        <a:t> </a:t>
                      </a:r>
                      <a:r>
                        <a:rPr lang="en-US" sz="2400" b="1" i="0" dirty="0">
                          <a:solidFill>
                            <a:schemeClr val="tx1"/>
                          </a:solidFill>
                          <a:latin typeface="+mn-lt"/>
                        </a:rPr>
                        <a:t>[</a:t>
                      </a:r>
                      <a:r>
                        <a:rPr lang="en-US" sz="2400" b="1" i="0" dirty="0" err="1">
                          <a:solidFill>
                            <a:schemeClr val="tx1"/>
                          </a:solidFill>
                          <a:latin typeface="+mn-lt"/>
                        </a:rPr>
                        <a:t>Bq</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uk-UA" sz="2400" b="1" dirty="0" err="1">
                          <a:latin typeface="+mn-lt"/>
                        </a:rPr>
                        <a:t>Розп</a:t>
                      </a:r>
                      <a:r>
                        <a:rPr lang="uk-UA" sz="2400" b="1" dirty="0">
                          <a:latin typeface="+mn-lt"/>
                        </a:rPr>
                        <a:t>. за хв. </a:t>
                      </a:r>
                      <a:r>
                        <a:rPr lang="en-US" sz="2400" b="1" i="0" dirty="0">
                          <a:solidFill>
                            <a:schemeClr val="tx1"/>
                          </a:solidFill>
                          <a:latin typeface="+mn-lt"/>
                        </a:rPr>
                        <a:t>[</a:t>
                      </a:r>
                      <a:r>
                        <a:rPr lang="en-US" sz="2400" b="1" i="0" dirty="0" err="1">
                          <a:solidFill>
                            <a:schemeClr val="tx1"/>
                          </a:solidFill>
                          <a:latin typeface="+mn-lt"/>
                        </a:rPr>
                        <a:t>dpm</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uk-UA" sz="2400" b="1" i="0" dirty="0" err="1">
                          <a:solidFill>
                            <a:schemeClr val="tx1"/>
                          </a:solidFill>
                          <a:latin typeface="+mn-lt"/>
                        </a:rPr>
                        <a:t>Бк</a:t>
                      </a:r>
                      <a:r>
                        <a:rPr lang="uk-UA" sz="2400" b="1" i="0" dirty="0">
                          <a:solidFill>
                            <a:schemeClr val="tx1"/>
                          </a:solidFill>
                          <a:latin typeface="+mn-lt"/>
                        </a:rPr>
                        <a:t> </a:t>
                      </a:r>
                      <a:r>
                        <a:rPr lang="en-US" sz="2400" b="1" i="0" dirty="0">
                          <a:solidFill>
                            <a:schemeClr val="tx1"/>
                          </a:solidFill>
                          <a:latin typeface="+mn-lt"/>
                        </a:rPr>
                        <a:t>[</a:t>
                      </a:r>
                      <a:r>
                        <a:rPr lang="en-US" sz="2400" b="1" i="0" dirty="0" err="1">
                          <a:solidFill>
                            <a:schemeClr val="tx1"/>
                          </a:solidFill>
                          <a:latin typeface="+mn-lt"/>
                        </a:rPr>
                        <a:t>Bq</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uk-UA" sz="2400" b="1" dirty="0" err="1">
                          <a:latin typeface="+mn-lt"/>
                        </a:rPr>
                        <a:t>Розп</a:t>
                      </a:r>
                      <a:r>
                        <a:rPr lang="uk-UA" sz="2400" b="1" dirty="0">
                          <a:latin typeface="+mn-lt"/>
                        </a:rPr>
                        <a:t>. за хв. </a:t>
                      </a:r>
                      <a:r>
                        <a:rPr lang="en-US" sz="2400" b="1" i="0" dirty="0">
                          <a:solidFill>
                            <a:schemeClr val="tx1"/>
                          </a:solidFill>
                          <a:latin typeface="+mn-lt"/>
                        </a:rPr>
                        <a:t>[</a:t>
                      </a:r>
                      <a:r>
                        <a:rPr lang="en-US" sz="2400" b="1" i="0" dirty="0" err="1">
                          <a:solidFill>
                            <a:schemeClr val="tx1"/>
                          </a:solidFill>
                          <a:latin typeface="+mn-lt"/>
                        </a:rPr>
                        <a:t>dpm</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3811">
                <a:tc>
                  <a:txBody>
                    <a:bodyPr/>
                    <a:lstStyle/>
                    <a:p>
                      <a:pPr marL="0" marR="0" algn="ctr">
                        <a:spcBef>
                          <a:spcPts val="0"/>
                        </a:spcBef>
                        <a:spcAft>
                          <a:spcPts val="0"/>
                        </a:spcAft>
                      </a:pPr>
                      <a:r>
                        <a:rPr lang="uk-UA" sz="2800" dirty="0">
                          <a:solidFill>
                            <a:schemeClr val="tx1"/>
                          </a:solidFill>
                          <a:latin typeface="+mn-lt"/>
                          <a:ea typeface="Times New Roman"/>
                          <a:cs typeface="Times New Roman"/>
                        </a:rPr>
                        <a:t>альфа</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Am-241</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3 x 10</a:t>
                      </a:r>
                      <a:r>
                        <a:rPr lang="en-US" sz="2800" baseline="30000" dirty="0">
                          <a:solidFill>
                            <a:schemeClr val="tx1"/>
                          </a:solidFill>
                          <a:latin typeface="+mn-lt"/>
                        </a:rPr>
                        <a:t>2</a:t>
                      </a:r>
                      <a:r>
                        <a:rPr lang="en-US" sz="2800" dirty="0">
                          <a:solidFill>
                            <a:schemeClr val="tx1"/>
                          </a:solidFill>
                          <a:latin typeface="+mn-lt"/>
                        </a:rPr>
                        <a:t> - W</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1.8 x 10</a:t>
                      </a:r>
                      <a:r>
                        <a:rPr lang="en-US" sz="2800" baseline="30000" dirty="0">
                          <a:solidFill>
                            <a:schemeClr val="tx1"/>
                          </a:solidFill>
                          <a:latin typeface="+mn-lt"/>
                        </a:rPr>
                        <a:t>4</a:t>
                      </a:r>
                      <a:endParaRPr lang="en-US" sz="280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3 x 10</a:t>
                      </a:r>
                      <a:r>
                        <a:rPr lang="en-US" sz="2800" baseline="30000" dirty="0">
                          <a:solidFill>
                            <a:schemeClr val="tx1"/>
                          </a:solidFill>
                          <a:latin typeface="+mn-lt"/>
                        </a:rPr>
                        <a:t>4</a:t>
                      </a:r>
                      <a:r>
                        <a:rPr lang="en-US" sz="2800" dirty="0">
                          <a:solidFill>
                            <a:schemeClr val="tx1"/>
                          </a:solidFill>
                          <a:latin typeface="+mn-lt"/>
                        </a:rPr>
                        <a:t> - W</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ea typeface="Times New Roman"/>
                          <a:cs typeface="Times New Roman"/>
                        </a:rPr>
                        <a:t>1.8</a:t>
                      </a:r>
                      <a:r>
                        <a:rPr lang="en-US" sz="2800" baseline="0" dirty="0">
                          <a:solidFill>
                            <a:schemeClr val="tx1"/>
                          </a:solidFill>
                          <a:latin typeface="+mn-lt"/>
                          <a:ea typeface="Times New Roman"/>
                          <a:cs typeface="Times New Roman"/>
                        </a:rPr>
                        <a:t> x 10</a:t>
                      </a:r>
                      <a:r>
                        <a:rPr lang="en-US" sz="2800" baseline="30000" dirty="0">
                          <a:solidFill>
                            <a:schemeClr val="tx1"/>
                          </a:solidFill>
                          <a:latin typeface="+mn-lt"/>
                          <a:ea typeface="Times New Roman"/>
                          <a:cs typeface="Times New Roman"/>
                        </a:rPr>
                        <a:t>6</a:t>
                      </a: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15119">
                <a:tc>
                  <a:txBody>
                    <a:bodyPr/>
                    <a:lstStyle/>
                    <a:p>
                      <a:pPr marL="0" marR="0" algn="ctr">
                        <a:spcBef>
                          <a:spcPts val="0"/>
                        </a:spcBef>
                        <a:spcAft>
                          <a:spcPts val="0"/>
                        </a:spcAft>
                      </a:pPr>
                      <a:r>
                        <a:rPr lang="uk-UA" sz="2800" dirty="0">
                          <a:solidFill>
                            <a:schemeClr val="tx1"/>
                          </a:solidFill>
                          <a:latin typeface="+mn-lt"/>
                          <a:ea typeface="Times New Roman"/>
                          <a:cs typeface="Times New Roman"/>
                        </a:rPr>
                        <a:t>бета</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Sr-90</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6 x 10</a:t>
                      </a:r>
                      <a:r>
                        <a:rPr lang="en-US" sz="2800" baseline="30000" dirty="0">
                          <a:solidFill>
                            <a:schemeClr val="tx1"/>
                          </a:solidFill>
                          <a:latin typeface="+mn-lt"/>
                        </a:rPr>
                        <a:t>4</a:t>
                      </a:r>
                      <a:r>
                        <a:rPr lang="en-US" sz="2800" dirty="0">
                          <a:solidFill>
                            <a:schemeClr val="tx1"/>
                          </a:solidFill>
                          <a:latin typeface="+mn-lt"/>
                        </a:rPr>
                        <a:t> – Y</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3.6 x 10</a:t>
                      </a:r>
                      <a:r>
                        <a:rPr lang="en-US" sz="2800" baseline="30000" dirty="0">
                          <a:solidFill>
                            <a:schemeClr val="tx1"/>
                          </a:solidFill>
                          <a:latin typeface="+mn-lt"/>
                        </a:rPr>
                        <a:t>6</a:t>
                      </a:r>
                      <a:endParaRPr lang="en-US" sz="280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6 x 10</a:t>
                      </a:r>
                      <a:r>
                        <a:rPr lang="en-US" sz="2800" baseline="30000" dirty="0">
                          <a:solidFill>
                            <a:schemeClr val="tx1"/>
                          </a:solidFill>
                          <a:latin typeface="+mn-lt"/>
                        </a:rPr>
                        <a:t>5</a:t>
                      </a:r>
                      <a:r>
                        <a:rPr lang="en-US" sz="2800" dirty="0">
                          <a:solidFill>
                            <a:schemeClr val="tx1"/>
                          </a:solidFill>
                          <a:latin typeface="+mn-lt"/>
                        </a:rPr>
                        <a:t> - D</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ea typeface="Times New Roman"/>
                          <a:cs typeface="Times New Roman"/>
                        </a:rPr>
                        <a:t>3.6 x 10</a:t>
                      </a:r>
                      <a:r>
                        <a:rPr lang="en-US" sz="2800" baseline="30000" dirty="0">
                          <a:solidFill>
                            <a:schemeClr val="tx1"/>
                          </a:solidFill>
                          <a:latin typeface="+mn-lt"/>
                          <a:ea typeface="Times New Roman"/>
                          <a:cs typeface="Times New Roman"/>
                        </a:rPr>
                        <a:t>7</a:t>
                      </a: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72956">
                <a:tc>
                  <a:txBody>
                    <a:bodyPr/>
                    <a:lstStyle/>
                    <a:p>
                      <a:pPr marL="0" marR="0" algn="ctr">
                        <a:spcBef>
                          <a:spcPts val="0"/>
                        </a:spcBef>
                        <a:spcAft>
                          <a:spcPts val="0"/>
                        </a:spcAft>
                      </a:pPr>
                      <a:r>
                        <a:rPr lang="uk-UA" sz="2800" dirty="0">
                          <a:solidFill>
                            <a:schemeClr val="tx1"/>
                          </a:solidFill>
                          <a:latin typeface="+mn-lt"/>
                          <a:ea typeface="Times New Roman"/>
                          <a:cs typeface="Times New Roman"/>
                        </a:rPr>
                        <a:t>гамма</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Cs-137</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2 x 10</a:t>
                      </a:r>
                      <a:r>
                        <a:rPr lang="en-US" sz="2800" baseline="30000" dirty="0">
                          <a:solidFill>
                            <a:schemeClr val="tx1"/>
                          </a:solidFill>
                          <a:latin typeface="+mn-lt"/>
                        </a:rPr>
                        <a:t>6</a:t>
                      </a:r>
                      <a:r>
                        <a:rPr lang="en-US" sz="2800" dirty="0">
                          <a:solidFill>
                            <a:schemeClr val="tx1"/>
                          </a:solidFill>
                          <a:latin typeface="+mn-lt"/>
                        </a:rPr>
                        <a:t> – D</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1.2 x 10</a:t>
                      </a:r>
                      <a:r>
                        <a:rPr lang="en-US" sz="2800" baseline="30000" dirty="0">
                          <a:solidFill>
                            <a:schemeClr val="tx1"/>
                          </a:solidFill>
                          <a:latin typeface="+mn-lt"/>
                        </a:rPr>
                        <a:t>8</a:t>
                      </a:r>
                      <a:endParaRPr lang="en-US" sz="280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1 x 10</a:t>
                      </a:r>
                      <a:r>
                        <a:rPr lang="en-US" sz="2800" baseline="30000" dirty="0">
                          <a:solidFill>
                            <a:schemeClr val="tx1"/>
                          </a:solidFill>
                          <a:latin typeface="+mn-lt"/>
                        </a:rPr>
                        <a:t>6</a:t>
                      </a:r>
                      <a:r>
                        <a:rPr lang="en-US" sz="2800" dirty="0">
                          <a:solidFill>
                            <a:schemeClr val="tx1"/>
                          </a:solidFill>
                          <a:latin typeface="+mn-lt"/>
                        </a:rPr>
                        <a:t>  - D</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ea typeface="Times New Roman"/>
                          <a:cs typeface="Times New Roman"/>
                        </a:rPr>
                        <a:t>6.0 x 10</a:t>
                      </a:r>
                      <a:r>
                        <a:rPr lang="en-US" sz="2800" baseline="30000" dirty="0">
                          <a:solidFill>
                            <a:schemeClr val="tx1"/>
                          </a:solidFill>
                          <a:latin typeface="+mn-lt"/>
                          <a:ea typeface="Times New Roman"/>
                          <a:cs typeface="Times New Roman"/>
                        </a:rPr>
                        <a:t>7</a:t>
                      </a: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296" name="Rectangle 1"/>
          <p:cNvSpPr>
            <a:spLocks noChangeArrowheads="1"/>
          </p:cNvSpPr>
          <p:nvPr/>
        </p:nvSpPr>
        <p:spPr bwMode="auto">
          <a:xfrm>
            <a:off x="2449514" y="5642253"/>
            <a:ext cx="7338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har char="•"/>
              <a:defRPr sz="3200">
                <a:solidFill>
                  <a:srgbClr val="FFFF00"/>
                </a:solidFill>
                <a:latin typeface="Arial" charset="0"/>
              </a:defRPr>
            </a:lvl1pPr>
            <a:lvl2pPr marL="742950" indent="-285750" eaLnBrk="0" hangingPunct="0">
              <a:spcBef>
                <a:spcPct val="20000"/>
              </a:spcBef>
              <a:buChar char="–"/>
              <a:defRPr sz="2800">
                <a:solidFill>
                  <a:srgbClr val="FFFF00"/>
                </a:solidFill>
                <a:latin typeface="Arial" charset="0"/>
              </a:defRPr>
            </a:lvl2pPr>
            <a:lvl3pPr marL="1143000" indent="-228600" eaLnBrk="0" hangingPunct="0">
              <a:spcBef>
                <a:spcPct val="20000"/>
              </a:spcBef>
              <a:buChar char="•"/>
              <a:defRPr sz="2400">
                <a:solidFill>
                  <a:srgbClr val="FFFF00"/>
                </a:solidFill>
                <a:latin typeface="Arial" charset="0"/>
              </a:defRPr>
            </a:lvl3pPr>
            <a:lvl4pPr marL="1600200" indent="-228600" eaLnBrk="0" hangingPunct="0">
              <a:spcBef>
                <a:spcPct val="20000"/>
              </a:spcBef>
              <a:buChar char="–"/>
              <a:defRPr sz="2000">
                <a:solidFill>
                  <a:srgbClr val="FFFF00"/>
                </a:solidFill>
                <a:latin typeface="Arial" charset="0"/>
              </a:defRPr>
            </a:lvl4pPr>
            <a:lvl5pPr marL="2057400" indent="-228600" eaLnBrk="0" hangingPunct="0">
              <a:spcBef>
                <a:spcPct val="20000"/>
              </a:spcBef>
              <a:buChar char="»"/>
              <a:defRPr sz="2000">
                <a:solidFill>
                  <a:srgbClr val="FFFF00"/>
                </a:solidFill>
                <a:latin typeface="Arial" charset="0"/>
              </a:defRPr>
            </a:lvl5pPr>
            <a:lvl6pPr marL="2514600" indent="-228600" eaLnBrk="0" fontAlgn="base" hangingPunct="0">
              <a:spcBef>
                <a:spcPct val="20000"/>
              </a:spcBef>
              <a:spcAft>
                <a:spcPct val="0"/>
              </a:spcAft>
              <a:buChar char="»"/>
              <a:defRPr sz="2000">
                <a:solidFill>
                  <a:srgbClr val="FFFF00"/>
                </a:solidFill>
                <a:latin typeface="Arial" charset="0"/>
              </a:defRPr>
            </a:lvl6pPr>
            <a:lvl7pPr marL="2971800" indent="-228600" eaLnBrk="0" fontAlgn="base" hangingPunct="0">
              <a:spcBef>
                <a:spcPct val="20000"/>
              </a:spcBef>
              <a:spcAft>
                <a:spcPct val="0"/>
              </a:spcAft>
              <a:buChar char="»"/>
              <a:defRPr sz="2000">
                <a:solidFill>
                  <a:srgbClr val="FFFF00"/>
                </a:solidFill>
                <a:latin typeface="Arial" charset="0"/>
              </a:defRPr>
            </a:lvl7pPr>
            <a:lvl8pPr marL="3429000" indent="-228600" eaLnBrk="0" fontAlgn="base" hangingPunct="0">
              <a:spcBef>
                <a:spcPct val="20000"/>
              </a:spcBef>
              <a:spcAft>
                <a:spcPct val="0"/>
              </a:spcAft>
              <a:buChar char="»"/>
              <a:defRPr sz="2000">
                <a:solidFill>
                  <a:srgbClr val="FFFF00"/>
                </a:solidFill>
                <a:latin typeface="Arial" charset="0"/>
              </a:defRPr>
            </a:lvl8pPr>
            <a:lvl9pPr marL="3886200" indent="-228600" eaLnBrk="0" fontAlgn="base" hangingPunct="0">
              <a:spcBef>
                <a:spcPct val="20000"/>
              </a:spcBef>
              <a:spcAft>
                <a:spcPct val="0"/>
              </a:spcAft>
              <a:buChar char="»"/>
              <a:defRPr sz="2000">
                <a:solidFill>
                  <a:srgbClr val="FFFF00"/>
                </a:solidFill>
                <a:latin typeface="Arial" charset="0"/>
              </a:defRPr>
            </a:lvl9pPr>
          </a:lstStyle>
          <a:p>
            <a:pPr>
              <a:spcBef>
                <a:spcPct val="0"/>
              </a:spcBef>
              <a:buFontTx/>
              <a:buNone/>
            </a:pPr>
            <a:r>
              <a:rPr lang="en-US" altLang="en-US" sz="1800" dirty="0">
                <a:solidFill>
                  <a:schemeClr val="tx1"/>
                </a:solidFill>
                <a:latin typeface="Times New Roman" pitchFamily="18" charset="0"/>
                <a:cs typeface="Times New Roman" pitchFamily="18" charset="0"/>
              </a:rPr>
              <a:t>Most restrictive ALI values in ICRP 61 are listed (solubility class also listed).</a:t>
            </a:r>
            <a:endParaRPr lang="en-US" altLang="en-US" sz="1800" dirty="0">
              <a:solidFill>
                <a:schemeClr val="tx1"/>
              </a:solidFill>
              <a:latin typeface="Times New Roman" pitchFamily="18" charset="0"/>
            </a:endParaRPr>
          </a:p>
        </p:txBody>
      </p:sp>
      <p:sp>
        <p:nvSpPr>
          <p:cNvPr id="2" name="Rectangle 1">
            <a:extLst>
              <a:ext uri="{FF2B5EF4-FFF2-40B4-BE49-F238E27FC236}">
                <a16:creationId xmlns:a16="http://schemas.microsoft.com/office/drawing/2014/main" id="{48FB3285-AAFC-C6B8-AE94-7F010F322566}"/>
              </a:ext>
            </a:extLst>
          </p:cNvPr>
          <p:cNvSpPr/>
          <p:nvPr/>
        </p:nvSpPr>
        <p:spPr>
          <a:xfrm>
            <a:off x="653144" y="4020112"/>
            <a:ext cx="10767524" cy="8111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15">
            <a:hlinkClick r:id="" action="ppaction://media"/>
            <a:extLst>
              <a:ext uri="{FF2B5EF4-FFF2-40B4-BE49-F238E27FC236}">
                <a16:creationId xmlns:a16="http://schemas.microsoft.com/office/drawing/2014/main" id="{BB9EFB47-2A59-7B9D-D570-E20543388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41708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8EB0-8005-47A1-9508-02E92770AAAF}"/>
              </a:ext>
            </a:extLst>
          </p:cNvPr>
          <p:cNvSpPr>
            <a:spLocks noGrp="1"/>
          </p:cNvSpPr>
          <p:nvPr>
            <p:ph type="title"/>
          </p:nvPr>
        </p:nvSpPr>
        <p:spPr>
          <a:xfrm>
            <a:off x="0" y="438138"/>
            <a:ext cx="10515600" cy="1325563"/>
          </a:xfrm>
        </p:spPr>
        <p:txBody>
          <a:bodyPr/>
          <a:lstStyle/>
          <a:p>
            <a:r>
              <a:rPr lang="uk-UA" dirty="0"/>
              <a:t>Якщо ви знаєте нуклід</a:t>
            </a:r>
            <a:endParaRPr lang="en-US" dirty="0"/>
          </a:p>
        </p:txBody>
      </p:sp>
      <p:graphicFrame>
        <p:nvGraphicFramePr>
          <p:cNvPr id="4" name="Table 28">
            <a:extLst>
              <a:ext uri="{FF2B5EF4-FFF2-40B4-BE49-F238E27FC236}">
                <a16:creationId xmlns:a16="http://schemas.microsoft.com/office/drawing/2014/main" id="{2F2026B4-0486-40A9-9E13-E170CD712A06}"/>
              </a:ext>
            </a:extLst>
          </p:cNvPr>
          <p:cNvGraphicFramePr>
            <a:graphicFrameLocks noGrp="1"/>
          </p:cNvGraphicFramePr>
          <p:nvPr>
            <p:extLst>
              <p:ext uri="{D42A27DB-BD31-4B8C-83A1-F6EECF244321}">
                <p14:modId xmlns:p14="http://schemas.microsoft.com/office/powerpoint/2010/main" val="524129355"/>
              </p:ext>
            </p:extLst>
          </p:nvPr>
        </p:nvGraphicFramePr>
        <p:xfrm>
          <a:off x="2666999" y="1514842"/>
          <a:ext cx="6441831" cy="4377568"/>
        </p:xfrm>
        <a:graphic>
          <a:graphicData uri="http://schemas.openxmlformats.org/drawingml/2006/table">
            <a:tbl>
              <a:tblPr firstRow="1" bandRow="1">
                <a:tableStyleId>{5C22544A-7EE6-4342-B048-85BDC9FD1C3A}</a:tableStyleId>
              </a:tblPr>
              <a:tblGrid>
                <a:gridCol w="2305165">
                  <a:extLst>
                    <a:ext uri="{9D8B030D-6E8A-4147-A177-3AD203B41FA5}">
                      <a16:colId xmlns:a16="http://schemas.microsoft.com/office/drawing/2014/main" val="2103444369"/>
                    </a:ext>
                  </a:extLst>
                </a:gridCol>
                <a:gridCol w="4136666">
                  <a:extLst>
                    <a:ext uri="{9D8B030D-6E8A-4147-A177-3AD203B41FA5}">
                      <a16:colId xmlns:a16="http://schemas.microsoft.com/office/drawing/2014/main" val="2454302893"/>
                    </a:ext>
                  </a:extLst>
                </a:gridCol>
              </a:tblGrid>
              <a:tr h="719968">
                <a:tc>
                  <a:txBody>
                    <a:bodyPr/>
                    <a:lstStyle/>
                    <a:p>
                      <a:pPr algn="ctr"/>
                      <a:r>
                        <a:rPr lang="uk-UA" sz="2400" dirty="0">
                          <a:latin typeface="+mn-lt"/>
                        </a:rPr>
                        <a:t>Нуклід</a:t>
                      </a:r>
                      <a:endParaRPr lang="en-US"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2D14"/>
                    </a:solidFill>
                  </a:tcPr>
                </a:tc>
                <a:tc>
                  <a:txBody>
                    <a:bodyPr/>
                    <a:lstStyle/>
                    <a:p>
                      <a:pPr algn="ctr"/>
                      <a:r>
                        <a:rPr lang="uk-UA" sz="1800" dirty="0">
                          <a:latin typeface="+mn-lt"/>
                        </a:rPr>
                        <a:t>Назальні мазки </a:t>
                      </a:r>
                      <a:r>
                        <a:rPr lang="en-US" sz="1800" dirty="0">
                          <a:latin typeface="+mn-lt"/>
                        </a:rPr>
                        <a:t>(</a:t>
                      </a:r>
                      <a:r>
                        <a:rPr lang="uk-UA" sz="1800" b="1" dirty="0">
                          <a:latin typeface="+mn-lt"/>
                        </a:rPr>
                        <a:t>р</a:t>
                      </a:r>
                      <a:r>
                        <a:rPr lang="uk-UA" sz="1800" b="1" dirty="0"/>
                        <a:t>оз/хв</a:t>
                      </a:r>
                      <a:r>
                        <a:rPr lang="uk-UA" sz="1800" b="1" baseline="0" dirty="0"/>
                        <a:t> (</a:t>
                      </a:r>
                      <a:r>
                        <a:rPr lang="en-US" sz="1800" dirty="0" err="1">
                          <a:latin typeface="+mn-lt"/>
                        </a:rPr>
                        <a:t>dpm</a:t>
                      </a:r>
                      <a:r>
                        <a:rPr lang="en-US" sz="1800" dirty="0">
                          <a:latin typeface="+mn-lt"/>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2D14"/>
                    </a:solidFill>
                  </a:tcPr>
                </a:tc>
                <a:extLst>
                  <a:ext uri="{0D108BD9-81ED-4DB2-BD59-A6C34878D82A}">
                    <a16:rowId xmlns:a16="http://schemas.microsoft.com/office/drawing/2014/main" val="1866179009"/>
                  </a:ext>
                </a:extLst>
              </a:tr>
              <a:tr h="443816">
                <a:tc>
                  <a:txBody>
                    <a:bodyPr/>
                    <a:lstStyle/>
                    <a:p>
                      <a:pPr algn="ctr"/>
                      <a:r>
                        <a:rPr lang="en-US" sz="2400" b="1" baseline="30000" dirty="0">
                          <a:solidFill>
                            <a:srgbClr val="717171"/>
                          </a:solidFill>
                          <a:latin typeface="+mn-lt"/>
                        </a:rPr>
                        <a:t>90</a:t>
                      </a:r>
                      <a:r>
                        <a:rPr lang="en-US" sz="2400" b="1" dirty="0">
                          <a:solidFill>
                            <a:srgbClr val="717171"/>
                          </a:solidFill>
                          <a:latin typeface="+mn-lt"/>
                        </a:rPr>
                        <a:t>Sr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6E6E6"/>
                    </a:solidFill>
                  </a:tcPr>
                </a:tc>
                <a:tc>
                  <a:txBody>
                    <a:bodyPr/>
                    <a:lstStyle/>
                    <a:p>
                      <a:pPr algn="ctr"/>
                      <a:r>
                        <a:rPr lang="en-US" sz="2400" b="1" dirty="0">
                          <a:solidFill>
                            <a:srgbClr val="717171"/>
                          </a:solidFill>
                          <a:latin typeface="+mn-lt"/>
                        </a:rPr>
                        <a:t>2.5 × 10</a:t>
                      </a:r>
                      <a:r>
                        <a:rPr lang="en-US" sz="2400" b="1" baseline="30000" dirty="0">
                          <a:solidFill>
                            <a:srgbClr val="717171"/>
                          </a:solidFill>
                          <a:latin typeface="+mn-lt"/>
                        </a:rPr>
                        <a:t>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817248657"/>
                  </a:ext>
                </a:extLst>
              </a:tr>
              <a:tr h="443816">
                <a:tc>
                  <a:txBody>
                    <a:bodyPr/>
                    <a:lstStyle/>
                    <a:p>
                      <a:pPr algn="ctr"/>
                      <a:r>
                        <a:rPr lang="en-US" sz="2400" b="1" baseline="30000" dirty="0">
                          <a:solidFill>
                            <a:srgbClr val="717171"/>
                          </a:solidFill>
                          <a:latin typeface="+mn-lt"/>
                        </a:rPr>
                        <a:t>137</a:t>
                      </a:r>
                      <a:r>
                        <a:rPr lang="en-US" sz="2400" b="1" dirty="0">
                          <a:solidFill>
                            <a:srgbClr val="717171"/>
                          </a:solidFill>
                          <a:latin typeface="+mn-lt"/>
                        </a:rPr>
                        <a:t>Cs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2400" b="1" dirty="0">
                          <a:solidFill>
                            <a:srgbClr val="717171"/>
                          </a:solidFill>
                          <a:latin typeface="+mn-lt"/>
                        </a:rPr>
                        <a:t>1.7 × 10</a:t>
                      </a:r>
                      <a:r>
                        <a:rPr lang="en-US" sz="2400" b="1" baseline="30000" dirty="0">
                          <a:solidFill>
                            <a:srgbClr val="717171"/>
                          </a:solidFill>
                          <a:latin typeface="+mn-lt"/>
                        </a:rPr>
                        <a:t>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803668163"/>
                  </a:ext>
                </a:extLst>
              </a:tr>
              <a:tr h="443816">
                <a:tc>
                  <a:txBody>
                    <a:bodyPr/>
                    <a:lstStyle/>
                    <a:p>
                      <a:pPr algn="ctr"/>
                      <a:r>
                        <a:rPr lang="en-US" sz="2400" b="1" baseline="30000" dirty="0">
                          <a:solidFill>
                            <a:srgbClr val="717171"/>
                          </a:solidFill>
                          <a:latin typeface="+mn-lt"/>
                        </a:rPr>
                        <a:t>192</a:t>
                      </a:r>
                      <a:r>
                        <a:rPr lang="en-US" sz="2400" b="1" dirty="0">
                          <a:solidFill>
                            <a:srgbClr val="717171"/>
                          </a:solidFill>
                          <a:latin typeface="+mn-lt"/>
                        </a:rPr>
                        <a:t>Ir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1.8 × 10</a:t>
                      </a:r>
                      <a:r>
                        <a:rPr lang="en-US" sz="2400" b="1" baseline="30000" dirty="0">
                          <a:solidFill>
                            <a:srgbClr val="717171"/>
                          </a:solidFill>
                          <a:latin typeface="+mn-lt"/>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735758818"/>
                  </a:ext>
                </a:extLst>
              </a:tr>
              <a:tr h="443816">
                <a:tc>
                  <a:txBody>
                    <a:bodyPr/>
                    <a:lstStyle/>
                    <a:p>
                      <a:pPr algn="ctr"/>
                      <a:r>
                        <a:rPr lang="en-US" sz="2400" b="1" baseline="30000" dirty="0">
                          <a:solidFill>
                            <a:srgbClr val="717171"/>
                          </a:solidFill>
                          <a:latin typeface="+mn-lt"/>
                        </a:rPr>
                        <a:t>226</a:t>
                      </a:r>
                      <a:r>
                        <a:rPr lang="en-US" sz="2400" b="1" baseline="0" dirty="0">
                          <a:solidFill>
                            <a:srgbClr val="717171"/>
                          </a:solidFill>
                          <a:latin typeface="+mn-lt"/>
                        </a:rPr>
                        <a:t>Ra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2400" b="1" dirty="0">
                          <a:solidFill>
                            <a:srgbClr val="717171"/>
                          </a:solidFill>
                          <a:latin typeface="+mn-lt"/>
                        </a:rPr>
                        <a:t>3.4 × 10</a:t>
                      </a:r>
                      <a:r>
                        <a:rPr lang="en-US" sz="2400" b="1" baseline="30000" dirty="0">
                          <a:solidFill>
                            <a:srgbClr val="717171"/>
                          </a:solidFill>
                          <a:latin typeface="+mn-lt"/>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9618739"/>
                  </a:ext>
                </a:extLst>
              </a:tr>
              <a:tr h="443816">
                <a:tc>
                  <a:txBody>
                    <a:bodyPr/>
                    <a:lstStyle/>
                    <a:p>
                      <a:pPr algn="ctr"/>
                      <a:r>
                        <a:rPr lang="en-US" sz="2400" b="1" baseline="30000" dirty="0">
                          <a:solidFill>
                            <a:srgbClr val="717171"/>
                          </a:solidFill>
                          <a:latin typeface="+mn-lt"/>
                        </a:rPr>
                        <a:t>235</a:t>
                      </a:r>
                      <a:r>
                        <a:rPr lang="en-US" sz="2400" b="1" baseline="0" dirty="0">
                          <a:solidFill>
                            <a:srgbClr val="717171"/>
                          </a:solidFill>
                          <a:latin typeface="+mn-lt"/>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1.1 × 10</a:t>
                      </a:r>
                      <a:r>
                        <a:rPr lang="en-US" sz="2400" b="1" baseline="30000" dirty="0">
                          <a:solidFill>
                            <a:srgbClr val="717171"/>
                          </a:solidFill>
                          <a:latin typeface="+mn-lt"/>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164275195"/>
                  </a:ext>
                </a:extLst>
              </a:tr>
              <a:tr h="443816">
                <a:tc>
                  <a:txBody>
                    <a:bodyPr/>
                    <a:lstStyle/>
                    <a:p>
                      <a:pPr algn="ctr"/>
                      <a:r>
                        <a:rPr lang="en-US" sz="2400" b="1" baseline="30000" dirty="0">
                          <a:solidFill>
                            <a:srgbClr val="717171"/>
                          </a:solidFill>
                          <a:latin typeface="+mn-lt"/>
                        </a:rPr>
                        <a:t>238</a:t>
                      </a:r>
                      <a:r>
                        <a:rPr lang="en-US" sz="2400" b="1" baseline="0" dirty="0">
                          <a:solidFill>
                            <a:srgbClr val="717171"/>
                          </a:solidFill>
                          <a:latin typeface="+mn-lt"/>
                        </a:rPr>
                        <a:t>Pu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2.4 × 10</a:t>
                      </a:r>
                      <a:r>
                        <a:rPr lang="en-US" sz="2400" b="1" baseline="30000" dirty="0">
                          <a:solidFill>
                            <a:srgbClr val="717171"/>
                          </a:solidFill>
                          <a:latin typeface="+mn-lt"/>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96554932"/>
                  </a:ext>
                </a:extLst>
              </a:tr>
              <a:tr h="443816">
                <a:tc>
                  <a:txBody>
                    <a:bodyPr/>
                    <a:lstStyle/>
                    <a:p>
                      <a:pPr algn="ctr"/>
                      <a:r>
                        <a:rPr lang="en-US" sz="2400" b="1" baseline="30000" dirty="0">
                          <a:solidFill>
                            <a:srgbClr val="717171"/>
                          </a:solidFill>
                          <a:latin typeface="+mn-lt"/>
                        </a:rPr>
                        <a:t>239</a:t>
                      </a:r>
                      <a:r>
                        <a:rPr lang="en-US" sz="2400" b="1" baseline="0" dirty="0">
                          <a:solidFill>
                            <a:srgbClr val="717171"/>
                          </a:solidFill>
                          <a:latin typeface="+mn-lt"/>
                        </a:rPr>
                        <a:t>Pu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2.3 × 10</a:t>
                      </a:r>
                      <a:r>
                        <a:rPr lang="en-US" sz="2400" b="1" baseline="30000" dirty="0">
                          <a:solidFill>
                            <a:srgbClr val="717171"/>
                          </a:solidFill>
                          <a:latin typeface="+mn-lt"/>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2388227788"/>
                  </a:ext>
                </a:extLst>
              </a:tr>
              <a:tr h="443816">
                <a:tc>
                  <a:txBody>
                    <a:bodyPr/>
                    <a:lstStyle/>
                    <a:p>
                      <a:pPr algn="ctr"/>
                      <a:r>
                        <a:rPr lang="en-US" sz="2400" b="1" baseline="30000" dirty="0">
                          <a:solidFill>
                            <a:srgbClr val="717171"/>
                          </a:solidFill>
                          <a:latin typeface="+mn-lt"/>
                        </a:rPr>
                        <a:t>241</a:t>
                      </a:r>
                      <a:r>
                        <a:rPr lang="en-US" sz="2400" b="1" baseline="0" dirty="0">
                          <a:solidFill>
                            <a:srgbClr val="717171"/>
                          </a:solidFill>
                          <a:latin typeface="+mn-lt"/>
                        </a:rPr>
                        <a:t>Am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2.8 × 10</a:t>
                      </a:r>
                      <a:r>
                        <a:rPr lang="en-US" sz="2400" b="1" baseline="30000" dirty="0">
                          <a:solidFill>
                            <a:srgbClr val="717171"/>
                          </a:solidFill>
                          <a:latin typeface="+mn-lt"/>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277571995"/>
                  </a:ext>
                </a:extLst>
              </a:tr>
            </a:tbl>
          </a:graphicData>
        </a:graphic>
      </p:graphicFrame>
      <p:pic>
        <p:nvPicPr>
          <p:cNvPr id="3" name="16">
            <a:hlinkClick r:id="" action="ppaction://media"/>
            <a:extLst>
              <a:ext uri="{FF2B5EF4-FFF2-40B4-BE49-F238E27FC236}">
                <a16:creationId xmlns:a16="http://schemas.microsoft.com/office/drawing/2014/main" id="{9B66B0E7-9221-3B8D-E437-D971DCAB0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26145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8EB0-8005-47A1-9508-02E92770AAAF}"/>
              </a:ext>
            </a:extLst>
          </p:cNvPr>
          <p:cNvSpPr>
            <a:spLocks noGrp="1"/>
          </p:cNvSpPr>
          <p:nvPr>
            <p:ph type="title"/>
          </p:nvPr>
        </p:nvSpPr>
        <p:spPr/>
        <p:txBody>
          <a:bodyPr/>
          <a:lstStyle/>
          <a:p>
            <a:r>
              <a:rPr lang="uk-UA" altLang="en-US" dirty="0"/>
              <a:t>Як щодо ран</a:t>
            </a:r>
            <a:r>
              <a:rPr lang="en-US" altLang="en-US" dirty="0"/>
              <a:t>?</a:t>
            </a:r>
            <a:endParaRPr lang="en-US" dirty="0"/>
          </a:p>
        </p:txBody>
      </p:sp>
      <p:sp>
        <p:nvSpPr>
          <p:cNvPr id="3" name="Content Placeholder 2">
            <a:extLst>
              <a:ext uri="{FF2B5EF4-FFF2-40B4-BE49-F238E27FC236}">
                <a16:creationId xmlns:a16="http://schemas.microsoft.com/office/drawing/2014/main" id="{73AE803F-2B8D-F68B-4F98-E00D14451D1E}"/>
              </a:ext>
            </a:extLst>
          </p:cNvPr>
          <p:cNvSpPr>
            <a:spLocks noGrp="1"/>
          </p:cNvSpPr>
          <p:nvPr>
            <p:ph idx="1"/>
          </p:nvPr>
        </p:nvSpPr>
        <p:spPr/>
        <p:txBody>
          <a:bodyPr>
            <a:normAutofit fontScale="92500" lnSpcReduction="20000"/>
          </a:bodyPr>
          <a:lstStyle/>
          <a:p>
            <a:r>
              <a:rPr lang="uk-UA" b="1" dirty="0"/>
              <a:t>СПЕРШУ</a:t>
            </a:r>
            <a:r>
              <a:rPr lang="uk-UA" dirty="0"/>
              <a:t> лікуйте стани, що загрожують життю</a:t>
            </a:r>
            <a:endParaRPr lang="en-US" b="1" dirty="0">
              <a:solidFill>
                <a:srgbClr val="00B050"/>
              </a:solidFill>
            </a:endParaRPr>
          </a:p>
          <a:p>
            <a:r>
              <a:rPr lang="uk-UA" dirty="0"/>
              <a:t>Одразу перевірте усі рани та опіки на предмет забруднення</a:t>
            </a:r>
            <a:endParaRPr lang="en-US" dirty="0"/>
          </a:p>
          <a:p>
            <a:pPr lvl="1"/>
            <a:r>
              <a:rPr lang="uk-UA" dirty="0"/>
              <a:t>Пошкодження захисного бар’єру шкіри може сприяти швидкому поглинанню радіоактивних частинок</a:t>
            </a:r>
            <a:endParaRPr lang="en-US" dirty="0"/>
          </a:p>
          <a:p>
            <a:r>
              <a:rPr lang="uk-UA" dirty="0"/>
              <a:t>Різні швидкості/ступені поглинання</a:t>
            </a:r>
            <a:endParaRPr lang="en-US" dirty="0"/>
          </a:p>
          <a:p>
            <a:pPr lvl="1"/>
            <a:r>
              <a:rPr lang="uk-UA" dirty="0"/>
              <a:t>Розчинність</a:t>
            </a:r>
            <a:endParaRPr lang="en-US" dirty="0"/>
          </a:p>
          <a:p>
            <a:pPr lvl="1"/>
            <a:r>
              <a:rPr lang="uk-UA" dirty="0"/>
              <a:t>Розмір </a:t>
            </a:r>
            <a:endParaRPr lang="en-US" dirty="0"/>
          </a:p>
          <a:p>
            <a:pPr lvl="1"/>
            <a:r>
              <a:rPr lang="uk-UA" dirty="0"/>
              <a:t>Кровотік</a:t>
            </a:r>
            <a:endParaRPr lang="en-US" dirty="0">
              <a:solidFill>
                <a:srgbClr val="00B050"/>
              </a:solidFill>
            </a:endParaRPr>
          </a:p>
          <a:p>
            <a:pPr lvl="1"/>
            <a:r>
              <a:rPr lang="uk-UA" dirty="0"/>
              <a:t>Розглядаємо кожен випадок окремо</a:t>
            </a:r>
            <a:endParaRPr lang="en-US" dirty="0"/>
          </a:p>
          <a:p>
            <a:endParaRPr lang="en-US" dirty="0"/>
          </a:p>
        </p:txBody>
      </p:sp>
      <p:pic>
        <p:nvPicPr>
          <p:cNvPr id="4" name="17">
            <a:hlinkClick r:id="" action="ppaction://media"/>
            <a:extLst>
              <a:ext uri="{FF2B5EF4-FFF2-40B4-BE49-F238E27FC236}">
                <a16:creationId xmlns:a16="http://schemas.microsoft.com/office/drawing/2014/main" id="{95793449-1166-A673-E212-48801F446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28613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a:xfrm>
            <a:off x="146304" y="484632"/>
            <a:ext cx="11207496" cy="1325563"/>
          </a:xfrm>
        </p:spPr>
        <p:txBody>
          <a:bodyPr>
            <a:normAutofit/>
          </a:bodyPr>
          <a:lstStyle/>
          <a:p>
            <a:pPr eaLnBrk="1" hangingPunct="1"/>
            <a:r>
              <a:rPr lang="uk-UA" dirty="0"/>
              <a:t>Виявлення різних радіонуклідів у ранах</a:t>
            </a:r>
            <a:r>
              <a:rPr lang="en-US" altLang="en-US" dirty="0">
                <a:latin typeface="+mn-lt"/>
              </a:rPr>
              <a:t> </a:t>
            </a:r>
            <a:endParaRPr lang="en-US" altLang="en-US" sz="2400" dirty="0">
              <a:latin typeface="+mn-lt"/>
            </a:endParaRPr>
          </a:p>
        </p:txBody>
      </p:sp>
      <p:sp>
        <p:nvSpPr>
          <p:cNvPr id="4" name="Content Placeholder 3">
            <a:extLst>
              <a:ext uri="{FF2B5EF4-FFF2-40B4-BE49-F238E27FC236}">
                <a16:creationId xmlns:a16="http://schemas.microsoft.com/office/drawing/2014/main" id="{23033593-FA7B-8C9C-7E18-F622D375B170}"/>
              </a:ext>
            </a:extLst>
          </p:cNvPr>
          <p:cNvSpPr>
            <a:spLocks noGrp="1"/>
          </p:cNvSpPr>
          <p:nvPr>
            <p:ph idx="1"/>
          </p:nvPr>
        </p:nvSpPr>
        <p:spPr>
          <a:xfrm>
            <a:off x="353962" y="1600200"/>
            <a:ext cx="8200104" cy="4351338"/>
          </a:xfrm>
        </p:spPr>
        <p:txBody>
          <a:bodyPr>
            <a:normAutofit fontScale="92500" lnSpcReduction="10000"/>
          </a:bodyPr>
          <a:lstStyle/>
          <a:p>
            <a:r>
              <a:rPr lang="uk-UA" dirty="0"/>
              <a:t>Забруднені рани можуть бути дуже маленькими, і їх важко буде побачити</a:t>
            </a:r>
            <a:endParaRPr lang="en-US" dirty="0"/>
          </a:p>
          <a:p>
            <a:r>
              <a:rPr lang="uk-UA" dirty="0"/>
              <a:t>Гамма-випромінювання можна легко виявити</a:t>
            </a:r>
            <a:r>
              <a:rPr lang="en-US" dirty="0"/>
              <a:t> </a:t>
            </a:r>
          </a:p>
          <a:p>
            <a:r>
              <a:rPr lang="uk-UA" dirty="0"/>
              <a:t>Альфа і бета важко виміряти, якщо вони глибоко або покриті кров’ю</a:t>
            </a:r>
            <a:endParaRPr lang="en-US" dirty="0"/>
          </a:p>
          <a:p>
            <a:pPr lvl="1"/>
            <a:r>
              <a:rPr lang="uk-UA" dirty="0"/>
              <a:t>Зазвичай деякі альфа- або бета-ізотопи будуть на поверхні рани і можуть вказувати на показники забруднення</a:t>
            </a:r>
            <a:endParaRPr lang="en-US" dirty="0"/>
          </a:p>
        </p:txBody>
      </p:sp>
      <p:pic>
        <p:nvPicPr>
          <p:cNvPr id="5" name="Picture 4">
            <a:extLst>
              <a:ext uri="{FF2B5EF4-FFF2-40B4-BE49-F238E27FC236}">
                <a16:creationId xmlns:a16="http://schemas.microsoft.com/office/drawing/2014/main" id="{E0990C7D-0ABD-6124-CB04-A7046456EF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69528" y="1607573"/>
            <a:ext cx="3622472" cy="4527756"/>
          </a:xfrm>
          <a:prstGeom prst="rect">
            <a:avLst/>
          </a:prstGeom>
        </p:spPr>
      </p:pic>
      <p:pic>
        <p:nvPicPr>
          <p:cNvPr id="2" name="18">
            <a:hlinkClick r:id="" action="ppaction://media"/>
            <a:extLst>
              <a:ext uri="{FF2B5EF4-FFF2-40B4-BE49-F238E27FC236}">
                <a16:creationId xmlns:a16="http://schemas.microsoft.com/office/drawing/2014/main" id="{C78591DF-9105-6823-38D0-73A7388191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0"/>
            <a:ext cx="812800" cy="812800"/>
          </a:xfrm>
          <a:prstGeom prst="rect">
            <a:avLst/>
          </a:prstGeom>
        </p:spPr>
      </p:pic>
    </p:spTree>
    <p:extLst>
      <p:ext uri="{BB962C8B-B14F-4D97-AF65-F5344CB8AC3E}">
        <p14:creationId xmlns:p14="http://schemas.microsoft.com/office/powerpoint/2010/main" val="15568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 y="453636"/>
            <a:ext cx="12546767" cy="1325563"/>
          </a:xfrm>
        </p:spPr>
        <p:txBody>
          <a:bodyPr>
            <a:normAutofit/>
          </a:bodyPr>
          <a:lstStyle/>
          <a:p>
            <a:r>
              <a:rPr lang="uk-UA" altLang="en-US" sz="3600" dirty="0"/>
              <a:t>Похідні референтні межі</a:t>
            </a:r>
            <a:r>
              <a:rPr lang="en-US" altLang="en-US" sz="3600" dirty="0">
                <a:latin typeface="+mn-lt"/>
              </a:rPr>
              <a:t> (DRL) – </a:t>
            </a:r>
            <a:r>
              <a:rPr lang="uk-UA" altLang="en-US" sz="3600" dirty="0">
                <a:latin typeface="+mn-lt"/>
              </a:rPr>
              <a:t>термін</a:t>
            </a:r>
            <a:r>
              <a:rPr lang="en-US" altLang="en-US" sz="3600" dirty="0">
                <a:latin typeface="+mn-lt"/>
              </a:rPr>
              <a:t> REAC/TS </a:t>
            </a:r>
          </a:p>
        </p:txBody>
      </p:sp>
      <p:sp>
        <p:nvSpPr>
          <p:cNvPr id="16387" name="Content Placeholder 2"/>
          <p:cNvSpPr>
            <a:spLocks noGrp="1"/>
          </p:cNvSpPr>
          <p:nvPr>
            <p:ph idx="1"/>
          </p:nvPr>
        </p:nvSpPr>
        <p:spPr>
          <a:xfrm>
            <a:off x="734961" y="1890474"/>
            <a:ext cx="10515600" cy="3994440"/>
          </a:xfrm>
        </p:spPr>
        <p:txBody>
          <a:bodyPr>
            <a:normAutofit/>
          </a:bodyPr>
          <a:lstStyle/>
          <a:p>
            <a:r>
              <a:rPr lang="uk-UA" sz="3200" dirty="0"/>
              <a:t>Подібно у використанні до річних </a:t>
            </a:r>
            <a:r>
              <a:rPr lang="uk-UA" sz="3200" dirty="0" err="1"/>
              <a:t>дозових</a:t>
            </a:r>
            <a:r>
              <a:rPr lang="uk-UA" sz="3200" dirty="0"/>
              <a:t> меж (ALI)</a:t>
            </a:r>
            <a:endParaRPr lang="en-US" altLang="en-US" sz="3200" dirty="0"/>
          </a:p>
          <a:p>
            <a:r>
              <a:rPr lang="en-US" altLang="en-US" sz="3200" dirty="0"/>
              <a:t>DRL = </a:t>
            </a:r>
            <a:r>
              <a:rPr lang="uk-UA" sz="3200" dirty="0"/>
              <a:t>Активність у рані, яка у підсумку має</a:t>
            </a:r>
            <a:r>
              <a:rPr lang="en-US" altLang="en-US" sz="3200" dirty="0"/>
              <a:t>:</a:t>
            </a:r>
          </a:p>
          <a:p>
            <a:pPr lvl="1"/>
            <a:r>
              <a:rPr lang="uk-UA" sz="2800" dirty="0"/>
              <a:t>Ефективну дозу 20 або 50 </a:t>
            </a:r>
            <a:r>
              <a:rPr lang="uk-UA" sz="2800" dirty="0" err="1"/>
              <a:t>мЗв</a:t>
            </a:r>
            <a:endParaRPr lang="en-US" altLang="en-US" sz="2800" dirty="0"/>
          </a:p>
          <a:p>
            <a:pPr lvl="1"/>
            <a:r>
              <a:rPr lang="uk-UA" altLang="en-US" sz="2800" dirty="0"/>
              <a:t>Або очікувану еквівалентну дозу в органі </a:t>
            </a:r>
            <a:r>
              <a:rPr lang="en-US" altLang="en-US" sz="2800" dirty="0"/>
              <a:t>500 </a:t>
            </a:r>
            <a:r>
              <a:rPr lang="uk-UA" sz="2800" dirty="0" err="1"/>
              <a:t>мЗв</a:t>
            </a:r>
            <a:endParaRPr lang="en-US" altLang="en-US" sz="2800" dirty="0"/>
          </a:p>
          <a:p>
            <a:r>
              <a:rPr lang="uk-UA" sz="3200" dirty="0"/>
              <a:t>Припускаємо, що</a:t>
            </a:r>
            <a:endParaRPr lang="en-US" altLang="en-US" sz="3200" dirty="0"/>
          </a:p>
          <a:p>
            <a:pPr lvl="1"/>
            <a:r>
              <a:rPr lang="uk-UA" sz="2800" dirty="0">
                <a:effectLst/>
                <a:latin typeface="Calibri" panose="020F0502020204030204" pitchFamily="34" charset="0"/>
                <a:ea typeface="Calibri" panose="020F0502020204030204" pitchFamily="34" charset="0"/>
                <a:cs typeface="Times New Roman" panose="02020603050405020304" pitchFamily="18" charset="0"/>
              </a:rPr>
              <a:t>Лікування проводитися не буде </a:t>
            </a:r>
          </a:p>
          <a:p>
            <a:pPr lvl="1"/>
            <a:r>
              <a:rPr lang="uk-UA" altLang="en-US" sz="2800" dirty="0"/>
              <a:t>В результаті</a:t>
            </a:r>
            <a:r>
              <a:rPr lang="uk-UA" sz="2800" dirty="0"/>
              <a:t> всі речовини потрапляють в систему кровообігу</a:t>
            </a:r>
            <a:endParaRPr lang="en-US" altLang="en-US" sz="2800" dirty="0"/>
          </a:p>
        </p:txBody>
      </p:sp>
      <p:pic>
        <p:nvPicPr>
          <p:cNvPr id="2" name="19">
            <a:hlinkClick r:id="" action="ppaction://media"/>
            <a:extLst>
              <a:ext uri="{FF2B5EF4-FFF2-40B4-BE49-F238E27FC236}">
                <a16:creationId xmlns:a16="http://schemas.microsoft.com/office/drawing/2014/main" id="{C11304FD-A4E0-8B7D-A2B8-5C2A711B0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0"/>
            <a:ext cx="812800" cy="812800"/>
          </a:xfrm>
          <a:prstGeom prst="rect">
            <a:avLst/>
          </a:prstGeom>
        </p:spPr>
      </p:pic>
    </p:spTree>
    <p:extLst>
      <p:ext uri="{BB962C8B-B14F-4D97-AF65-F5344CB8AC3E}">
        <p14:creationId xmlns:p14="http://schemas.microsoft.com/office/powerpoint/2010/main" val="10916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7"/>
            <a:ext cx="10515600" cy="1325563"/>
          </a:xfrm>
        </p:spPr>
        <p:txBody>
          <a:bodyPr/>
          <a:lstStyle/>
          <a:p>
            <a:r>
              <a:rPr lang="uk-UA" dirty="0"/>
              <a:t>Навчальна ціль</a:t>
            </a:r>
            <a:endParaRPr lang="en-US" dirty="0"/>
          </a:p>
        </p:txBody>
      </p:sp>
      <p:sp>
        <p:nvSpPr>
          <p:cNvPr id="3" name="Content Placeholder 2"/>
          <p:cNvSpPr>
            <a:spLocks noGrp="1"/>
          </p:cNvSpPr>
          <p:nvPr>
            <p:ph idx="1"/>
          </p:nvPr>
        </p:nvSpPr>
        <p:spPr>
          <a:xfrm>
            <a:off x="838200" y="2062419"/>
            <a:ext cx="10515600" cy="2326701"/>
          </a:xfrm>
        </p:spPr>
        <p:txBody>
          <a:bodyPr>
            <a:normAutofit/>
          </a:bodyPr>
          <a:lstStyle/>
          <a:p>
            <a:pPr marL="0" indent="0" algn="just">
              <a:buNone/>
            </a:pPr>
            <a:r>
              <a:rPr lang="uk-UA" sz="3100" dirty="0">
                <a:latin typeface="Calibri" panose="020F0502020204030204" pitchFamily="34" charset="0"/>
                <a:ea typeface="Calibri" panose="020F0502020204030204" pitchFamily="34" charset="0"/>
                <a:cs typeface="Times New Roman" panose="02020603050405020304" pitchFamily="18" charset="0"/>
              </a:rPr>
              <a:t>За результатами вивчення цього матеріалу</a:t>
            </a:r>
            <a:r>
              <a:rPr lang="uk-UA" sz="3100" dirty="0">
                <a:latin typeface="Calibri" panose="020F0502020204030204" pitchFamily="34" charset="0"/>
                <a:cs typeface="Times New Roman" panose="02020603050405020304" pitchFamily="18" charset="0"/>
              </a:rPr>
              <a:t> всі учасники повинні мати розуміння та володіти навичками проведення попередньої оцінки доз внутрішнього та зовнішнього опромінення</a:t>
            </a:r>
            <a:r>
              <a:rPr lang="en-US" sz="3100" dirty="0">
                <a:latin typeface="Calibri" panose="020F0502020204030204" pitchFamily="34" charset="0"/>
                <a:cs typeface="Times New Roman" panose="02020603050405020304" pitchFamily="18" charset="0"/>
              </a:rPr>
              <a:t> </a:t>
            </a:r>
          </a:p>
        </p:txBody>
      </p:sp>
      <p:pic>
        <p:nvPicPr>
          <p:cNvPr id="4" name="2">
            <a:hlinkClick r:id="" action="ppaction://media"/>
            <a:extLst>
              <a:ext uri="{FF2B5EF4-FFF2-40B4-BE49-F238E27FC236}">
                <a16:creationId xmlns:a16="http://schemas.microsoft.com/office/drawing/2014/main" id="{6CF4BBE5-D54D-5648-3AAD-41C48EE638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3175"/>
            <a:ext cx="812800" cy="812800"/>
          </a:xfrm>
          <a:prstGeom prst="rect">
            <a:avLst/>
          </a:prstGeom>
        </p:spPr>
      </p:pic>
    </p:spTree>
    <p:extLst>
      <p:ext uri="{BB962C8B-B14F-4D97-AF65-F5344CB8AC3E}">
        <p14:creationId xmlns:p14="http://schemas.microsoft.com/office/powerpoint/2010/main" val="31436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481664"/>
            <a:ext cx="12446000" cy="717550"/>
          </a:xfrm>
        </p:spPr>
        <p:txBody>
          <a:bodyPr>
            <a:noAutofit/>
          </a:bodyPr>
          <a:lstStyle/>
          <a:p>
            <a:pPr eaLnBrk="1" hangingPunct="1"/>
            <a:r>
              <a:rPr lang="uk-UA" altLang="en-US" sz="3600" dirty="0"/>
              <a:t>Вторинні референтні межі</a:t>
            </a:r>
            <a:r>
              <a:rPr lang="en-US" altLang="en-US" sz="3600" dirty="0">
                <a:latin typeface="+mn-lt"/>
              </a:rPr>
              <a:t> </a:t>
            </a:r>
            <a:r>
              <a:rPr lang="uk-UA" altLang="en-US" sz="3600" dirty="0">
                <a:latin typeface="+mn-lt"/>
              </a:rPr>
              <a:t>для ран</a:t>
            </a:r>
            <a:r>
              <a:rPr lang="uk-UA" sz="3600" dirty="0"/>
              <a:t> за класом розчинності </a:t>
            </a:r>
            <a:r>
              <a:rPr lang="uk-UA" altLang="en-US" sz="3600" dirty="0">
                <a:latin typeface="+mn-lt"/>
              </a:rPr>
              <a:t>у </a:t>
            </a:r>
            <a:r>
              <a:rPr lang="uk-UA" altLang="en-US" sz="3600" dirty="0"/>
              <a:t>р</a:t>
            </a:r>
            <a:r>
              <a:rPr lang="uk-UA" sz="3600" dirty="0"/>
              <a:t>озпадах за хвилину</a:t>
            </a:r>
            <a:endParaRPr lang="en-US" altLang="en-US" sz="3600"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72431229"/>
              </p:ext>
            </p:extLst>
          </p:nvPr>
        </p:nvGraphicFramePr>
        <p:xfrm>
          <a:off x="656902" y="1409350"/>
          <a:ext cx="11100483" cy="4053528"/>
        </p:xfrm>
        <a:graphic>
          <a:graphicData uri="http://schemas.openxmlformats.org/drawingml/2006/table">
            <a:tbl>
              <a:tblPr bandRow="1">
                <a:tableStyleId>{2D5ABB26-0587-4C30-8999-92F81FD0307C}</a:tableStyleId>
              </a:tblPr>
              <a:tblGrid>
                <a:gridCol w="1691346">
                  <a:extLst>
                    <a:ext uri="{9D8B030D-6E8A-4147-A177-3AD203B41FA5}">
                      <a16:colId xmlns:a16="http://schemas.microsoft.com/office/drawing/2014/main" val="20000"/>
                    </a:ext>
                  </a:extLst>
                </a:gridCol>
                <a:gridCol w="1983678">
                  <a:extLst>
                    <a:ext uri="{9D8B030D-6E8A-4147-A177-3AD203B41FA5}">
                      <a16:colId xmlns:a16="http://schemas.microsoft.com/office/drawing/2014/main" val="20001"/>
                    </a:ext>
                  </a:extLst>
                </a:gridCol>
                <a:gridCol w="1774872">
                  <a:extLst>
                    <a:ext uri="{9D8B030D-6E8A-4147-A177-3AD203B41FA5}">
                      <a16:colId xmlns:a16="http://schemas.microsoft.com/office/drawing/2014/main" val="20002"/>
                    </a:ext>
                  </a:extLst>
                </a:gridCol>
                <a:gridCol w="2088083">
                  <a:extLst>
                    <a:ext uri="{9D8B030D-6E8A-4147-A177-3AD203B41FA5}">
                      <a16:colId xmlns:a16="http://schemas.microsoft.com/office/drawing/2014/main" val="20003"/>
                    </a:ext>
                  </a:extLst>
                </a:gridCol>
                <a:gridCol w="1787632">
                  <a:extLst>
                    <a:ext uri="{9D8B030D-6E8A-4147-A177-3AD203B41FA5}">
                      <a16:colId xmlns:a16="http://schemas.microsoft.com/office/drawing/2014/main" val="20004"/>
                    </a:ext>
                  </a:extLst>
                </a:gridCol>
                <a:gridCol w="1774872">
                  <a:extLst>
                    <a:ext uri="{9D8B030D-6E8A-4147-A177-3AD203B41FA5}">
                      <a16:colId xmlns:a16="http://schemas.microsoft.com/office/drawing/2014/main" val="20005"/>
                    </a:ext>
                  </a:extLst>
                </a:gridCol>
              </a:tblGrid>
              <a:tr h="450392">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Ізотоп</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rPr>
                        <a:t>На основі</a:t>
                      </a:r>
                      <a:r>
                        <a:rPr lang="en-US" sz="1800" dirty="0">
                          <a:solidFill>
                            <a:schemeClr val="tx1"/>
                          </a:solidFill>
                        </a:rPr>
                        <a:t>*</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Слабкий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Помірний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Сильний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Дуже сильний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50392">
                <a:tc>
                  <a:txBody>
                    <a:bodyPr/>
                    <a:lstStyle/>
                    <a:p>
                      <a:pPr marL="0" marR="0" algn="ctr">
                        <a:spcBef>
                          <a:spcPts val="0"/>
                        </a:spcBef>
                        <a:spcAft>
                          <a:spcPts val="0"/>
                        </a:spcAft>
                      </a:pPr>
                      <a:r>
                        <a:rPr lang="en-US" sz="2400" dirty="0">
                          <a:solidFill>
                            <a:schemeClr val="tx1"/>
                          </a:solidFill>
                        </a:rPr>
                        <a:t>Sr-90</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dirty="0">
                          <a:solidFill>
                            <a:schemeClr val="tx1"/>
                          </a:solidFill>
                        </a:rPr>
                        <a:t>BS</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dirty="0">
                          <a:solidFill>
                            <a:schemeClr val="tx1"/>
                          </a:solidFill>
                        </a:rPr>
                        <a:t>2.20E+07</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dirty="0">
                          <a:solidFill>
                            <a:schemeClr val="tx1"/>
                          </a:solidFill>
                        </a:rPr>
                        <a:t> 2.20E+07</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a:solidFill>
                            <a:schemeClr val="tx1"/>
                          </a:solidFill>
                        </a:rPr>
                        <a:t>2.25E+07</a:t>
                      </a:r>
                      <a:endParaRPr lang="en-US" sz="240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a:solidFill>
                            <a:schemeClr val="tx1"/>
                          </a:solidFill>
                        </a:rPr>
                        <a:t>2.38E+07</a:t>
                      </a:r>
                      <a:endParaRPr lang="en-US" sz="240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450392">
                <a:tc>
                  <a:txBody>
                    <a:bodyPr/>
                    <a:lstStyle/>
                    <a:p>
                      <a:pPr marL="0" marR="0" algn="ctr">
                        <a:spcBef>
                          <a:spcPts val="0"/>
                        </a:spcBef>
                        <a:spcAft>
                          <a:spcPts val="0"/>
                        </a:spcAft>
                      </a:pPr>
                      <a:r>
                        <a:rPr lang="en-US" sz="2400" dirty="0">
                          <a:solidFill>
                            <a:schemeClr val="tx1"/>
                          </a:solidFill>
                        </a:rPr>
                        <a:t>I-131</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Thy</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7.06E+07</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8.01E+07</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1.26E+08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3.46E+08</a:t>
                      </a:r>
                      <a:endParaRPr lang="en-US" sz="240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4"/>
                  </a:ext>
                </a:extLst>
              </a:tr>
              <a:tr h="450392">
                <a:tc>
                  <a:txBody>
                    <a:bodyPr/>
                    <a:lstStyle/>
                    <a:p>
                      <a:pPr marL="0" marR="0" algn="ctr">
                        <a:spcBef>
                          <a:spcPts val="0"/>
                        </a:spcBef>
                        <a:spcAft>
                          <a:spcPts val="0"/>
                        </a:spcAft>
                      </a:pPr>
                      <a:r>
                        <a:rPr lang="en-US" sz="2400" dirty="0">
                          <a:solidFill>
                            <a:schemeClr val="tx1"/>
                          </a:solidFill>
                        </a:rPr>
                        <a:t>Cs-137</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ED</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2.20E+08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2.20E+08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2.23E+08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2.34E+08</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5"/>
                  </a:ext>
                </a:extLst>
              </a:tr>
              <a:tr h="450392">
                <a:tc>
                  <a:txBody>
                    <a:bodyPr/>
                    <a:lstStyle/>
                    <a:p>
                      <a:pPr marL="0" marR="0" algn="ctr">
                        <a:spcBef>
                          <a:spcPts val="0"/>
                        </a:spcBef>
                        <a:spcAft>
                          <a:spcPts val="0"/>
                        </a:spcAft>
                      </a:pPr>
                      <a:r>
                        <a:rPr lang="en-US" sz="2400" dirty="0">
                          <a:solidFill>
                            <a:schemeClr val="tx1"/>
                          </a:solidFill>
                        </a:rPr>
                        <a:t>U-235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8.23E+05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8.23E+05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8.29E+05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8.46E+05</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7"/>
                  </a:ext>
                </a:extLst>
              </a:tr>
              <a:tr h="450392">
                <a:tc>
                  <a:txBody>
                    <a:bodyPr/>
                    <a:lstStyle/>
                    <a:p>
                      <a:pPr marL="0" marR="0" algn="ctr">
                        <a:spcBef>
                          <a:spcPts val="0"/>
                        </a:spcBef>
                        <a:spcAft>
                          <a:spcPts val="0"/>
                        </a:spcAft>
                      </a:pPr>
                      <a:r>
                        <a:rPr lang="en-US" sz="2400">
                          <a:solidFill>
                            <a:schemeClr val="tx1"/>
                          </a:solidFill>
                        </a:rPr>
                        <a:t>U-238</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8.55E+05</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8.55E+05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8.63E+05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8.78E+05</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8"/>
                  </a:ext>
                </a:extLst>
              </a:tr>
              <a:tr h="450392">
                <a:tc>
                  <a:txBody>
                    <a:bodyPr/>
                    <a:lstStyle/>
                    <a:p>
                      <a:pPr marL="0" marR="0" algn="ctr">
                        <a:spcBef>
                          <a:spcPts val="0"/>
                        </a:spcBef>
                        <a:spcAft>
                          <a:spcPts val="0"/>
                        </a:spcAft>
                      </a:pPr>
                      <a:r>
                        <a:rPr lang="en-US" sz="2400">
                          <a:solidFill>
                            <a:schemeClr val="tx1"/>
                          </a:solidFill>
                        </a:rPr>
                        <a:t>Pu-239</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1.81E+03</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1.81E+03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1.85E+03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1.92E+03</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9"/>
                  </a:ext>
                </a:extLst>
              </a:tr>
              <a:tr h="450392">
                <a:tc>
                  <a:txBody>
                    <a:bodyPr/>
                    <a:lstStyle/>
                    <a:p>
                      <a:pPr marL="0" marR="0" algn="ctr">
                        <a:spcBef>
                          <a:spcPts val="0"/>
                        </a:spcBef>
                        <a:spcAft>
                          <a:spcPts val="0"/>
                        </a:spcAft>
                      </a:pPr>
                      <a:r>
                        <a:rPr lang="en-US" sz="2400">
                          <a:solidFill>
                            <a:schemeClr val="tx1"/>
                          </a:solidFill>
                        </a:rPr>
                        <a:t>Am-241</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1.65E+03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1.65E+03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1.68E+03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1.74E+03</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10"/>
                  </a:ext>
                </a:extLst>
              </a:tr>
              <a:tr h="450392">
                <a:tc>
                  <a:txBody>
                    <a:bodyPr/>
                    <a:lstStyle/>
                    <a:p>
                      <a:pPr marL="0" marR="0" algn="ctr">
                        <a:spcBef>
                          <a:spcPts val="0"/>
                        </a:spcBef>
                        <a:spcAft>
                          <a:spcPts val="0"/>
                        </a:spcAft>
                      </a:pPr>
                      <a:r>
                        <a:rPr lang="en-US" sz="2400" dirty="0">
                          <a:solidFill>
                            <a:schemeClr val="tx1"/>
                          </a:solidFill>
                        </a:rPr>
                        <a:t>Cf-252</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BS</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5.14E+03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 5.15E+03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5.75E+03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7.96E+03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6" name="Rectangle 5"/>
          <p:cNvSpPr/>
          <p:nvPr/>
        </p:nvSpPr>
        <p:spPr>
          <a:xfrm>
            <a:off x="656902" y="5555896"/>
            <a:ext cx="10011098" cy="830997"/>
          </a:xfrm>
          <a:prstGeom prst="rect">
            <a:avLst/>
          </a:prstGeom>
        </p:spPr>
        <p:txBody>
          <a:bodyPr wrap="square">
            <a:spAutoFit/>
          </a:bodyPr>
          <a:lstStyle/>
          <a:p>
            <a:pPr fontAlgn="auto">
              <a:spcBef>
                <a:spcPts val="0"/>
              </a:spcBef>
              <a:spcAft>
                <a:spcPts val="0"/>
              </a:spcAft>
              <a:defRPr/>
            </a:pPr>
            <a:r>
              <a:rPr lang="uk-UA" sz="2400" dirty="0"/>
              <a:t>Більш повний перелік див.: </a:t>
            </a:r>
            <a:r>
              <a:rPr lang="en-US" sz="2400" dirty="0"/>
              <a:t>Health Physics</a:t>
            </a:r>
            <a:r>
              <a:rPr lang="uk-UA" sz="2400" dirty="0"/>
              <a:t> (Медична фізика)</a:t>
            </a:r>
            <a:r>
              <a:rPr lang="en-US" sz="2400" dirty="0"/>
              <a:t> </a:t>
            </a:r>
            <a:r>
              <a:rPr lang="uk-UA" sz="2400" dirty="0"/>
              <a:t>100 (5):508-514, травень 2011 р.</a:t>
            </a:r>
            <a:endParaRPr lang="en-US" sz="2400" kern="0" dirty="0">
              <a:latin typeface="+mn-lt"/>
            </a:endParaRPr>
          </a:p>
        </p:txBody>
      </p:sp>
      <p:sp>
        <p:nvSpPr>
          <p:cNvPr id="3" name="Rectangle 2"/>
          <p:cNvSpPr/>
          <p:nvPr/>
        </p:nvSpPr>
        <p:spPr>
          <a:xfrm>
            <a:off x="4423144" y="1473912"/>
            <a:ext cx="1672856" cy="3974738"/>
          </a:xfrm>
          <a:prstGeom prst="rect">
            <a:avLst/>
          </a:prstGeom>
          <a:noFill/>
          <a:ln w="50800">
            <a:solidFill>
              <a:srgbClr val="982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0">
            <a:hlinkClick r:id="" action="ppaction://media"/>
            <a:extLst>
              <a:ext uri="{FF2B5EF4-FFF2-40B4-BE49-F238E27FC236}">
                <a16:creationId xmlns:a16="http://schemas.microsoft.com/office/drawing/2014/main" id="{E9BE2768-14ED-E8FC-920C-122CE9C55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40610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63375-1CCD-01DD-6EA8-FB2D95C990BB}"/>
              </a:ext>
            </a:extLst>
          </p:cNvPr>
          <p:cNvSpPr>
            <a:spLocks noGrp="1"/>
          </p:cNvSpPr>
          <p:nvPr>
            <p:ph idx="1"/>
          </p:nvPr>
        </p:nvSpPr>
        <p:spPr>
          <a:xfrm>
            <a:off x="838200" y="2433484"/>
            <a:ext cx="10515600" cy="3518054"/>
          </a:xfrm>
        </p:spPr>
        <p:txBody>
          <a:bodyPr>
            <a:normAutofit/>
          </a:bodyPr>
          <a:lstStyle/>
          <a:p>
            <a:pPr marL="0" indent="0" algn="ctr">
              <a:buNone/>
            </a:pPr>
            <a:r>
              <a:rPr lang="uk-UA" sz="6000" b="1" dirty="0"/>
              <a:t>Зовнішня дозиметрія</a:t>
            </a:r>
            <a:endParaRPr lang="en-US" sz="6000" b="1" dirty="0"/>
          </a:p>
        </p:txBody>
      </p:sp>
      <p:pic>
        <p:nvPicPr>
          <p:cNvPr id="4" name="21">
            <a:hlinkClick r:id="" action="ppaction://media"/>
            <a:extLst>
              <a:ext uri="{FF2B5EF4-FFF2-40B4-BE49-F238E27FC236}">
                <a16:creationId xmlns:a16="http://schemas.microsoft.com/office/drawing/2014/main" id="{264A2592-142C-014F-8530-9F9D43CFD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4763"/>
            <a:ext cx="812800" cy="812800"/>
          </a:xfrm>
          <a:prstGeom prst="rect">
            <a:avLst/>
          </a:prstGeom>
        </p:spPr>
      </p:pic>
    </p:spTree>
    <p:extLst>
      <p:ext uri="{BB962C8B-B14F-4D97-AF65-F5344CB8AC3E}">
        <p14:creationId xmlns:p14="http://schemas.microsoft.com/office/powerpoint/2010/main" val="1080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8737600" y="6356352"/>
            <a:ext cx="2844800" cy="365125"/>
          </a:xfrm>
          <a:prstGeom prst="rect">
            <a:avLst/>
          </a:prstGeom>
        </p:spPr>
        <p:txBody>
          <a:bodyPr/>
          <a:lstStyle/>
          <a:p>
            <a:fld id="{12C3A781-6AE3-4344-BD4D-1D7D38070E10}" type="slidenum">
              <a:rPr lang="en-US" altLang="en-US"/>
              <a:pPr/>
              <a:t>22</a:t>
            </a:fld>
            <a:endParaRPr lang="en-US" altLang="en-US"/>
          </a:p>
        </p:txBody>
      </p:sp>
      <p:sp>
        <p:nvSpPr>
          <p:cNvPr id="6146" name="Rectangle 2"/>
          <p:cNvSpPr>
            <a:spLocks noGrp="1" noChangeArrowheads="1"/>
          </p:cNvSpPr>
          <p:nvPr>
            <p:ph type="title"/>
          </p:nvPr>
        </p:nvSpPr>
        <p:spPr>
          <a:xfrm>
            <a:off x="0" y="515195"/>
            <a:ext cx="10364451" cy="1076933"/>
          </a:xfrm>
          <a:noFill/>
          <a:ln/>
        </p:spPr>
        <p:txBody>
          <a:bodyPr/>
          <a:lstStyle/>
          <a:p>
            <a:r>
              <a:rPr lang="uk-UA" altLang="en-US" dirty="0"/>
              <a:t>Врахування для зовнішньої дозиметрії</a:t>
            </a:r>
            <a:endParaRPr lang="en-US" altLang="en-US" dirty="0"/>
          </a:p>
        </p:txBody>
      </p:sp>
      <p:sp>
        <p:nvSpPr>
          <p:cNvPr id="6147" name="Rectangle 3"/>
          <p:cNvSpPr>
            <a:spLocks noGrp="1" noChangeArrowheads="1"/>
          </p:cNvSpPr>
          <p:nvPr>
            <p:ph type="body" idx="1"/>
          </p:nvPr>
        </p:nvSpPr>
        <p:spPr>
          <a:xfrm>
            <a:off x="913774" y="1592128"/>
            <a:ext cx="10364452" cy="4174491"/>
          </a:xfrm>
          <a:noFill/>
          <a:ln/>
        </p:spPr>
        <p:txBody>
          <a:bodyPr>
            <a:noAutofit/>
          </a:bodyPr>
          <a:lstStyle/>
          <a:p>
            <a:r>
              <a:rPr lang="uk-UA" dirty="0"/>
              <a:t>Зовнішня доза залежить від</a:t>
            </a:r>
            <a:r>
              <a:rPr lang="en-US" altLang="en-US" sz="3600" dirty="0"/>
              <a:t>:</a:t>
            </a:r>
          </a:p>
          <a:p>
            <a:pPr lvl="1"/>
            <a:r>
              <a:rPr lang="uk-UA" sz="3600" dirty="0"/>
              <a:t>Часу опромінення</a:t>
            </a:r>
            <a:endParaRPr lang="en-US" altLang="en-US" sz="3600" dirty="0"/>
          </a:p>
          <a:p>
            <a:pPr lvl="1"/>
            <a:r>
              <a:rPr lang="uk-UA" sz="3600" dirty="0"/>
              <a:t>Відстані до джерела </a:t>
            </a:r>
          </a:p>
          <a:p>
            <a:pPr lvl="1"/>
            <a:r>
              <a:rPr lang="uk-UA" sz="3600" dirty="0"/>
              <a:t>Активності джерела </a:t>
            </a:r>
          </a:p>
          <a:p>
            <a:pPr lvl="1"/>
            <a:r>
              <a:rPr lang="uk-UA" sz="3600" dirty="0"/>
              <a:t>Потенційного захисту (екранування)</a:t>
            </a:r>
          </a:p>
          <a:p>
            <a:pPr lvl="1"/>
            <a:r>
              <a:rPr lang="uk-UA" sz="3600" dirty="0"/>
              <a:t>Радіоізотопу </a:t>
            </a:r>
          </a:p>
          <a:p>
            <a:pPr lvl="1"/>
            <a:r>
              <a:rPr lang="uk-UA" sz="3600" dirty="0"/>
              <a:t>Розміру джерела</a:t>
            </a:r>
            <a:endParaRPr lang="en-US" altLang="en-US" sz="3600" dirty="0"/>
          </a:p>
        </p:txBody>
      </p:sp>
      <p:pic>
        <p:nvPicPr>
          <p:cNvPr id="2" name="22">
            <a:hlinkClick r:id="" action="ppaction://media"/>
            <a:extLst>
              <a:ext uri="{FF2B5EF4-FFF2-40B4-BE49-F238E27FC236}">
                <a16:creationId xmlns:a16="http://schemas.microsoft.com/office/drawing/2014/main" id="{088E569D-11E0-6878-9954-C7F23475A0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3175"/>
            <a:ext cx="812800" cy="812800"/>
          </a:xfrm>
          <a:prstGeom prst="rect">
            <a:avLst/>
          </a:prstGeom>
        </p:spPr>
      </p:pic>
    </p:spTree>
    <p:extLst>
      <p:ext uri="{BB962C8B-B14F-4D97-AF65-F5344CB8AC3E}">
        <p14:creationId xmlns:p14="http://schemas.microsoft.com/office/powerpoint/2010/main" val="5920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02EECC-79FE-4DBB-BE34-85A2BDC9DE6B}"/>
                  </a:ext>
                </a:extLst>
              </p:cNvPr>
              <p:cNvSpPr txBox="1"/>
              <p:nvPr/>
            </p:nvSpPr>
            <p:spPr>
              <a:xfrm>
                <a:off x="629264" y="3326903"/>
                <a:ext cx="3083473" cy="1252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chemeClr val="tx1"/>
                              </a:solidFill>
                              <a:latin typeface="Cambria Math" panose="02040503050406030204" pitchFamily="18" charset="0"/>
                            </a:rPr>
                          </m:ctrlPr>
                        </m:accPr>
                        <m:e>
                          <m:r>
                            <m:rPr>
                              <m:nor/>
                            </m:rPr>
                            <a:rPr lang="en-US" sz="4000" b="1">
                              <a:solidFill>
                                <a:schemeClr val="tx1"/>
                              </a:solidFill>
                              <a:latin typeface="Times New Roman" panose="02020603050405020304" pitchFamily="18" charset="0"/>
                              <a:cs typeface="Times New Roman" panose="02020603050405020304" pitchFamily="18" charset="0"/>
                            </a:rPr>
                            <m:t>D</m:t>
                          </m:r>
                        </m:e>
                      </m:acc>
                      <m:r>
                        <m:rPr>
                          <m:nor/>
                        </m:rPr>
                        <a:rPr lang="en-US" sz="4000" b="1">
                          <a:solidFill>
                            <a:schemeClr val="tx1"/>
                          </a:solidFill>
                          <a:latin typeface="Times New Roman" panose="02020603050405020304" pitchFamily="18" charset="0"/>
                          <a:cs typeface="Times New Roman" panose="02020603050405020304" pitchFamily="18" charset="0"/>
                        </a:rPr>
                        <m:t>=</m:t>
                      </m:r>
                      <m:f>
                        <m:fPr>
                          <m:ctrlPr>
                            <a:rPr lang="en-US" sz="4000" b="1" i="1">
                              <a:solidFill>
                                <a:schemeClr val="tx1"/>
                              </a:solidFill>
                              <a:latin typeface="Cambria Math" panose="02040503050406030204" pitchFamily="18" charset="0"/>
                            </a:rPr>
                          </m:ctrlPr>
                        </m:fPr>
                        <m:num>
                          <m:r>
                            <m:rPr>
                              <m:nor/>
                            </m:rPr>
                            <a:rPr lang="en-US" sz="4000" b="1">
                              <a:solidFill>
                                <a:schemeClr val="tx1"/>
                              </a:solidFill>
                              <a:latin typeface="Times New Roman" panose="02020603050405020304" pitchFamily="18" charset="0"/>
                              <a:cs typeface="Times New Roman" panose="02020603050405020304" pitchFamily="18" charset="0"/>
                            </a:rPr>
                            <m:t>A</m:t>
                          </m:r>
                          <m:r>
                            <m:rPr>
                              <m:nor/>
                            </m:rPr>
                            <a:rPr lang="en-US" sz="4000" b="1" i="0" smtClean="0">
                              <a:solidFill>
                                <a:schemeClr val="tx1"/>
                              </a:solidFill>
                              <a:latin typeface="Times New Roman" panose="02020603050405020304" pitchFamily="18" charset="0"/>
                              <a:cs typeface="Times New Roman" panose="02020603050405020304" pitchFamily="18" charset="0"/>
                            </a:rPr>
                            <m:t> </m:t>
                          </m:r>
                          <m:r>
                            <m:rPr>
                              <m:nor/>
                            </m:rPr>
                            <a:rPr lang="en-US" sz="4000"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40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l-GR" sz="4000"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Γ</m:t>
                          </m:r>
                          <m:r>
                            <m:rPr>
                              <m:nor/>
                            </m:rPr>
                            <a:rPr lang="en-US" sz="40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m:t>
                          </m:r>
                          <m:r>
                            <a:rPr lang="en-US" sz="4000" b="1" i="1" smtClean="0">
                              <a:solidFill>
                                <a:schemeClr val="tx1"/>
                              </a:solidFill>
                              <a:latin typeface="Cambria Math" panose="02040503050406030204" pitchFamily="18" charset="0"/>
                              <a:ea typeface="Cambria Math" panose="02040503050406030204" pitchFamily="18" charset="0"/>
                            </a:rPr>
                            <m:t>×</m:t>
                          </m:r>
                          <m:r>
                            <m:rPr>
                              <m:nor/>
                            </m:rPr>
                            <a:rPr lang="en-US" sz="40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t</m:t>
                          </m:r>
                        </m:num>
                        <m:den>
                          <m:sSup>
                            <m:sSupPr>
                              <m:ctrlPr>
                                <a:rPr lang="en-US" sz="4000" b="1" i="1">
                                  <a:solidFill>
                                    <a:schemeClr val="tx1"/>
                                  </a:solidFill>
                                  <a:latin typeface="Cambria Math" panose="02040503050406030204" pitchFamily="18" charset="0"/>
                                </a:rPr>
                              </m:ctrlPr>
                            </m:sSupPr>
                            <m:e>
                              <m:r>
                                <m:rPr>
                                  <m:nor/>
                                </m:rPr>
                                <a:rPr lang="en-US" sz="4000" b="1">
                                  <a:solidFill>
                                    <a:schemeClr val="tx1"/>
                                  </a:solidFill>
                                  <a:latin typeface="Times New Roman" panose="02020603050405020304" pitchFamily="18" charset="0"/>
                                  <a:cs typeface="Times New Roman" panose="02020603050405020304" pitchFamily="18" charset="0"/>
                                </a:rPr>
                                <m:t>d</m:t>
                              </m:r>
                            </m:e>
                            <m:sup>
                              <m:r>
                                <m:rPr>
                                  <m:nor/>
                                </m:rPr>
                                <a:rPr lang="en-US" sz="4000" b="1">
                                  <a:solidFill>
                                    <a:schemeClr val="tx1"/>
                                  </a:solidFill>
                                  <a:latin typeface="Times New Roman" panose="02020603050405020304" pitchFamily="18" charset="0"/>
                                  <a:cs typeface="Times New Roman" panose="02020603050405020304" pitchFamily="18" charset="0"/>
                                </a:rPr>
                                <m:t>2</m:t>
                              </m:r>
                            </m:sup>
                          </m:sSup>
                        </m:den>
                      </m:f>
                    </m:oMath>
                  </m:oMathPara>
                </a14:m>
                <a:endParaRPr lang="en-US" sz="3200" b="1"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202EECC-79FE-4DBB-BE34-85A2BDC9DE6B}"/>
                  </a:ext>
                </a:extLst>
              </p:cNvPr>
              <p:cNvSpPr txBox="1">
                <a:spLocks noRot="1" noChangeAspect="1" noMove="1" noResize="1" noEditPoints="1" noAdjustHandles="1" noChangeArrowheads="1" noChangeShapeType="1" noTextEdit="1"/>
              </p:cNvSpPr>
              <p:nvPr/>
            </p:nvSpPr>
            <p:spPr>
              <a:xfrm>
                <a:off x="629264" y="3326903"/>
                <a:ext cx="3083473" cy="1252972"/>
              </a:xfrm>
              <a:prstGeom prst="rect">
                <a:avLst/>
              </a:prstGeom>
              <a:blipFill>
                <a:blip r:embed="rId5"/>
                <a:stretch>
                  <a:fillRect/>
                </a:stretch>
              </a:blipFill>
            </p:spPr>
            <p:txBody>
              <a:bodyPr/>
              <a:lstStyle/>
              <a:p>
                <a:r>
                  <a:rPr lang="ru-RU">
                    <a:noFill/>
                  </a:rPr>
                  <a:t> </a:t>
                </a:r>
              </a:p>
            </p:txBody>
          </p:sp>
        </mc:Fallback>
      </mc:AlternateContent>
      <p:pic>
        <p:nvPicPr>
          <p:cNvPr id="6" name="Graphic 5" descr="Trigonometry outline">
            <a:extLst>
              <a:ext uri="{FF2B5EF4-FFF2-40B4-BE49-F238E27FC236}">
                <a16:creationId xmlns:a16="http://schemas.microsoft.com/office/drawing/2014/main" id="{94D9615A-9B29-470B-96C7-72F2B1040D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2977" y="135332"/>
            <a:ext cx="1168977" cy="1168977"/>
          </a:xfrm>
          <a:prstGeom prst="rect">
            <a:avLst/>
          </a:prstGeom>
        </p:spPr>
      </p:pic>
      <p:grpSp>
        <p:nvGrpSpPr>
          <p:cNvPr id="31" name="Group 17">
            <a:extLst>
              <a:ext uri="{FF2B5EF4-FFF2-40B4-BE49-F238E27FC236}">
                <a16:creationId xmlns:a16="http://schemas.microsoft.com/office/drawing/2014/main" id="{9761111B-341F-4D59-8C24-8BD5049A4FDB}"/>
              </a:ext>
            </a:extLst>
          </p:cNvPr>
          <p:cNvGrpSpPr/>
          <p:nvPr/>
        </p:nvGrpSpPr>
        <p:grpSpPr>
          <a:xfrm>
            <a:off x="823451" y="5220930"/>
            <a:ext cx="10943492" cy="958644"/>
            <a:chOff x="-4315822" y="16519435"/>
            <a:chExt cx="3677647" cy="1424563"/>
          </a:xfrm>
        </p:grpSpPr>
        <p:sp>
          <p:nvSpPr>
            <p:cNvPr id="32" name="Rettangolo arrotondato 31">
              <a:extLst>
                <a:ext uri="{FF2B5EF4-FFF2-40B4-BE49-F238E27FC236}">
                  <a16:creationId xmlns:a16="http://schemas.microsoft.com/office/drawing/2014/main" id="{B75F959D-912B-4B58-9EAF-A69185F77E17}"/>
                </a:ext>
              </a:extLst>
            </p:cNvPr>
            <p:cNvSpPr/>
            <p:nvPr/>
          </p:nvSpPr>
          <p:spPr>
            <a:xfrm>
              <a:off x="-4315822" y="16519435"/>
              <a:ext cx="3677647" cy="1424563"/>
            </a:xfrm>
            <a:prstGeom prst="roundRect">
              <a:avLst/>
            </a:prstGeom>
            <a:solidFill>
              <a:srgbClr val="9D0020"/>
            </a:solidFill>
            <a:ln>
              <a:solidFill>
                <a:srgbClr val="9D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33" name="Rettangolo 32">
              <a:extLst>
                <a:ext uri="{FF2B5EF4-FFF2-40B4-BE49-F238E27FC236}">
                  <a16:creationId xmlns:a16="http://schemas.microsoft.com/office/drawing/2014/main" id="{DD019B75-F05F-4DB0-B210-471B85209CD4}"/>
                </a:ext>
              </a:extLst>
            </p:cNvPr>
            <p:cNvSpPr/>
            <p:nvPr/>
          </p:nvSpPr>
          <p:spPr>
            <a:xfrm>
              <a:off x="-4214902" y="16610244"/>
              <a:ext cx="3475807" cy="1051932"/>
            </a:xfrm>
            <a:prstGeom prst="rect">
              <a:avLst/>
            </a:prstGeom>
          </p:spPr>
          <p:txBody>
            <a:bodyPr wrap="square">
              <a:spAutoFit/>
            </a:bodyPr>
            <a:lstStyle/>
            <a:p>
              <a:r>
                <a:rPr lang="uk-UA" sz="2000" dirty="0">
                  <a:solidFill>
                    <a:schemeClr val="bg1"/>
                  </a:solidFill>
                </a:rPr>
                <a:t>Якщо радіонуклід із закритого джерела невідомий, дивіться лекцію про загальні джерела - таблиці нуклідів, які зазвичай використовуються в різних сценаріях.</a:t>
              </a:r>
              <a:endParaRPr lang="en-US" sz="2000" dirty="0">
                <a:solidFill>
                  <a:schemeClr val="bg1"/>
                </a:solidFill>
              </a:endParaRPr>
            </a:p>
          </p:txBody>
        </p:sp>
      </p:grpSp>
      <p:sp>
        <p:nvSpPr>
          <p:cNvPr id="3" name="Title 2">
            <a:extLst>
              <a:ext uri="{FF2B5EF4-FFF2-40B4-BE49-F238E27FC236}">
                <a16:creationId xmlns:a16="http://schemas.microsoft.com/office/drawing/2014/main" id="{007F5B46-F8E0-4963-83A4-31E0D62DC185}"/>
              </a:ext>
            </a:extLst>
          </p:cNvPr>
          <p:cNvSpPr>
            <a:spLocks noGrp="1"/>
          </p:cNvSpPr>
          <p:nvPr>
            <p:ph type="title"/>
          </p:nvPr>
        </p:nvSpPr>
        <p:spPr>
          <a:xfrm>
            <a:off x="0" y="424453"/>
            <a:ext cx="10515600" cy="1325563"/>
          </a:xfrm>
        </p:spPr>
        <p:txBody>
          <a:bodyPr/>
          <a:lstStyle/>
          <a:p>
            <a:r>
              <a:rPr lang="uk-UA" dirty="0"/>
              <a:t>Потужність дози та відстань</a:t>
            </a:r>
            <a:endParaRPr lang="en-US" dirty="0"/>
          </a:p>
        </p:txBody>
      </p:sp>
      <p:sp>
        <p:nvSpPr>
          <p:cNvPr id="21" name="Rettangolo 18">
            <a:extLst>
              <a:ext uri="{FF2B5EF4-FFF2-40B4-BE49-F238E27FC236}">
                <a16:creationId xmlns:a16="http://schemas.microsoft.com/office/drawing/2014/main" id="{075B61DD-042D-4DAE-ABAD-42D3E25B67F2}"/>
              </a:ext>
            </a:extLst>
          </p:cNvPr>
          <p:cNvSpPr>
            <a:spLocks noGrp="1"/>
          </p:cNvSpPr>
          <p:nvPr>
            <p:ph idx="1"/>
          </p:nvPr>
        </p:nvSpPr>
        <p:spPr>
          <a:xfrm>
            <a:off x="124753" y="1468211"/>
            <a:ext cx="4373506" cy="1754326"/>
          </a:xfrm>
          <a:prstGeom prst="rect">
            <a:avLst/>
          </a:prstGeom>
          <a:noFill/>
        </p:spPr>
        <p:txBody>
          <a:bodyPr wrap="square">
            <a:spAutoFit/>
          </a:bodyPr>
          <a:lstStyle/>
          <a:p>
            <a:r>
              <a:rPr lang="uk-UA" sz="2400" b="1" dirty="0">
                <a:solidFill>
                  <a:srgbClr val="9D0020"/>
                </a:solidFill>
              </a:rPr>
              <a:t>Потужність дози можна прорахувати на основі активності джерела (</a:t>
            </a:r>
            <a:r>
              <a:rPr lang="uk-UA" sz="2400" b="1" dirty="0" err="1">
                <a:solidFill>
                  <a:srgbClr val="9D0020"/>
                </a:solidFill>
              </a:rPr>
              <a:t>A</a:t>
            </a:r>
            <a:r>
              <a:rPr lang="uk-UA" sz="2400" b="1" dirty="0">
                <a:solidFill>
                  <a:srgbClr val="9D0020"/>
                </a:solidFill>
              </a:rPr>
              <a:t>) і відстані між детектором і джерелом (d).</a:t>
            </a:r>
            <a:endParaRPr lang="en-US" sz="2400" b="1" dirty="0">
              <a:solidFill>
                <a:srgbClr val="9D0020"/>
              </a:solidFill>
            </a:endParaRPr>
          </a:p>
        </p:txBody>
      </p:sp>
      <p:sp>
        <p:nvSpPr>
          <p:cNvPr id="23" name="TextBox 22">
            <a:extLst>
              <a:ext uri="{FF2B5EF4-FFF2-40B4-BE49-F238E27FC236}">
                <a16:creationId xmlns:a16="http://schemas.microsoft.com/office/drawing/2014/main" id="{EEB839A6-2EB2-4D1F-A35E-7EFE5F625CB7}"/>
              </a:ext>
            </a:extLst>
          </p:cNvPr>
          <p:cNvSpPr txBox="1"/>
          <p:nvPr/>
        </p:nvSpPr>
        <p:spPr>
          <a:xfrm>
            <a:off x="4623012" y="1490007"/>
            <a:ext cx="7533063" cy="3323987"/>
          </a:xfrm>
          <a:prstGeom prst="rect">
            <a:avLst/>
          </a:prstGeom>
          <a:noFill/>
        </p:spPr>
        <p:txBody>
          <a:bodyPr wrap="square">
            <a:spAutoFit/>
          </a:bodyPr>
          <a:lstStyle/>
          <a:p>
            <a:pPr marL="457200" lvl="2" indent="-457200">
              <a:defRPr/>
            </a:pPr>
            <a:r>
              <a:rPr lang="en-US" sz="2400" b="1" dirty="0"/>
              <a:t>d - </a:t>
            </a:r>
            <a:r>
              <a:rPr lang="uk-UA" sz="2400" b="1" dirty="0"/>
              <a:t>відстань</a:t>
            </a:r>
            <a:r>
              <a:rPr lang="en-US" sz="2400" b="1" dirty="0"/>
              <a:t> </a:t>
            </a:r>
          </a:p>
          <a:p>
            <a:pPr marL="457200" lvl="2" indent="-457200">
              <a:defRPr/>
            </a:pPr>
            <a:r>
              <a:rPr lang="en-US" sz="2400" b="1" dirty="0"/>
              <a:t>A – </a:t>
            </a:r>
            <a:r>
              <a:rPr lang="uk-UA" sz="2400" b="1" dirty="0"/>
              <a:t>активність джерела</a:t>
            </a:r>
            <a:r>
              <a:rPr lang="en-US" sz="2400" b="1" dirty="0"/>
              <a:t> </a:t>
            </a:r>
          </a:p>
          <a:p>
            <a:pPr marL="457200" lvl="2" indent="-457200">
              <a:defRPr/>
            </a:pPr>
            <a:r>
              <a:rPr lang="en-US" sz="2400" b="1" dirty="0">
                <a:sym typeface="Symbol" pitchFamily="18" charset="2"/>
              </a:rPr>
              <a:t> </a:t>
            </a:r>
            <a:r>
              <a:rPr lang="en-US" sz="2400" b="1" dirty="0"/>
              <a:t>- </a:t>
            </a:r>
            <a:r>
              <a:rPr lang="uk-UA" sz="2400" b="1" dirty="0"/>
              <a:t>константа гамма-випромінювання</a:t>
            </a:r>
            <a:r>
              <a:rPr lang="en-US" sz="2400" b="1" dirty="0"/>
              <a:t> </a:t>
            </a:r>
            <a:r>
              <a:rPr lang="en-US" b="1" dirty="0"/>
              <a:t>[</a:t>
            </a:r>
            <a:r>
              <a:rPr lang="uk-UA" b="1" dirty="0" err="1"/>
              <a:t>Р</a:t>
            </a:r>
            <a:r>
              <a:rPr lang="en-US" b="1" dirty="0"/>
              <a:t>-</a:t>
            </a:r>
            <a:r>
              <a:rPr lang="uk-UA" b="1" dirty="0"/>
              <a:t>см</a:t>
            </a:r>
            <a:r>
              <a:rPr lang="en-US" b="1" baseline="30000" dirty="0"/>
              <a:t>2</a:t>
            </a:r>
            <a:r>
              <a:rPr lang="en-US" b="1" dirty="0"/>
              <a:t>/</a:t>
            </a:r>
            <a:r>
              <a:rPr lang="uk-UA" b="1" dirty="0"/>
              <a:t>год</a:t>
            </a:r>
            <a:r>
              <a:rPr lang="en-US" b="1" dirty="0"/>
              <a:t>-</a:t>
            </a:r>
            <a:r>
              <a:rPr lang="uk-UA" b="1" dirty="0" err="1"/>
              <a:t>мКі</a:t>
            </a:r>
            <a:r>
              <a:rPr lang="en-US" b="1" dirty="0"/>
              <a:t> </a:t>
            </a:r>
            <a:r>
              <a:rPr lang="uk-UA" b="1" dirty="0"/>
              <a:t>або Зв-см</a:t>
            </a:r>
            <a:r>
              <a:rPr lang="en-US" b="1" baseline="30000" dirty="0"/>
              <a:t>2</a:t>
            </a:r>
            <a:r>
              <a:rPr lang="en-US" b="1" dirty="0"/>
              <a:t>/</a:t>
            </a:r>
            <a:r>
              <a:rPr lang="uk-UA" b="1" dirty="0"/>
              <a:t>год</a:t>
            </a:r>
            <a:r>
              <a:rPr lang="en-US" b="1" dirty="0"/>
              <a:t>-M</a:t>
            </a:r>
            <a:r>
              <a:rPr lang="uk-UA" b="1" dirty="0" err="1"/>
              <a:t>Бк</a:t>
            </a:r>
            <a:r>
              <a:rPr lang="en-US" b="1" dirty="0"/>
              <a:t>]</a:t>
            </a:r>
          </a:p>
          <a:p>
            <a:pPr marL="457200" lvl="2" indent="-457200" eaLnBrk="0" hangingPunct="0">
              <a:buNone/>
              <a:tabLst>
                <a:tab pos="461963" algn="l"/>
              </a:tabLst>
              <a:defRPr/>
            </a:pPr>
            <a:r>
              <a:rPr lang="en-US" sz="2400" b="1" dirty="0"/>
              <a:t>t -  </a:t>
            </a:r>
            <a:r>
              <a:rPr lang="uk-UA" sz="2400" b="1" dirty="0"/>
              <a:t>час контакту</a:t>
            </a:r>
            <a:endParaRPr lang="en-US" sz="2400" b="1" dirty="0"/>
          </a:p>
          <a:p>
            <a:pPr marL="457200" lvl="2" indent="-457200" eaLnBrk="0" hangingPunct="0">
              <a:buNone/>
              <a:tabLst>
                <a:tab pos="461963" algn="l"/>
              </a:tabLst>
              <a:defRPr/>
            </a:pPr>
            <a:r>
              <a:rPr lang="en-US" sz="2400" b="1" dirty="0"/>
              <a:t>D - </a:t>
            </a:r>
            <a:r>
              <a:rPr lang="uk-UA" sz="2400" b="1" dirty="0"/>
              <a:t>потужність поглиненої дози </a:t>
            </a:r>
            <a:r>
              <a:rPr lang="en-US" sz="2400" b="1" dirty="0"/>
              <a:t>[</a:t>
            </a:r>
            <a:r>
              <a:rPr lang="uk-UA" sz="2400" b="1" dirty="0"/>
              <a:t>рад</a:t>
            </a:r>
            <a:r>
              <a:rPr lang="en-US" sz="2400" b="1" dirty="0"/>
              <a:t>/</a:t>
            </a:r>
            <a:r>
              <a:rPr lang="uk-UA" sz="2400" b="1" dirty="0"/>
              <a:t>год або</a:t>
            </a:r>
            <a:r>
              <a:rPr lang="en-US" sz="2400" b="1" dirty="0"/>
              <a:t> </a:t>
            </a:r>
            <a:r>
              <a:rPr lang="uk-UA" sz="2400" b="1" dirty="0" err="1"/>
              <a:t>Гр</a:t>
            </a:r>
            <a:r>
              <a:rPr lang="en-US" sz="2400" b="1" dirty="0"/>
              <a:t>/</a:t>
            </a:r>
            <a:r>
              <a:rPr lang="uk-UA" sz="2400" b="1" dirty="0"/>
              <a:t>год</a:t>
            </a:r>
            <a:r>
              <a:rPr lang="en-US" sz="2400" b="1" dirty="0"/>
              <a:t>]*</a:t>
            </a:r>
          </a:p>
          <a:p>
            <a:pPr marL="457200" lvl="3" indent="-457200">
              <a:buFontTx/>
              <a:buNone/>
              <a:defRPr/>
            </a:pPr>
            <a:r>
              <a:rPr lang="en-US" sz="1600" b="1" dirty="0"/>
              <a:t>	*</a:t>
            </a:r>
            <a:r>
              <a:rPr lang="uk-UA" sz="1600" b="1" dirty="0"/>
              <a:t>Припускаємо, що 1 Р у повітрі спричиняє 1 рад (0,01 </a:t>
            </a:r>
            <a:r>
              <a:rPr lang="uk-UA" sz="1600" b="1" dirty="0" err="1"/>
              <a:t>Гр</a:t>
            </a:r>
            <a:r>
              <a:rPr lang="uk-UA" sz="1600" b="1" dirty="0"/>
              <a:t>) у тканині</a:t>
            </a:r>
            <a:r>
              <a:rPr lang="en-US" sz="1600" b="1" dirty="0"/>
              <a:t>.</a:t>
            </a:r>
            <a:endParaRPr lang="en-US" b="1" dirty="0"/>
          </a:p>
          <a:p>
            <a:pPr marL="457200" lvl="3" indent="-457200">
              <a:defRPr/>
            </a:pPr>
            <a:r>
              <a:rPr lang="en-US" sz="2000" b="1" dirty="0"/>
              <a:t>             </a:t>
            </a:r>
            <a:endParaRPr lang="uk-UA" sz="2000" b="1" dirty="0"/>
          </a:p>
          <a:p>
            <a:pPr marL="457200" lvl="3" indent="-457200">
              <a:defRPr/>
            </a:pPr>
            <a:r>
              <a:rPr lang="en-US" b="1" dirty="0"/>
              <a:t>(</a:t>
            </a:r>
            <a:r>
              <a:rPr lang="uk-UA" b="1" dirty="0" err="1"/>
              <a:t>зіставте</a:t>
            </a:r>
            <a:r>
              <a:rPr lang="uk-UA" b="1" dirty="0"/>
              <a:t> всі одиниці з одиницями, які використовуються для вибраної</a:t>
            </a:r>
            <a:r>
              <a:rPr lang="en-US" b="1" dirty="0"/>
              <a:t> </a:t>
            </a:r>
            <a:r>
              <a:rPr lang="en-US" b="1" dirty="0">
                <a:sym typeface="Symbol" pitchFamily="18" charset="2"/>
              </a:rPr>
              <a:t>)</a:t>
            </a:r>
            <a:endParaRPr lang="en-US" b="1" dirty="0"/>
          </a:p>
          <a:p>
            <a:pPr marL="457200" lvl="3" indent="-457200">
              <a:buFontTx/>
              <a:buNone/>
              <a:defRPr/>
            </a:pPr>
            <a:endParaRPr lang="en-US" dirty="0"/>
          </a:p>
        </p:txBody>
      </p:sp>
      <p:sp>
        <p:nvSpPr>
          <p:cNvPr id="5" name="TextBox 4">
            <a:extLst>
              <a:ext uri="{FF2B5EF4-FFF2-40B4-BE49-F238E27FC236}">
                <a16:creationId xmlns:a16="http://schemas.microsoft.com/office/drawing/2014/main" id="{6785A494-BC00-CD45-2CA2-FEF6617DD50A}"/>
              </a:ext>
            </a:extLst>
          </p:cNvPr>
          <p:cNvSpPr txBox="1"/>
          <p:nvPr/>
        </p:nvSpPr>
        <p:spPr>
          <a:xfrm>
            <a:off x="10847204" y="939042"/>
            <a:ext cx="1238865" cy="369332"/>
          </a:xfrm>
          <a:prstGeom prst="rect">
            <a:avLst/>
          </a:prstGeom>
          <a:noFill/>
        </p:spPr>
        <p:txBody>
          <a:bodyPr wrap="square">
            <a:spAutoFit/>
          </a:bodyPr>
          <a:lstStyle/>
          <a:p>
            <a:r>
              <a:rPr lang="uk-UA" b="1" dirty="0"/>
              <a:t>Джерело</a:t>
            </a:r>
            <a:endParaRPr lang="en-US" b="1" dirty="0"/>
          </a:p>
        </p:txBody>
      </p:sp>
      <p:sp>
        <p:nvSpPr>
          <p:cNvPr id="8" name="TextBox 7">
            <a:extLst>
              <a:ext uri="{FF2B5EF4-FFF2-40B4-BE49-F238E27FC236}">
                <a16:creationId xmlns:a16="http://schemas.microsoft.com/office/drawing/2014/main" id="{DF2CAE7A-CEAD-4119-9D89-682612E26CCF}"/>
              </a:ext>
            </a:extLst>
          </p:cNvPr>
          <p:cNvSpPr txBox="1"/>
          <p:nvPr/>
        </p:nvSpPr>
        <p:spPr>
          <a:xfrm>
            <a:off x="8751727" y="29257"/>
            <a:ext cx="990411" cy="369332"/>
          </a:xfrm>
          <a:prstGeom prst="rect">
            <a:avLst/>
          </a:prstGeom>
          <a:noFill/>
        </p:spPr>
        <p:txBody>
          <a:bodyPr wrap="square">
            <a:spAutoFit/>
          </a:bodyPr>
          <a:lstStyle/>
          <a:p>
            <a:r>
              <a:rPr lang="uk-UA" b="1" dirty="0"/>
              <a:t>Пацієнт</a:t>
            </a:r>
            <a:endParaRPr lang="en-US" dirty="0"/>
          </a:p>
        </p:txBody>
      </p:sp>
      <p:sp>
        <p:nvSpPr>
          <p:cNvPr id="10" name="TextBox 9">
            <a:extLst>
              <a:ext uri="{FF2B5EF4-FFF2-40B4-BE49-F238E27FC236}">
                <a16:creationId xmlns:a16="http://schemas.microsoft.com/office/drawing/2014/main" id="{9A6C0F38-3DD6-06A5-506C-60C2CA105CE0}"/>
              </a:ext>
            </a:extLst>
          </p:cNvPr>
          <p:cNvSpPr txBox="1"/>
          <p:nvPr/>
        </p:nvSpPr>
        <p:spPr>
          <a:xfrm>
            <a:off x="10267841" y="417138"/>
            <a:ext cx="420936" cy="369332"/>
          </a:xfrm>
          <a:prstGeom prst="rect">
            <a:avLst/>
          </a:prstGeom>
          <a:noFill/>
        </p:spPr>
        <p:txBody>
          <a:bodyPr wrap="square">
            <a:spAutoFit/>
          </a:bodyPr>
          <a:lstStyle/>
          <a:p>
            <a:r>
              <a:rPr lang="en-US" sz="1800" b="1" dirty="0"/>
              <a:t>d</a:t>
            </a:r>
            <a:endParaRPr lang="en-US" dirty="0"/>
          </a:p>
        </p:txBody>
      </p:sp>
      <p:pic>
        <p:nvPicPr>
          <p:cNvPr id="11" name="Picture 10">
            <a:extLst>
              <a:ext uri="{FF2B5EF4-FFF2-40B4-BE49-F238E27FC236}">
                <a16:creationId xmlns:a16="http://schemas.microsoft.com/office/drawing/2014/main" id="{F3520F9C-1B04-C0E0-EAB8-64E8458F33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70486" y="943623"/>
            <a:ext cx="275272" cy="275272"/>
          </a:xfrm>
          <a:prstGeom prst="rect">
            <a:avLst/>
          </a:prstGeom>
        </p:spPr>
      </p:pic>
      <p:pic>
        <p:nvPicPr>
          <p:cNvPr id="4" name="23">
            <a:hlinkClick r:id="" action="ppaction://media"/>
            <a:extLst>
              <a:ext uri="{FF2B5EF4-FFF2-40B4-BE49-F238E27FC236}">
                <a16:creationId xmlns:a16="http://schemas.microsoft.com/office/drawing/2014/main" id="{805EA0A3-311D-BE83-FFFC-B2A8C1F7FB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1588"/>
            <a:ext cx="812800" cy="812800"/>
          </a:xfrm>
          <a:prstGeom prst="rect">
            <a:avLst/>
          </a:prstGeom>
        </p:spPr>
      </p:pic>
    </p:spTree>
    <p:extLst>
      <p:ext uri="{BB962C8B-B14F-4D97-AF65-F5344CB8AC3E}">
        <p14:creationId xmlns:p14="http://schemas.microsoft.com/office/powerpoint/2010/main" val="24413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0918191"/>
              </p:ext>
            </p:extLst>
          </p:nvPr>
        </p:nvGraphicFramePr>
        <p:xfrm>
          <a:off x="1343273" y="1344869"/>
          <a:ext cx="9172327" cy="3901694"/>
        </p:xfrm>
        <a:graphic>
          <a:graphicData uri="http://schemas.openxmlformats.org/drawingml/2006/table">
            <a:tbl>
              <a:tblPr/>
              <a:tblGrid>
                <a:gridCol w="1420271">
                  <a:extLst>
                    <a:ext uri="{9D8B030D-6E8A-4147-A177-3AD203B41FA5}">
                      <a16:colId xmlns:a16="http://schemas.microsoft.com/office/drawing/2014/main" val="20000"/>
                    </a:ext>
                  </a:extLst>
                </a:gridCol>
                <a:gridCol w="1791885">
                  <a:extLst>
                    <a:ext uri="{9D8B030D-6E8A-4147-A177-3AD203B41FA5}">
                      <a16:colId xmlns:a16="http://schemas.microsoft.com/office/drawing/2014/main" val="20001"/>
                    </a:ext>
                  </a:extLst>
                </a:gridCol>
                <a:gridCol w="900732">
                  <a:extLst>
                    <a:ext uri="{9D8B030D-6E8A-4147-A177-3AD203B41FA5}">
                      <a16:colId xmlns:a16="http://schemas.microsoft.com/office/drawing/2014/main" val="20002"/>
                    </a:ext>
                  </a:extLst>
                </a:gridCol>
                <a:gridCol w="1523582">
                  <a:extLst>
                    <a:ext uri="{9D8B030D-6E8A-4147-A177-3AD203B41FA5}">
                      <a16:colId xmlns:a16="http://schemas.microsoft.com/office/drawing/2014/main" val="20003"/>
                    </a:ext>
                  </a:extLst>
                </a:gridCol>
                <a:gridCol w="1772720">
                  <a:extLst>
                    <a:ext uri="{9D8B030D-6E8A-4147-A177-3AD203B41FA5}">
                      <a16:colId xmlns:a16="http://schemas.microsoft.com/office/drawing/2014/main" val="20004"/>
                    </a:ext>
                  </a:extLst>
                </a:gridCol>
                <a:gridCol w="1763137">
                  <a:extLst>
                    <a:ext uri="{9D8B030D-6E8A-4147-A177-3AD203B41FA5}">
                      <a16:colId xmlns:a16="http://schemas.microsoft.com/office/drawing/2014/main" val="20005"/>
                    </a:ext>
                  </a:extLst>
                </a:gridCol>
              </a:tblGrid>
              <a:tr h="1048850">
                <a:tc>
                  <a:txBody>
                    <a:bodyPr/>
                    <a:lstStyle/>
                    <a:p>
                      <a:pPr marL="0" marR="0" algn="ctr">
                        <a:spcBef>
                          <a:spcPts val="0"/>
                        </a:spcBef>
                        <a:spcAft>
                          <a:spcPts val="0"/>
                        </a:spcAft>
                      </a:pPr>
                      <a:r>
                        <a:rPr lang="uk-UA" sz="1600" b="1" dirty="0">
                          <a:solidFill>
                            <a:schemeClr val="tx1"/>
                          </a:solidFill>
                          <a:effectLst/>
                          <a:latin typeface="+mn-lt"/>
                          <a:ea typeface="Tahoma" pitchFamily="34" charset="0"/>
                          <a:cs typeface="Tahoma" pitchFamily="34" charset="0"/>
                        </a:rPr>
                        <a:t>Радіонукліди</a:t>
                      </a:r>
                      <a:endParaRPr lang="en-US" sz="1600" b="1" dirty="0">
                        <a:solidFill>
                          <a:schemeClr val="tx1"/>
                        </a:solidFill>
                        <a:effectLst/>
                        <a:latin typeface="+mn-lt"/>
                        <a:ea typeface="Tahoma" pitchFamily="34" charset="0"/>
                        <a:cs typeface="Tahoma" pitchFamily="34" charset="0"/>
                      </a:endParaRP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lang="uk-UA" sz="1600" b="1" dirty="0">
                          <a:solidFill>
                            <a:schemeClr val="tx1"/>
                          </a:solidFill>
                          <a:effectLst/>
                          <a:latin typeface="+mn-lt"/>
                          <a:ea typeface="Tahoma" pitchFamily="34" charset="0"/>
                          <a:cs typeface="Tahoma" pitchFamily="34" charset="0"/>
                        </a:rPr>
                        <a:t>Напіврозпад</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 </a:t>
                      </a:r>
                      <a:r>
                        <a:rPr lang="uk-UA" sz="1600" b="1" dirty="0">
                          <a:solidFill>
                            <a:schemeClr val="tx1"/>
                          </a:solidFill>
                          <a:effectLst/>
                          <a:latin typeface="+mn-lt"/>
                          <a:ea typeface="Tahoma" pitchFamily="34" charset="0"/>
                          <a:cs typeface="Tahoma" pitchFamily="34" charset="0"/>
                        </a:rPr>
                        <a:t>Потужності дози</a:t>
                      </a:r>
                      <a:r>
                        <a:rPr lang="en-US" sz="1600" b="1" dirty="0">
                          <a:solidFill>
                            <a:schemeClr val="tx1"/>
                          </a:solidFill>
                          <a:effectLst/>
                          <a:latin typeface="+mn-lt"/>
                          <a:ea typeface="Tahoma" pitchFamily="34" charset="0"/>
                          <a:cs typeface="Tahoma"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см</a:t>
                      </a:r>
                      <a:r>
                        <a:rPr kumimoji="0" lang="en-US" sz="1400" b="1" i="0" u="none" strike="noStrike" kern="1200" cap="none" spc="0" normalizeH="0" baseline="30000" noProof="0" dirty="0">
                          <a:ln>
                            <a:noFill/>
                          </a:ln>
                          <a:solidFill>
                            <a:schemeClr val="tx1"/>
                          </a:solidFill>
                          <a:effectLst/>
                          <a:uLnTx/>
                          <a:uFillTx/>
                          <a:latin typeface="+mn-lt"/>
                          <a:ea typeface="Tahoma" pitchFamily="34" charset="0"/>
                          <a:cs typeface="Tahoma" pitchFamily="34" charset="0"/>
                        </a:rPr>
                        <a:t>2</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год</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-M</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Бк</a:t>
                      </a:r>
                      <a:r>
                        <a:rPr lang="en-US" sz="14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baseline="0" dirty="0">
                          <a:solidFill>
                            <a:schemeClr val="tx1"/>
                          </a:solidFill>
                          <a:effectLst/>
                          <a:latin typeface="+mn-lt"/>
                          <a:ea typeface="Tahoma" pitchFamily="34" charset="0"/>
                          <a:cs typeface="Lucida Sans Unicode"/>
                        </a:rPr>
                        <a:t>f</a:t>
                      </a:r>
                      <a:r>
                        <a:rPr lang="en-US" sz="1600" b="1" baseline="0" dirty="0">
                          <a:solidFill>
                            <a:schemeClr val="tx1"/>
                          </a:solidFill>
                          <a:effectLst/>
                          <a:latin typeface="+mn-lt"/>
                          <a:ea typeface="Tahoma" pitchFamily="34" charset="0"/>
                          <a:cs typeface="Lucida Sans Unicode"/>
                        </a:rPr>
                        <a:t> </a:t>
                      </a:r>
                      <a:r>
                        <a:rPr lang="en-US" sz="1600" b="1" dirty="0">
                          <a:solidFill>
                            <a:schemeClr val="tx1"/>
                          </a:solidFill>
                          <a:effectLst/>
                          <a:latin typeface="+mn-lt"/>
                          <a:ea typeface="Tahoma" pitchFamily="34" charset="0"/>
                          <a:cs typeface="Lucida Sans Unicode"/>
                        </a:rPr>
                        <a:t>–</a:t>
                      </a:r>
                      <a:r>
                        <a:rPr lang="uk-UA" sz="1600" b="1" dirty="0">
                          <a:solidFill>
                            <a:schemeClr val="tx1"/>
                          </a:solidFill>
                          <a:effectLst/>
                          <a:latin typeface="+mn-lt"/>
                          <a:ea typeface="Tahoma" pitchFamily="34" charset="0"/>
                          <a:cs typeface="Lucida Sans Unicode"/>
                        </a:rPr>
                        <a:t>фактор</a:t>
                      </a:r>
                      <a:r>
                        <a:rPr lang="en-US" sz="1600" b="1" dirty="0">
                          <a:solidFill>
                            <a:schemeClr val="tx1"/>
                          </a:solidFill>
                          <a:effectLst/>
                          <a:latin typeface="+mn-lt"/>
                          <a:ea typeface="Tahoma" pitchFamily="34" charset="0"/>
                          <a:cs typeface="Lucida Sans Unicode"/>
                        </a:rPr>
                        <a:t>*</a:t>
                      </a:r>
                      <a:endParaRPr lang="en-US" sz="1600" b="1" dirty="0">
                        <a:solidFill>
                          <a:schemeClr val="tx1"/>
                        </a:solidFill>
                        <a:effectLst/>
                        <a:latin typeface="+mn-lt"/>
                        <a:ea typeface="Tahoma" pitchFamily="34" charset="0"/>
                        <a:cs typeface="Tahoma" pitchFamily="34" charset="0"/>
                      </a:endParaRP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chemeClr val="tx1"/>
                          </a:solidFill>
                          <a:effectLst/>
                          <a:latin typeface="+mn-lt"/>
                          <a:ea typeface="Tahoma" pitchFamily="34" charset="0"/>
                          <a:cs typeface="Tahoma" pitchFamily="34" charset="0"/>
                        </a:rPr>
                        <a:t> </a:t>
                      </a:r>
                      <a:r>
                        <a:rPr lang="uk-UA" sz="1800" b="1" dirty="0">
                          <a:solidFill>
                            <a:schemeClr val="tx1"/>
                          </a:solidFill>
                          <a:effectLst/>
                          <a:latin typeface="+mn-lt"/>
                          <a:ea typeface="Tahoma" pitchFamily="34" charset="0"/>
                          <a:cs typeface="Tahoma" pitchFamily="34" charset="0"/>
                        </a:rPr>
                        <a:t>Поверхня</a:t>
                      </a:r>
                      <a:r>
                        <a:rPr lang="en-US" sz="18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800" b="1" kern="1200" dirty="0">
                          <a:solidFill>
                            <a:schemeClr val="tx1"/>
                          </a:solidFill>
                          <a:effectLst/>
                          <a:latin typeface="+mn-lt"/>
                          <a:ea typeface="Tahoma" pitchFamily="34" charset="0"/>
                          <a:cs typeface="Tahoma" pitchFamily="34" charset="0"/>
                        </a:rPr>
                        <a:t>Потужність дози при глибині тканини 1 см</a:t>
                      </a:r>
                      <a:r>
                        <a:rPr lang="en-US" sz="18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800" b="1" kern="1200" dirty="0">
                          <a:solidFill>
                            <a:schemeClr val="tx1"/>
                          </a:solidFill>
                          <a:effectLst/>
                          <a:latin typeface="+mn-lt"/>
                          <a:ea typeface="Tahoma" pitchFamily="34" charset="0"/>
                          <a:cs typeface="Tahoma" pitchFamily="34" charset="0"/>
                        </a:rPr>
                        <a:t>Потужність дози при глибині тканини 3 см</a:t>
                      </a:r>
                      <a:r>
                        <a:rPr lang="en-US" sz="18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66656">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Co-60</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(5.26y)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3.48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164.6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4.3</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66656">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Cs-137</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(30.17y)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0.927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0.962</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7.6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7262">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Ir-192</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(74d)</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1.24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48.7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11.6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2807" name="Rectangle 4"/>
          <p:cNvSpPr>
            <a:spLocks noChangeArrowheads="1"/>
          </p:cNvSpPr>
          <p:nvPr/>
        </p:nvSpPr>
        <p:spPr bwMode="auto">
          <a:xfrm>
            <a:off x="446257" y="5246563"/>
            <a:ext cx="115644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uk-UA" sz="1200" dirty="0">
                <a:solidFill>
                  <a:srgbClr val="211E1E"/>
                </a:solidFill>
                <a:effectLst/>
                <a:latin typeface="ArialMT"/>
              </a:rPr>
              <a:t>*Константи швидкості опромінення та значення екранування свинцю для понад 1100 радіонуклідів (Сміт, </a:t>
            </a:r>
            <a:r>
              <a:rPr lang="uk-UA" sz="1200" dirty="0" err="1">
                <a:solidFill>
                  <a:srgbClr val="211E1E"/>
                </a:solidFill>
                <a:effectLst/>
                <a:latin typeface="ArialMT"/>
              </a:rPr>
              <a:t>Стабін</a:t>
            </a:r>
            <a:r>
              <a:rPr lang="uk-UA" sz="1200" dirty="0">
                <a:solidFill>
                  <a:srgbClr val="211E1E"/>
                </a:solidFill>
                <a:effectLst/>
                <a:latin typeface="ArialMT"/>
              </a:rPr>
              <a:t> – Фізика здоров’я – 2012)</a:t>
            </a:r>
            <a:br>
              <a:rPr lang="uk-UA" sz="1200" dirty="0">
                <a:solidFill>
                  <a:srgbClr val="211E1E"/>
                </a:solidFill>
                <a:effectLst/>
                <a:latin typeface="ArialMT"/>
              </a:rPr>
            </a:br>
            <a:r>
              <a:rPr lang="uk-UA" sz="1200" dirty="0">
                <a:solidFill>
                  <a:srgbClr val="211E1E"/>
                </a:solidFill>
                <a:effectLst/>
                <a:latin typeface="ArialMT"/>
              </a:rPr>
              <a:t>*Насамперед через скупчення електронів у стінці капсули. Від </a:t>
            </a:r>
            <a:r>
              <a:rPr lang="en-US" sz="1200" dirty="0">
                <a:solidFill>
                  <a:srgbClr val="211E1E"/>
                </a:solidFill>
                <a:effectLst/>
                <a:latin typeface="ArialMT"/>
              </a:rPr>
              <a:t>Waller, </a:t>
            </a:r>
            <a:r>
              <a:rPr lang="en-US" sz="1200" dirty="0" err="1">
                <a:solidFill>
                  <a:srgbClr val="211E1E"/>
                </a:solidFill>
                <a:effectLst/>
                <a:latin typeface="ArialMT"/>
              </a:rPr>
              <a:t>et.al</a:t>
            </a:r>
            <a:r>
              <a:rPr lang="en-US" sz="1200" dirty="0">
                <a:solidFill>
                  <a:srgbClr val="211E1E"/>
                </a:solidFill>
                <a:effectLst/>
                <a:latin typeface="ArialMT"/>
              </a:rPr>
              <a:t>, </a:t>
            </a:r>
            <a:r>
              <a:rPr lang="uk-UA" sz="1200" dirty="0">
                <a:solidFill>
                  <a:srgbClr val="211E1E"/>
                </a:solidFill>
                <a:effectLst/>
                <a:latin typeface="ArialMT"/>
              </a:rPr>
              <a:t>плакат </a:t>
            </a:r>
            <a:r>
              <a:rPr lang="en-US" sz="1200" dirty="0">
                <a:solidFill>
                  <a:srgbClr val="211E1E"/>
                </a:solidFill>
                <a:effectLst/>
                <a:latin typeface="ArialMT"/>
              </a:rPr>
              <a:t>IRPA 13 (</a:t>
            </a:r>
            <a:r>
              <a:rPr lang="uk-UA" sz="1200" dirty="0">
                <a:solidFill>
                  <a:srgbClr val="211E1E"/>
                </a:solidFill>
                <a:effectLst/>
                <a:latin typeface="ArialMT"/>
              </a:rPr>
              <a:t>реферат 2350443)</a:t>
            </a:r>
            <a:br>
              <a:rPr lang="uk-UA" sz="1200" dirty="0">
                <a:solidFill>
                  <a:srgbClr val="211E1E"/>
                </a:solidFill>
                <a:effectLst/>
                <a:latin typeface="ArialMT"/>
              </a:rPr>
            </a:br>
            <a:r>
              <a:rPr lang="uk-UA" sz="1200" dirty="0">
                <a:solidFill>
                  <a:srgbClr val="211E1E"/>
                </a:solidFill>
                <a:effectLst/>
                <a:latin typeface="ArialMT"/>
              </a:rPr>
              <a:t>***Із Звіту НКРЗ </a:t>
            </a:r>
            <a:r>
              <a:rPr lang="en-US" sz="1200" dirty="0">
                <a:solidFill>
                  <a:srgbClr val="211E1E"/>
                </a:solidFill>
                <a:effectLst/>
                <a:latin typeface="ArialMT"/>
              </a:rPr>
              <a:t>No 40 </a:t>
            </a:r>
            <a:r>
              <a:rPr lang="uk-UA" sz="1200" dirty="0">
                <a:solidFill>
                  <a:srgbClr val="211E1E"/>
                </a:solidFill>
                <a:effectLst/>
                <a:latin typeface="ArialMT"/>
              </a:rPr>
              <a:t>Додаток Б табл.6 </a:t>
            </a:r>
            <a:endParaRPr lang="uk-UA" sz="900" dirty="0"/>
          </a:p>
          <a:p>
            <a:r>
              <a:rPr lang="uk-UA" sz="1200" dirty="0">
                <a:solidFill>
                  <a:srgbClr val="211E1E"/>
                </a:solidFill>
                <a:effectLst/>
                <a:latin typeface="ArialMT"/>
              </a:rPr>
              <a:t>Примітки: </a:t>
            </a:r>
            <a:r>
              <a:rPr lang="en-US" sz="1200" dirty="0">
                <a:solidFill>
                  <a:srgbClr val="211E1E"/>
                </a:solidFill>
                <a:effectLst/>
                <a:latin typeface="ArialMT"/>
              </a:rPr>
              <a:t>f-</a:t>
            </a:r>
            <a:r>
              <a:rPr lang="uk-UA" sz="1200" dirty="0">
                <a:solidFill>
                  <a:srgbClr val="211E1E"/>
                </a:solidFill>
                <a:effectLst/>
                <a:latin typeface="ArialMT"/>
              </a:rPr>
              <a:t>фактор: перетворення між швидкістю опромінення в повітрі та потужністю дози в тканину. </a:t>
            </a:r>
          </a:p>
          <a:p>
            <a:r>
              <a:rPr lang="uk-UA" sz="1200" dirty="0">
                <a:solidFill>
                  <a:srgbClr val="211E1E"/>
                </a:solidFill>
                <a:effectLst/>
                <a:latin typeface="ArialMT"/>
              </a:rPr>
              <a:t>Припускає геометрію точкового джерела </a:t>
            </a:r>
            <a:endParaRPr lang="uk-UA" sz="900" dirty="0"/>
          </a:p>
        </p:txBody>
      </p:sp>
      <p:sp>
        <p:nvSpPr>
          <p:cNvPr id="2" name="Title 1"/>
          <p:cNvSpPr>
            <a:spLocks noGrp="1"/>
          </p:cNvSpPr>
          <p:nvPr>
            <p:ph type="title"/>
          </p:nvPr>
        </p:nvSpPr>
        <p:spPr>
          <a:xfrm>
            <a:off x="0" y="871405"/>
            <a:ext cx="10515600" cy="946928"/>
          </a:xfrm>
        </p:spPr>
        <p:txBody>
          <a:bodyPr>
            <a:normAutofit fontScale="90000"/>
          </a:bodyPr>
          <a:lstStyle/>
          <a:p>
            <a:r>
              <a:rPr lang="uk-UA" altLang="en-US" dirty="0"/>
              <a:t>Корисні величини </a:t>
            </a:r>
            <a:r>
              <a:rPr lang="en-US" altLang="en-US" dirty="0"/>
              <a:t>(</a:t>
            </a:r>
            <a:r>
              <a:rPr lang="uk-UA" dirty="0"/>
              <a:t>Одиниці СІ</a:t>
            </a:r>
            <a:r>
              <a:rPr lang="en-US" altLang="en-US" dirty="0"/>
              <a:t>)</a:t>
            </a:r>
            <a:br>
              <a:rPr lang="en-US" altLang="en-US" dirty="0"/>
            </a:br>
            <a:endParaRPr lang="en-US" dirty="0"/>
          </a:p>
        </p:txBody>
      </p:sp>
      <p:sp>
        <p:nvSpPr>
          <p:cNvPr id="3" name="Rectangle 2"/>
          <p:cNvSpPr/>
          <p:nvPr/>
        </p:nvSpPr>
        <p:spPr>
          <a:xfrm>
            <a:off x="2759158" y="1637139"/>
            <a:ext cx="1822560" cy="3609424"/>
          </a:xfrm>
          <a:prstGeom prst="rect">
            <a:avLst/>
          </a:prstGeom>
          <a:noFill/>
          <a:ln w="85725">
            <a:solidFill>
              <a:srgbClr val="982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24">
            <a:hlinkClick r:id="" action="ppaction://media"/>
            <a:extLst>
              <a:ext uri="{FF2B5EF4-FFF2-40B4-BE49-F238E27FC236}">
                <a16:creationId xmlns:a16="http://schemas.microsoft.com/office/drawing/2014/main" id="{FAED6A20-D900-9D7B-1B46-36B319EE79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37630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578161"/>
            <a:ext cx="10364451" cy="967527"/>
          </a:xfrm>
        </p:spPr>
        <p:txBody>
          <a:bodyPr/>
          <a:lstStyle/>
          <a:p>
            <a:r>
              <a:rPr lang="uk-UA" dirty="0"/>
              <a:t>Якщо у вас є початкові заміри</a:t>
            </a:r>
            <a:endParaRPr lang="en-US" altLang="en-US" dirty="0">
              <a:latin typeface="+mn-lt"/>
            </a:endParaRPr>
          </a:p>
        </p:txBody>
      </p:sp>
      <mc:AlternateContent xmlns:mc="http://schemas.openxmlformats.org/markup-compatibility/2006" xmlns:a14="http://schemas.microsoft.com/office/drawing/2010/main">
        <mc:Choice Requires="a14">
          <p:sp>
            <p:nvSpPr>
              <p:cNvPr id="10243" name="Content Placeholder 6"/>
              <p:cNvSpPr>
                <a:spLocks noGrp="1"/>
              </p:cNvSpPr>
              <p:nvPr>
                <p:ph sz="quarter" idx="12"/>
              </p:nvPr>
            </p:nvSpPr>
            <p:spPr>
              <a:xfrm>
                <a:off x="218174" y="1559722"/>
                <a:ext cx="5877826" cy="4695265"/>
              </a:xfrm>
            </p:spPr>
            <p:txBody>
              <a:bodyPr>
                <a:normAutofit fontScale="85000" lnSpcReduction="20000"/>
              </a:bodyPr>
              <a:lstStyle/>
              <a:p>
                <a:r>
                  <a:rPr lang="uk-UA" dirty="0"/>
                  <a:t>Закон обернених квадратів</a:t>
                </a:r>
                <a:r>
                  <a:rPr lang="en-US" altLang="en-US" b="0" dirty="0"/>
                  <a:t>:</a:t>
                </a:r>
                <a:endParaRPr lang="en-US" altLang="en-US" sz="1000" i="1" dirty="0"/>
              </a:p>
              <a:p>
                <a:r>
                  <a:rPr lang="en-US" altLang="en-US" sz="3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en-US" sz="4300" i="1">
                            <a:latin typeface="Cambria Math" panose="02040503050406030204" pitchFamily="18" charset="0"/>
                          </a:rPr>
                        </m:ctrlPr>
                      </m:sSubPr>
                      <m:e>
                        <m:r>
                          <m:rPr>
                            <m:nor/>
                          </m:rPr>
                          <a:rPr lang="en-US" altLang="en-US" sz="4300" b="1" i="0">
                            <a:latin typeface="Times New Roman" panose="02020603050405020304" pitchFamily="18" charset="0"/>
                            <a:cs typeface="Times New Roman" panose="02020603050405020304" pitchFamily="18" charset="0"/>
                          </a:rPr>
                          <m:t>I</m:t>
                        </m:r>
                      </m:e>
                      <m:sub>
                        <m:r>
                          <m:rPr>
                            <m:nor/>
                          </m:rPr>
                          <a:rPr lang="en-US" altLang="en-US" sz="4300" b="1" i="0">
                            <a:latin typeface="Times New Roman" panose="02020603050405020304" pitchFamily="18" charset="0"/>
                            <a:cs typeface="Times New Roman" panose="02020603050405020304" pitchFamily="18" charset="0"/>
                          </a:rPr>
                          <m:t>1</m:t>
                        </m:r>
                      </m:sub>
                    </m:sSub>
                    <m:r>
                      <m:rPr>
                        <m:nor/>
                      </m:rPr>
                      <a:rPr lang="en-US" altLang="en-US" sz="4300" b="1" i="0">
                        <a:latin typeface="Times New Roman" panose="02020603050405020304" pitchFamily="18" charset="0"/>
                        <a:cs typeface="Times New Roman" panose="02020603050405020304" pitchFamily="18" charset="0"/>
                      </a:rPr>
                      <m:t>(</m:t>
                    </m:r>
                    <m:sSub>
                      <m:sSubPr>
                        <m:ctrlPr>
                          <a:rPr lang="en-US" altLang="en-US" sz="4300" b="1" i="1">
                            <a:latin typeface="Cambria Math" panose="02040503050406030204" pitchFamily="18" charset="0"/>
                          </a:rPr>
                        </m:ctrlPr>
                      </m:sSubPr>
                      <m:e>
                        <m:r>
                          <m:rPr>
                            <m:nor/>
                          </m:rPr>
                          <a:rPr lang="en-US" altLang="en-US" sz="4300" b="1" i="0">
                            <a:latin typeface="Times New Roman" panose="02020603050405020304" pitchFamily="18" charset="0"/>
                            <a:cs typeface="Times New Roman" panose="02020603050405020304" pitchFamily="18" charset="0"/>
                          </a:rPr>
                          <m:t>d</m:t>
                        </m:r>
                      </m:e>
                      <m:sub>
                        <m:r>
                          <m:rPr>
                            <m:nor/>
                          </m:rPr>
                          <a:rPr lang="en-US" altLang="en-US" sz="4300" b="1" i="0">
                            <a:latin typeface="Times New Roman" panose="02020603050405020304" pitchFamily="18" charset="0"/>
                            <a:cs typeface="Times New Roman" panose="02020603050405020304" pitchFamily="18" charset="0"/>
                          </a:rPr>
                          <m:t>1</m:t>
                        </m:r>
                      </m:sub>
                    </m:sSub>
                    <m:sSup>
                      <m:sSupPr>
                        <m:ctrlPr>
                          <a:rPr lang="en-US" altLang="en-US" sz="4300" b="1" i="1">
                            <a:latin typeface="Cambria Math" panose="02040503050406030204" pitchFamily="18" charset="0"/>
                          </a:rPr>
                        </m:ctrlPr>
                      </m:sSupPr>
                      <m:e>
                        <m:r>
                          <m:rPr>
                            <m:nor/>
                          </m:rPr>
                          <a:rPr lang="en-US" altLang="en-US" sz="4300" b="1" i="0">
                            <a:latin typeface="Times New Roman" panose="02020603050405020304" pitchFamily="18" charset="0"/>
                            <a:cs typeface="Times New Roman" panose="02020603050405020304" pitchFamily="18" charset="0"/>
                          </a:rPr>
                          <m:t>)</m:t>
                        </m:r>
                      </m:e>
                      <m:sup>
                        <m:r>
                          <m:rPr>
                            <m:nor/>
                          </m:rPr>
                          <a:rPr lang="en-US" altLang="en-US" sz="4300" b="1" i="0">
                            <a:latin typeface="Times New Roman" panose="02020603050405020304" pitchFamily="18" charset="0"/>
                            <a:cs typeface="Times New Roman" panose="02020603050405020304" pitchFamily="18" charset="0"/>
                          </a:rPr>
                          <m:t>2</m:t>
                        </m:r>
                      </m:sup>
                    </m:sSup>
                    <m:r>
                      <m:rPr>
                        <m:nor/>
                      </m:rPr>
                      <a:rPr lang="en-US" altLang="en-US" sz="4300" b="1" i="0">
                        <a:latin typeface="Times New Roman" panose="02020603050405020304" pitchFamily="18" charset="0"/>
                        <a:ea typeface="Cambria Math"/>
                        <a:cs typeface="Times New Roman" panose="02020603050405020304" pitchFamily="18" charset="0"/>
                      </a:rPr>
                      <m:t>=</m:t>
                    </m:r>
                    <m:sSub>
                      <m:sSubPr>
                        <m:ctrlPr>
                          <a:rPr lang="en-US" altLang="en-US" sz="4300" b="1" i="1">
                            <a:latin typeface="Cambria Math" panose="02040503050406030204" pitchFamily="18" charset="0"/>
                            <a:ea typeface="Cambria Math"/>
                          </a:rPr>
                        </m:ctrlPr>
                      </m:sSubPr>
                      <m:e>
                        <m:r>
                          <m:rPr>
                            <m:nor/>
                          </m:rPr>
                          <a:rPr lang="en-US" altLang="en-US" sz="4300" b="1" i="0">
                            <a:latin typeface="Times New Roman" panose="02020603050405020304" pitchFamily="18" charset="0"/>
                            <a:ea typeface="Cambria Math"/>
                            <a:cs typeface="Times New Roman" panose="02020603050405020304" pitchFamily="18" charset="0"/>
                          </a:rPr>
                          <m:t>I</m:t>
                        </m:r>
                      </m:e>
                      <m:sub>
                        <m:r>
                          <m:rPr>
                            <m:nor/>
                          </m:rPr>
                          <a:rPr lang="en-US" altLang="en-US" sz="4300" b="1" i="0">
                            <a:latin typeface="Times New Roman" panose="02020603050405020304" pitchFamily="18" charset="0"/>
                            <a:ea typeface="Cambria Math"/>
                            <a:cs typeface="Times New Roman" panose="02020603050405020304" pitchFamily="18" charset="0"/>
                          </a:rPr>
                          <m:t>2</m:t>
                        </m:r>
                      </m:sub>
                    </m:sSub>
                    <m:r>
                      <m:rPr>
                        <m:nor/>
                      </m:rPr>
                      <a:rPr lang="en-US" altLang="en-US" sz="4300" b="1" i="0">
                        <a:latin typeface="Times New Roman" panose="02020603050405020304" pitchFamily="18" charset="0"/>
                        <a:ea typeface="Cambria Math"/>
                        <a:cs typeface="Times New Roman" panose="02020603050405020304" pitchFamily="18" charset="0"/>
                      </a:rPr>
                      <m:t>(</m:t>
                    </m:r>
                    <m:sSub>
                      <m:sSubPr>
                        <m:ctrlPr>
                          <a:rPr lang="en-US" altLang="en-US" sz="4300" b="1" i="1">
                            <a:latin typeface="Cambria Math" panose="02040503050406030204" pitchFamily="18" charset="0"/>
                            <a:ea typeface="Cambria Math"/>
                          </a:rPr>
                        </m:ctrlPr>
                      </m:sSubPr>
                      <m:e>
                        <m:r>
                          <m:rPr>
                            <m:nor/>
                          </m:rPr>
                          <a:rPr lang="en-US" altLang="en-US" sz="4300" b="1" i="0">
                            <a:latin typeface="Times New Roman" panose="02020603050405020304" pitchFamily="18" charset="0"/>
                            <a:ea typeface="Cambria Math"/>
                            <a:cs typeface="Times New Roman" panose="02020603050405020304" pitchFamily="18" charset="0"/>
                          </a:rPr>
                          <m:t>d</m:t>
                        </m:r>
                      </m:e>
                      <m:sub>
                        <m:r>
                          <m:rPr>
                            <m:nor/>
                          </m:rPr>
                          <a:rPr lang="en-US" altLang="en-US" sz="4300" b="1" i="0">
                            <a:latin typeface="Times New Roman" panose="02020603050405020304" pitchFamily="18" charset="0"/>
                            <a:ea typeface="Cambria Math"/>
                            <a:cs typeface="Times New Roman" panose="02020603050405020304" pitchFamily="18" charset="0"/>
                          </a:rPr>
                          <m:t>2</m:t>
                        </m:r>
                      </m:sub>
                    </m:sSub>
                    <m:sSup>
                      <m:sSupPr>
                        <m:ctrlPr>
                          <a:rPr lang="en-US" altLang="en-US" sz="4300" b="1" i="1">
                            <a:latin typeface="Cambria Math" panose="02040503050406030204" pitchFamily="18" charset="0"/>
                            <a:ea typeface="Cambria Math"/>
                          </a:rPr>
                        </m:ctrlPr>
                      </m:sSupPr>
                      <m:e>
                        <m:r>
                          <m:rPr>
                            <m:nor/>
                          </m:rPr>
                          <a:rPr lang="en-US" altLang="en-US" sz="4300" b="1" i="0">
                            <a:latin typeface="Times New Roman" panose="02020603050405020304" pitchFamily="18" charset="0"/>
                            <a:ea typeface="Cambria Math"/>
                            <a:cs typeface="Times New Roman" panose="02020603050405020304" pitchFamily="18" charset="0"/>
                          </a:rPr>
                          <m:t>)</m:t>
                        </m:r>
                      </m:e>
                      <m:sup>
                        <m:r>
                          <m:rPr>
                            <m:nor/>
                          </m:rPr>
                          <a:rPr lang="en-US" altLang="en-US" sz="4300" b="1" i="0">
                            <a:latin typeface="Times New Roman" panose="02020603050405020304" pitchFamily="18" charset="0"/>
                            <a:ea typeface="Cambria Math"/>
                            <a:cs typeface="Times New Roman" panose="02020603050405020304" pitchFamily="18" charset="0"/>
                          </a:rPr>
                          <m:t>2</m:t>
                        </m:r>
                      </m:sup>
                    </m:sSup>
                  </m:oMath>
                </a14:m>
                <a:endParaRPr lang="en-US" altLang="en-US" sz="3600" dirty="0">
                  <a:latin typeface="Times New Roman" panose="02020603050405020304" pitchFamily="18" charset="0"/>
                  <a:cs typeface="Times New Roman" panose="02020603050405020304" pitchFamily="18" charset="0"/>
                </a:endParaRPr>
              </a:p>
              <a:p>
                <a:pPr marL="0" lvl="1" indent="0">
                  <a:lnSpc>
                    <a:spcPct val="100000"/>
                  </a:lnSpc>
                  <a:buNone/>
                </a:pPr>
                <a:endParaRPr lang="en-US" altLang="en-US" sz="2800" dirty="0"/>
              </a:p>
              <a:p>
                <a:pPr marL="0" lvl="1" indent="0">
                  <a:lnSpc>
                    <a:spcPct val="100000"/>
                  </a:lnSpc>
                  <a:buNone/>
                </a:pPr>
                <a14:m>
                  <m:oMathPara xmlns:m="http://schemas.openxmlformats.org/officeDocument/2006/math">
                    <m:oMathParaPr>
                      <m:jc m:val="left"/>
                    </m:oMathParaPr>
                    <m:oMath xmlns:m="http://schemas.openxmlformats.org/officeDocument/2006/math">
                      <m:sSub>
                        <m:sSubPr>
                          <m:ctrlPr>
                            <a:rPr lang="en-US" altLang="en-US" sz="2800" b="1" i="1">
                              <a:latin typeface="Cambria Math" panose="02040503050406030204" pitchFamily="18" charset="0"/>
                            </a:rPr>
                          </m:ctrlPr>
                        </m:sSubPr>
                        <m:e>
                          <m:r>
                            <m:rPr>
                              <m:nor/>
                            </m:rPr>
                            <a:rPr lang="en-US" altLang="en-US" sz="2800" b="1">
                              <a:latin typeface="Times New Roman" panose="02020603050405020304" pitchFamily="18" charset="0"/>
                              <a:cs typeface="Times New Roman" panose="02020603050405020304" pitchFamily="18" charset="0"/>
                            </a:rPr>
                            <m:t>I</m:t>
                          </m:r>
                        </m:e>
                        <m:sub>
                          <m:r>
                            <m:rPr>
                              <m:nor/>
                            </m:rPr>
                            <a:rPr lang="en-US" altLang="en-US" sz="2800" b="1">
                              <a:latin typeface="Times New Roman" panose="02020603050405020304" pitchFamily="18" charset="0"/>
                              <a:cs typeface="Times New Roman" panose="02020603050405020304" pitchFamily="18" charset="0"/>
                            </a:rPr>
                            <m:t>1</m:t>
                          </m:r>
                        </m:sub>
                      </m:sSub>
                      <m:r>
                        <m:rPr>
                          <m:nor/>
                        </m:rPr>
                        <a:rPr lang="en-US" altLang="en-US" sz="2800" b="1">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m:t>
                      </m:r>
                      <m:r>
                        <m:rPr>
                          <m:nor/>
                        </m:rPr>
                        <a:rPr lang="uk-UA" sz="2800" b="1">
                          <a:latin typeface="Times New Roman" panose="02020603050405020304" pitchFamily="18" charset="0"/>
                          <a:cs typeface="Times New Roman" panose="02020603050405020304" pitchFamily="18" charset="0"/>
                        </a:rPr>
                        <m:t>інтенсивність випромінювання на відстан</m:t>
                      </m:r>
                      <m:r>
                        <m:rPr>
                          <m:nor/>
                        </m:rPr>
                        <a:rPr lang="uk-UA" sz="2800" b="1" i="0" smtClean="0">
                          <a:latin typeface="Times New Roman" panose="02020603050405020304" pitchFamily="18" charset="0"/>
                          <a:cs typeface="Times New Roman" panose="02020603050405020304" pitchFamily="18" charset="0"/>
                        </a:rPr>
                        <m:t>і </m:t>
                      </m:r>
                      <m:r>
                        <m:rPr>
                          <m:nor/>
                        </m:rPr>
                        <a:rPr lang="en-US" altLang="en-US" sz="2800" b="1">
                          <a:latin typeface="Times New Roman" panose="02020603050405020304" pitchFamily="18" charset="0"/>
                          <a:cs typeface="Times New Roman" panose="02020603050405020304" pitchFamily="18" charset="0"/>
                        </a:rPr>
                        <m:t>1 </m:t>
                      </m:r>
                    </m:oMath>
                  </m:oMathPara>
                </a14:m>
                <a:endParaRPr lang="en-US" altLang="en-US" sz="2800" b="1" dirty="0">
                  <a:latin typeface="Times New Roman" panose="02020603050405020304" pitchFamily="18" charset="0"/>
                  <a:cs typeface="Times New Roman" panose="02020603050405020304" pitchFamily="18" charset="0"/>
                </a:endParaRPr>
              </a:p>
              <a:p>
                <a:pPr marL="0" lvl="1" indent="0">
                  <a:lnSpc>
                    <a:spcPct val="150000"/>
                  </a:lnSpc>
                  <a:buNone/>
                </a:pPr>
                <a14:m>
                  <m:oMath xmlns:m="http://schemas.openxmlformats.org/officeDocument/2006/math">
                    <m:sSub>
                      <m:sSubPr>
                        <m:ctrlPr>
                          <a:rPr lang="en-US" altLang="en-US" sz="2800" b="1" i="1">
                            <a:latin typeface="Cambria Math" panose="02040503050406030204" pitchFamily="18" charset="0"/>
                          </a:rPr>
                        </m:ctrlPr>
                      </m:sSubPr>
                      <m:e>
                        <m:r>
                          <m:rPr>
                            <m:nor/>
                          </m:rPr>
                          <a:rPr lang="en-US" altLang="en-US" sz="2800" b="1" i="0">
                            <a:latin typeface="Times New Roman" panose="02020603050405020304" pitchFamily="18" charset="0"/>
                            <a:cs typeface="Times New Roman" panose="02020603050405020304" pitchFamily="18" charset="0"/>
                          </a:rPr>
                          <m:t>I</m:t>
                        </m:r>
                      </m:e>
                      <m:sub>
                        <m:r>
                          <m:rPr>
                            <m:nor/>
                          </m:rPr>
                          <a:rPr lang="en-US" altLang="en-US" sz="2800" b="1" i="0" smtClean="0">
                            <a:latin typeface="Times New Roman" panose="02020603050405020304" pitchFamily="18" charset="0"/>
                            <a:cs typeface="Times New Roman" panose="02020603050405020304" pitchFamily="18" charset="0"/>
                          </a:rPr>
                          <m:t>2</m:t>
                        </m:r>
                      </m:sub>
                    </m:sSub>
                    <m:r>
                      <m:rPr>
                        <m:nor/>
                      </m:rPr>
                      <a:rPr lang="en-US" altLang="en-US" sz="2800" b="1" i="0">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m:t>
                    </m:r>
                    <m:r>
                      <m:rPr>
                        <m:nor/>
                      </m:rPr>
                      <a:rPr lang="uk-UA" sz="2800" b="1">
                        <a:latin typeface="Times New Roman" panose="02020603050405020304" pitchFamily="18" charset="0"/>
                        <a:cs typeface="Times New Roman" panose="02020603050405020304" pitchFamily="18" charset="0"/>
                      </a:rPr>
                      <m:t>інтенсивність випромінювання на відстані</m:t>
                    </m:r>
                    <m:r>
                      <m:rPr>
                        <m:nor/>
                      </m:rPr>
                      <a:rPr lang="uk-UA" sz="2800" b="1" i="0" smtClean="0">
                        <a:latin typeface="Times New Roman" panose="02020603050405020304" pitchFamily="18" charset="0"/>
                        <a:cs typeface="Times New Roman" panose="02020603050405020304" pitchFamily="18" charset="0"/>
                      </a:rPr>
                      <m:t> </m:t>
                    </m:r>
                    <m:r>
                      <m:rPr>
                        <m:nor/>
                      </m:rPr>
                      <a:rPr lang="en-US" altLang="en-US" sz="2800" b="1" i="0" smtClean="0">
                        <a:latin typeface="Times New Roman" panose="02020603050405020304" pitchFamily="18" charset="0"/>
                        <a:cs typeface="Times New Roman" panose="02020603050405020304" pitchFamily="18" charset="0"/>
                      </a:rPr>
                      <m:t>2</m:t>
                    </m:r>
                  </m:oMath>
                </a14:m>
                <a:r>
                  <a:rPr lang="en-US" altLang="en-US" sz="2800" b="1" dirty="0">
                    <a:latin typeface="Times New Roman" panose="02020603050405020304" pitchFamily="18" charset="0"/>
                    <a:cs typeface="Times New Roman" panose="02020603050405020304" pitchFamily="18" charset="0"/>
                  </a:rPr>
                  <a:t> </a:t>
                </a:r>
              </a:p>
              <a:p>
                <a:pPr marL="0" lvl="1" indent="0">
                  <a:lnSpc>
                    <a:spcPct val="150000"/>
                  </a:lnSpc>
                  <a:buNone/>
                </a:pPr>
                <a14:m>
                  <m:oMathPara xmlns:m="http://schemas.openxmlformats.org/officeDocument/2006/math">
                    <m:oMathParaPr>
                      <m:jc m:val="left"/>
                    </m:oMathParaPr>
                    <m:oMath xmlns:m="http://schemas.openxmlformats.org/officeDocument/2006/math">
                      <m:sSub>
                        <m:sSubPr>
                          <m:ctrlPr>
                            <a:rPr lang="en-US" altLang="en-US" sz="2800" b="1" i="1" smtClean="0">
                              <a:latin typeface="Cambria Math" panose="02040503050406030204" pitchFamily="18" charset="0"/>
                            </a:rPr>
                          </m:ctrlPr>
                        </m:sSubPr>
                        <m:e>
                          <m:r>
                            <m:rPr>
                              <m:nor/>
                            </m:rPr>
                            <a:rPr lang="en-US" altLang="en-US" sz="2800" b="1" i="0" smtClean="0">
                              <a:latin typeface="Times New Roman" panose="02020603050405020304" pitchFamily="18" charset="0"/>
                              <a:cs typeface="Times New Roman" panose="02020603050405020304" pitchFamily="18" charset="0"/>
                            </a:rPr>
                            <m:t>d</m:t>
                          </m:r>
                        </m:e>
                        <m:sub>
                          <m:r>
                            <m:rPr>
                              <m:nor/>
                            </m:rPr>
                            <a:rPr lang="en-US" altLang="en-US" sz="2800" b="1" i="0" smtClean="0">
                              <a:latin typeface="Times New Roman" panose="02020603050405020304" pitchFamily="18" charset="0"/>
                              <a:cs typeface="Times New Roman" panose="02020603050405020304" pitchFamily="18" charset="0"/>
                            </a:rPr>
                            <m:t>1</m:t>
                          </m:r>
                        </m:sub>
                      </m:sSub>
                      <m:r>
                        <m:rPr>
                          <m:nor/>
                        </m:rPr>
                        <a:rPr lang="en-US" altLang="en-US" sz="2800" b="1" i="0" smtClean="0">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відстань</m:t>
                      </m:r>
                      <m:r>
                        <m:rPr>
                          <m:nor/>
                        </m:rPr>
                        <a:rPr lang="en-US" altLang="en-US" sz="2800" b="1" i="0" smtClean="0">
                          <a:latin typeface="Times New Roman" panose="02020603050405020304" pitchFamily="18" charset="0"/>
                          <a:cs typeface="Times New Roman" panose="02020603050405020304" pitchFamily="18" charset="0"/>
                        </a:rPr>
                        <m:t> 1 </m:t>
                      </m:r>
                    </m:oMath>
                  </m:oMathPara>
                </a14:m>
                <a:endParaRPr lang="en-US" altLang="en-US" sz="2800" b="1" i="0" dirty="0">
                  <a:latin typeface="Times New Roman" panose="02020603050405020304" pitchFamily="18" charset="0"/>
                  <a:cs typeface="Times New Roman" panose="02020603050405020304" pitchFamily="18" charset="0"/>
                </a:endParaRPr>
              </a:p>
              <a:p>
                <a:pPr marL="0" lvl="1" indent="0">
                  <a:lnSpc>
                    <a:spcPct val="100000"/>
                  </a:lnSpc>
                  <a:buNone/>
                </a:pPr>
                <a14:m>
                  <m:oMath xmlns:m="http://schemas.openxmlformats.org/officeDocument/2006/math">
                    <m:sSub>
                      <m:sSubPr>
                        <m:ctrlPr>
                          <a:rPr lang="en-US" altLang="en-US" sz="2800" b="1" i="1">
                            <a:latin typeface="Cambria Math" panose="02040503050406030204" pitchFamily="18" charset="0"/>
                          </a:rPr>
                        </m:ctrlPr>
                      </m:sSubPr>
                      <m:e>
                        <m:r>
                          <m:rPr>
                            <m:nor/>
                          </m:rPr>
                          <a:rPr lang="en-US" altLang="en-US" sz="2800" b="1" i="0">
                            <a:latin typeface="Times New Roman" panose="02020603050405020304" pitchFamily="18" charset="0"/>
                            <a:cs typeface="Times New Roman" panose="02020603050405020304" pitchFamily="18" charset="0"/>
                          </a:rPr>
                          <m:t>d</m:t>
                        </m:r>
                      </m:e>
                      <m:sub>
                        <m:r>
                          <m:rPr>
                            <m:nor/>
                          </m:rPr>
                          <a:rPr lang="en-US" altLang="en-US" sz="2800" b="1" i="0" smtClean="0">
                            <a:latin typeface="Times New Roman" panose="02020603050405020304" pitchFamily="18" charset="0"/>
                            <a:cs typeface="Times New Roman" panose="02020603050405020304" pitchFamily="18" charset="0"/>
                          </a:rPr>
                          <m:t>2</m:t>
                        </m:r>
                      </m:sub>
                    </m:sSub>
                    <m:r>
                      <m:rPr>
                        <m:nor/>
                      </m:rPr>
                      <a:rPr lang="en-US" altLang="en-US" sz="2800" b="1" i="0">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відстань</m:t>
                    </m:r>
                    <m:r>
                      <m:rPr>
                        <m:nor/>
                      </m:rPr>
                      <a:rPr lang="en-US" altLang="en-US" sz="2800" b="1" i="0">
                        <a:latin typeface="Times New Roman" panose="02020603050405020304" pitchFamily="18" charset="0"/>
                        <a:cs typeface="Times New Roman" panose="02020603050405020304" pitchFamily="18" charset="0"/>
                      </a:rPr>
                      <m:t> 2 </m:t>
                    </m:r>
                  </m:oMath>
                </a14:m>
                <a:r>
                  <a:rPr lang="en-US" altLang="en-US" sz="2800" b="1" dirty="0"/>
                  <a:t>	</a:t>
                </a:r>
              </a:p>
            </p:txBody>
          </p:sp>
        </mc:Choice>
        <mc:Fallback xmlns="">
          <p:sp>
            <p:nvSpPr>
              <p:cNvPr id="10243" name="Content Placeholder 6"/>
              <p:cNvSpPr>
                <a:spLocks noGrp="1" noRot="1" noChangeAspect="1" noMove="1" noResize="1" noEditPoints="1" noAdjustHandles="1" noChangeArrowheads="1" noChangeShapeType="1" noTextEdit="1"/>
              </p:cNvSpPr>
              <p:nvPr>
                <p:ph sz="quarter" idx="12"/>
              </p:nvPr>
            </p:nvSpPr>
            <p:spPr>
              <a:xfrm>
                <a:off x="218174" y="1559722"/>
                <a:ext cx="5877826" cy="4695265"/>
              </a:xfrm>
              <a:blipFill>
                <a:blip r:embed="rId5"/>
                <a:stretch>
                  <a:fillRect l="-1971" t="-3506"/>
                </a:stretch>
              </a:blipFill>
            </p:spPr>
            <p:txBody>
              <a:bodyPr/>
              <a:lstStyle/>
              <a:p>
                <a:r>
                  <a:rPr lang="ru-RU">
                    <a:noFill/>
                  </a:rPr>
                  <a:t> </a:t>
                </a:r>
              </a:p>
            </p:txBody>
          </p:sp>
        </mc:Fallback>
      </mc:AlternateContent>
      <p:pic>
        <p:nvPicPr>
          <p:cNvPr id="1026" name="Picture 2">
            <a:extLst>
              <a:ext uri="{FF2B5EF4-FFF2-40B4-BE49-F238E27FC236}">
                <a16:creationId xmlns:a16="http://schemas.microsoft.com/office/drawing/2014/main" id="{2D143D0A-A400-5C12-BCE9-83020B9C71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39516" y="2168013"/>
            <a:ext cx="6237609" cy="4026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2AD5DD-D0EF-EAC2-A7C3-AC1D1FB97C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4852" y="1714065"/>
            <a:ext cx="3565445" cy="2193289"/>
          </a:xfrm>
          <a:prstGeom prst="rect">
            <a:avLst/>
          </a:prstGeom>
        </p:spPr>
      </p:pic>
      <p:pic>
        <p:nvPicPr>
          <p:cNvPr id="2" name="25">
            <a:hlinkClick r:id="" action="ppaction://media"/>
            <a:extLst>
              <a:ext uri="{FF2B5EF4-FFF2-40B4-BE49-F238E27FC236}">
                <a16:creationId xmlns:a16="http://schemas.microsoft.com/office/drawing/2014/main" id="{C2275CD5-2301-F287-1752-40CF7444C4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2563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542310"/>
            <a:ext cx="10364451" cy="1027403"/>
          </a:xfrm>
        </p:spPr>
        <p:txBody>
          <a:bodyPr/>
          <a:lstStyle/>
          <a:p>
            <a:r>
              <a:rPr lang="uk-UA" dirty="0"/>
              <a:t>Закон обернених квадратів </a:t>
            </a:r>
            <a:r>
              <a:rPr lang="en-US" altLang="en-US" dirty="0">
                <a:latin typeface="+mn-lt"/>
              </a:rPr>
              <a:t>- </a:t>
            </a:r>
            <a:r>
              <a:rPr lang="uk-UA" altLang="en-US" dirty="0"/>
              <a:t>п</a:t>
            </a:r>
            <a:r>
              <a:rPr lang="uk-UA" altLang="en-US" dirty="0">
                <a:latin typeface="+mn-lt"/>
              </a:rPr>
              <a:t>риклад</a:t>
            </a:r>
            <a:endParaRPr lang="en-US" altLang="en-US" dirty="0">
              <a:latin typeface="+mn-lt"/>
            </a:endParaRPr>
          </a:p>
        </p:txBody>
      </p:sp>
      <mc:AlternateContent xmlns:mc="http://schemas.openxmlformats.org/markup-compatibility/2006" xmlns:a14="http://schemas.microsoft.com/office/drawing/2010/main">
        <mc:Choice Requires="a14">
          <p:sp>
            <p:nvSpPr>
              <p:cNvPr id="10243" name="Content Placeholder 6"/>
              <p:cNvSpPr>
                <a:spLocks noGrp="1"/>
              </p:cNvSpPr>
              <p:nvPr>
                <p:ph sz="quarter" idx="12"/>
              </p:nvPr>
            </p:nvSpPr>
            <p:spPr>
              <a:xfrm>
                <a:off x="353391" y="1518678"/>
                <a:ext cx="11485217" cy="5500688"/>
              </a:xfrm>
            </p:spPr>
            <p:txBody>
              <a:bodyPr>
                <a:normAutofit/>
              </a:bodyPr>
              <a:lstStyle/>
              <a:p>
                <a:r>
                  <a:rPr lang="uk-UA" dirty="0"/>
                  <a:t>Яка інтенсивність точки джерела з такими даними</a:t>
                </a:r>
                <a:r>
                  <a:rPr lang="en-US" altLang="en-US" b="0" dirty="0"/>
                  <a:t>?</a:t>
                </a:r>
              </a:p>
              <a:p>
                <a:r>
                  <a:rPr lang="en-US" altLang="en-US" sz="3600" dirty="0"/>
                  <a:t> </a:t>
                </a:r>
                <a14:m>
                  <m:oMath xmlns:m="http://schemas.openxmlformats.org/officeDocument/2006/math">
                    <m:sSub>
                      <m:sSubPr>
                        <m:ctrlPr>
                          <a:rPr lang="en-US" altLang="en-US" sz="2800" i="1">
                            <a:latin typeface="Cambria Math" panose="02040503050406030204" pitchFamily="18" charset="0"/>
                          </a:rPr>
                        </m:ctrlPr>
                      </m:sSubPr>
                      <m:e>
                        <m:r>
                          <m:rPr>
                            <m:nor/>
                          </m:rPr>
                          <a:rPr lang="en-US" altLang="en-US" sz="2800" i="0"/>
                          <m:t>I</m:t>
                        </m:r>
                      </m:e>
                      <m:sub>
                        <m:r>
                          <m:rPr>
                            <m:nor/>
                          </m:rPr>
                          <a:rPr lang="en-US" altLang="en-US" sz="2800" i="0"/>
                          <m:t>1</m:t>
                        </m:r>
                      </m:sub>
                    </m:sSub>
                    <m:r>
                      <m:rPr>
                        <m:nor/>
                      </m:rPr>
                      <a:rPr lang="en-US" altLang="en-US" sz="2800" i="0"/>
                      <m:t>=4</m:t>
                    </m:r>
                    <m:f>
                      <m:fPr>
                        <m:ctrlPr>
                          <a:rPr lang="en-US" altLang="en-US" sz="2800" i="1">
                            <a:latin typeface="Cambria Math" panose="02040503050406030204" pitchFamily="18" charset="0"/>
                          </a:rPr>
                        </m:ctrlPr>
                      </m:fPr>
                      <m:num>
                        <m:r>
                          <m:rPr>
                            <m:nor/>
                          </m:rPr>
                          <a:rPr lang="uk-UA" altLang="en-US" sz="2800" b="0" i="0" smtClean="0">
                            <a:latin typeface="Cambria Math" panose="02040503050406030204" pitchFamily="18" charset="0"/>
                          </a:rPr>
                          <m:t>мР</m:t>
                        </m:r>
                      </m:num>
                      <m:den>
                        <m:r>
                          <m:rPr>
                            <m:nor/>
                          </m:rPr>
                          <a:rPr lang="uk-UA" altLang="en-US" sz="2800" b="0" i="0" smtClean="0">
                            <a:latin typeface="Cambria Math" panose="02040503050406030204" pitchFamily="18" charset="0"/>
                          </a:rPr>
                          <m:t>год</m:t>
                        </m:r>
                      </m:den>
                    </m:f>
                  </m:oMath>
                </a14:m>
                <a:r>
                  <a:rPr lang="en-US" altLang="en-US" sz="2800" dirty="0"/>
                  <a:t>			</a:t>
                </a:r>
              </a:p>
              <a:p>
                <a:r>
                  <a:rPr lang="en-US" altLang="en-US" sz="2800" dirty="0"/>
                  <a:t> </a:t>
                </a:r>
                <a14:m>
                  <m:oMath xmlns:m="http://schemas.openxmlformats.org/officeDocument/2006/math">
                    <m:sSub>
                      <m:sSubPr>
                        <m:ctrlPr>
                          <a:rPr lang="en-US" altLang="en-US" sz="2800" i="1">
                            <a:latin typeface="Cambria Math" panose="02040503050406030204" pitchFamily="18" charset="0"/>
                          </a:rPr>
                        </m:ctrlPr>
                      </m:sSubPr>
                      <m:e>
                        <m:r>
                          <m:rPr>
                            <m:nor/>
                          </m:rPr>
                          <a:rPr lang="en-US" altLang="en-US" sz="2800" i="0"/>
                          <m:t>d</m:t>
                        </m:r>
                      </m:e>
                      <m:sub>
                        <m:r>
                          <m:rPr>
                            <m:nor/>
                          </m:rPr>
                          <a:rPr lang="en-US" altLang="en-US" sz="2800" i="0"/>
                          <m:t>1</m:t>
                        </m:r>
                      </m:sub>
                    </m:sSub>
                    <m:r>
                      <m:rPr>
                        <m:nor/>
                      </m:rPr>
                      <a:rPr lang="en-US" altLang="en-US" sz="2800" i="0"/>
                      <m:t>=1 </m:t>
                    </m:r>
                    <m:r>
                      <m:rPr>
                        <m:nor/>
                      </m:rPr>
                      <a:rPr lang="uk-UA" altLang="en-US" sz="2800" b="0" i="0" smtClean="0"/>
                      <m:t>метр</m:t>
                    </m:r>
                  </m:oMath>
                </a14:m>
                <a:endParaRPr lang="en-US" altLang="en-US" sz="2800" dirty="0"/>
              </a:p>
              <a:p>
                <a:r>
                  <a:rPr lang="en-US" altLang="en-US" sz="2800" dirty="0"/>
                  <a:t> </a:t>
                </a:r>
                <a14:m>
                  <m:oMath xmlns:m="http://schemas.openxmlformats.org/officeDocument/2006/math">
                    <m:sSub>
                      <m:sSubPr>
                        <m:ctrlPr>
                          <a:rPr lang="en-US" altLang="en-US" sz="2800" i="1">
                            <a:latin typeface="Cambria Math" panose="02040503050406030204" pitchFamily="18" charset="0"/>
                          </a:rPr>
                        </m:ctrlPr>
                      </m:sSubPr>
                      <m:e>
                        <m:r>
                          <m:rPr>
                            <m:nor/>
                          </m:rPr>
                          <a:rPr lang="en-US" altLang="en-US" sz="2800" i="0"/>
                          <m:t>d</m:t>
                        </m:r>
                      </m:e>
                      <m:sub>
                        <m:r>
                          <m:rPr>
                            <m:nor/>
                          </m:rPr>
                          <a:rPr lang="en-US" altLang="en-US" sz="2800" i="0"/>
                          <m:t>2</m:t>
                        </m:r>
                      </m:sub>
                    </m:sSub>
                    <m:r>
                      <m:rPr>
                        <m:nor/>
                      </m:rPr>
                      <a:rPr lang="en-US" altLang="en-US" sz="2800" i="0"/>
                      <m:t>=2 </m:t>
                    </m:r>
                    <m:r>
                      <m:rPr>
                        <m:nor/>
                      </m:rPr>
                      <a:rPr lang="uk-UA" altLang="en-US" sz="2800" b="0" i="0" smtClean="0"/>
                      <m:t>метри</m:t>
                    </m:r>
                  </m:oMath>
                </a14:m>
                <a:endParaRPr lang="en-US" altLang="en-US" sz="2800" dirty="0"/>
              </a:p>
              <a:p>
                <a:endParaRPr lang="en-US" altLang="en-US" b="0" dirty="0"/>
              </a:p>
              <a:p>
                <a:r>
                  <a:rPr lang="en-US" altLang="en-US" b="0" dirty="0"/>
                  <a:t>	</a:t>
                </a:r>
              </a:p>
            </p:txBody>
          </p:sp>
        </mc:Choice>
        <mc:Fallback xmlns="">
          <p:sp>
            <p:nvSpPr>
              <p:cNvPr id="10243" name="Content Placeholder 6"/>
              <p:cNvSpPr>
                <a:spLocks noGrp="1" noRot="1" noChangeAspect="1" noMove="1" noResize="1" noEditPoints="1" noAdjustHandles="1" noChangeArrowheads="1" noChangeShapeType="1" noTextEdit="1"/>
              </p:cNvSpPr>
              <p:nvPr>
                <p:ph sz="quarter" idx="12"/>
              </p:nvPr>
            </p:nvSpPr>
            <p:spPr>
              <a:xfrm>
                <a:off x="353391" y="1518678"/>
                <a:ext cx="11485217" cy="5500688"/>
              </a:xfrm>
              <a:blipFill>
                <a:blip r:embed="rId5"/>
                <a:stretch>
                  <a:fillRect l="-1325" t="-2304"/>
                </a:stretch>
              </a:blipFill>
            </p:spPr>
            <p:txBody>
              <a:bodyPr/>
              <a:lstStyle/>
              <a:p>
                <a:r>
                  <a:rPr lang="en-UA">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530762" y="2149066"/>
                <a:ext cx="3793288" cy="25598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m:rPr>
                              <m:nor/>
                            </m:rPr>
                            <a:rPr lang="en-US" sz="2800" i="0"/>
                            <m:t>I</m:t>
                          </m:r>
                        </m:e>
                        <m:sub>
                          <m:r>
                            <m:rPr>
                              <m:nor/>
                            </m:rPr>
                            <a:rPr lang="en-US" sz="2800" i="0"/>
                            <m:t>1</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1</m:t>
                              </m:r>
                            </m:sub>
                          </m:sSub>
                        </m:e>
                        <m:sup>
                          <m:r>
                            <m:rPr>
                              <m:nor/>
                            </m:rPr>
                            <a:rPr lang="en-US" sz="2800" i="0"/>
                            <m:t>2</m:t>
                          </m:r>
                        </m:sup>
                      </m:sSup>
                      <m:r>
                        <m:rPr>
                          <m:nor/>
                        </m:rPr>
                        <a:rPr lang="en-US" sz="2800" i="0"/>
                        <m:t>=</m:t>
                      </m:r>
                      <m:sSub>
                        <m:sSubPr>
                          <m:ctrlPr>
                            <a:rPr lang="en-US" sz="2800" i="1">
                              <a:latin typeface="Cambria Math" panose="02040503050406030204" pitchFamily="18" charset="0"/>
                            </a:rPr>
                          </m:ctrlPr>
                        </m:sSubPr>
                        <m:e>
                          <m:r>
                            <m:rPr>
                              <m:nor/>
                            </m:rPr>
                            <a:rPr lang="en-US" sz="2800" i="0"/>
                            <m:t>I</m:t>
                          </m:r>
                        </m:e>
                        <m:sub>
                          <m:r>
                            <m:rPr>
                              <m:nor/>
                            </m:rPr>
                            <a:rPr lang="en-US" sz="2800" i="0"/>
                            <m:t>2</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2</m:t>
                              </m:r>
                            </m:sub>
                          </m:sSub>
                        </m:e>
                        <m:sup>
                          <m:r>
                            <m:rPr>
                              <m:nor/>
                            </m:rPr>
                            <a:rPr lang="en-US" sz="2800" i="0"/>
                            <m:t>2</m:t>
                          </m:r>
                        </m:sup>
                      </m:sSup>
                    </m:oMath>
                  </m:oMathPara>
                </a14:m>
                <a:endParaRPr lang="en-US" sz="2800" dirty="0"/>
              </a:p>
              <a:p>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m:rPr>
                            <m:nor/>
                          </m:rPr>
                          <a:rPr lang="en-US" sz="2800" i="0"/>
                          <m:t>I</m:t>
                        </m:r>
                      </m:e>
                      <m:sub>
                        <m:r>
                          <m:rPr>
                            <m:nor/>
                          </m:rPr>
                          <a:rPr lang="en-US" sz="2800" i="0"/>
                          <m:t>2</m:t>
                        </m:r>
                      </m:sub>
                    </m:sSub>
                    <m:r>
                      <m:rPr>
                        <m:nor/>
                      </m:rPr>
                      <a:rPr lang="en-US" sz="2800" i="0"/>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m:rPr>
                                <m:nor/>
                              </m:rPr>
                              <a:rPr lang="en-US" sz="2800" i="0"/>
                              <m:t>I</m:t>
                            </m:r>
                          </m:e>
                          <m:sub>
                            <m:r>
                              <m:rPr>
                                <m:nor/>
                              </m:rPr>
                              <a:rPr lang="en-US" sz="2800" i="0"/>
                              <m:t>1</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1</m:t>
                                </m:r>
                              </m:sub>
                            </m:sSub>
                          </m:e>
                          <m:sup>
                            <m:r>
                              <m:rPr>
                                <m:nor/>
                              </m:rPr>
                              <a:rPr lang="en-US" sz="2800" i="0"/>
                              <m:t>2</m:t>
                            </m:r>
                          </m:sup>
                        </m:sSup>
                      </m:num>
                      <m:den>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2</m:t>
                                </m:r>
                              </m:sub>
                            </m:sSub>
                          </m:e>
                          <m:sup>
                            <m:r>
                              <m:rPr>
                                <m:nor/>
                              </m:rPr>
                              <a:rPr lang="en-US" sz="2800" i="0"/>
                              <m:t>2</m:t>
                            </m:r>
                          </m:sup>
                        </m:sSup>
                      </m:den>
                    </m:f>
                  </m:oMath>
                </a14:m>
                <a:endParaRPr lang="en-US" sz="2800"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530762" y="2149066"/>
                <a:ext cx="3793288" cy="25598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669779" y="1668330"/>
                <a:ext cx="4273258" cy="4874989"/>
              </a:xfrm>
              <a:prstGeom prst="rect">
                <a:avLst/>
              </a:prstGeom>
              <a:noFill/>
            </p:spPr>
            <p:txBody>
              <a:bodyPr wrap="square" rtlCol="0">
                <a:spAutoFit/>
              </a:bodyPr>
              <a:lstStyle/>
              <a:p>
                <a:endParaRPr lang="en-US" sz="2800" dirty="0"/>
              </a:p>
              <a:p>
                <a:pPr/>
                <a14:m>
                  <m:oMathPara xmlns:m="http://schemas.openxmlformats.org/officeDocument/2006/math">
                    <m:oMathParaPr>
                      <m:jc m:val="centerGroup"/>
                    </m:oMathParaPr>
                    <m:oMath xmlns:m="http://schemas.openxmlformats.org/officeDocument/2006/math">
                      <m:sSub>
                        <m:sSubPr>
                          <m:ctrlPr>
                            <a:rPr lang="en-US" sz="4400" b="1" i="1">
                              <a:latin typeface="Cambria Math" panose="02040503050406030204" pitchFamily="18" charset="0"/>
                            </a:rPr>
                          </m:ctrlPr>
                        </m:sSubPr>
                        <m:e>
                          <m:r>
                            <m:rPr>
                              <m:nor/>
                            </m:rPr>
                            <a:rPr lang="en-US" sz="4400" b="1" i="0" smtClean="0">
                              <a:latin typeface="Cambria Math" panose="02040503050406030204" pitchFamily="18" charset="0"/>
                            </a:rPr>
                            <m:t>     </m:t>
                          </m:r>
                          <m:r>
                            <m:rPr>
                              <m:nor/>
                            </m:rPr>
                            <a:rPr lang="en-US" sz="4400" b="1" i="0"/>
                            <m:t>I</m:t>
                          </m:r>
                        </m:e>
                        <m:sub>
                          <m:r>
                            <m:rPr>
                              <m:nor/>
                            </m:rPr>
                            <a:rPr lang="en-US" sz="4400" b="1" i="0"/>
                            <m:t>2</m:t>
                          </m:r>
                          <m:r>
                            <m:rPr>
                              <m:nor/>
                            </m:rPr>
                            <a:rPr lang="en-US" sz="4400" b="1" i="0" smtClean="0"/>
                            <m:t> </m:t>
                          </m:r>
                        </m:sub>
                      </m:sSub>
                      <m:r>
                        <m:rPr>
                          <m:nor/>
                        </m:rPr>
                        <a:rPr lang="en-US" sz="4400" b="1" i="0"/>
                        <m:t>=</m:t>
                      </m:r>
                      <m:r>
                        <m:rPr>
                          <m:nor/>
                        </m:rPr>
                        <a:rPr lang="en-US" sz="4400" b="1" i="0" smtClean="0"/>
                        <m:t> </m:t>
                      </m:r>
                      <m:f>
                        <m:fPr>
                          <m:ctrlPr>
                            <a:rPr lang="en-US" sz="4400" b="1" i="1">
                              <a:latin typeface="Cambria Math" panose="02040503050406030204" pitchFamily="18" charset="0"/>
                            </a:rPr>
                          </m:ctrlPr>
                        </m:fPr>
                        <m:num>
                          <m:r>
                            <m:rPr>
                              <m:nor/>
                            </m:rPr>
                            <a:rPr lang="en-US" altLang="en-US" sz="4400" b="1" i="0"/>
                            <m:t>4</m:t>
                          </m:r>
                          <m:f>
                            <m:fPr>
                              <m:ctrlPr>
                                <a:rPr lang="en-US" altLang="en-US" sz="4400" b="1" i="1">
                                  <a:latin typeface="Cambria Math" panose="02040503050406030204" pitchFamily="18" charset="0"/>
                                </a:rPr>
                              </m:ctrlPr>
                            </m:fPr>
                            <m:num>
                              <m:r>
                                <m:rPr>
                                  <m:nor/>
                                </m:rPr>
                                <a:rPr lang="uk-UA" altLang="en-US" sz="4400" b="1" i="0" smtClean="0">
                                  <a:latin typeface="Cambria Math" panose="02040503050406030204" pitchFamily="18" charset="0"/>
                                </a:rPr>
                                <m:t>мР</m:t>
                              </m:r>
                              <m:r>
                                <m:rPr>
                                  <m:nor/>
                                </m:rPr>
                                <a:rPr lang="en-US" altLang="en-US" sz="4400" b="1" i="0"/>
                                <m:t> </m:t>
                              </m:r>
                              <m:sSup>
                                <m:sSupPr>
                                  <m:ctrlPr>
                                    <a:rPr lang="en-US" altLang="en-US" sz="4400" b="1" i="1">
                                      <a:latin typeface="Cambria Math" panose="02040503050406030204" pitchFamily="18" charset="0"/>
                                    </a:rPr>
                                  </m:ctrlPr>
                                </m:sSupPr>
                                <m:e>
                                  <m:r>
                                    <m:rPr>
                                      <m:nor/>
                                    </m:rPr>
                                    <a:rPr lang="uk-UA" altLang="en-US" sz="4400" b="1" i="0" smtClean="0">
                                      <a:latin typeface="Cambria Math" panose="02040503050406030204" pitchFamily="18" charset="0"/>
                                    </a:rPr>
                                    <m:t>м</m:t>
                                  </m:r>
                                </m:e>
                                <m:sup>
                                  <m:r>
                                    <m:rPr>
                                      <m:nor/>
                                    </m:rPr>
                                    <a:rPr lang="en-US" altLang="en-US" sz="4400" b="1" i="0"/>
                                    <m:t>2</m:t>
                                  </m:r>
                                </m:sup>
                              </m:sSup>
                            </m:num>
                            <m:den>
                              <m:r>
                                <m:rPr>
                                  <m:nor/>
                                </m:rPr>
                                <a:rPr lang="uk-UA" altLang="en-US" sz="4400" b="1" i="0" smtClean="0">
                                  <a:latin typeface="Cambria Math" panose="02040503050406030204" pitchFamily="18" charset="0"/>
                                </a:rPr>
                                <m:t>год</m:t>
                              </m:r>
                            </m:den>
                          </m:f>
                        </m:num>
                        <m:den>
                          <m:sSup>
                            <m:sSupPr>
                              <m:ctrlPr>
                                <a:rPr lang="en-US" sz="4400" b="1" i="1">
                                  <a:latin typeface="Cambria Math" panose="02040503050406030204" pitchFamily="18" charset="0"/>
                                </a:rPr>
                              </m:ctrlPr>
                            </m:sSupPr>
                            <m:e>
                              <m:r>
                                <m:rPr>
                                  <m:nor/>
                                </m:rPr>
                                <a:rPr lang="en-US" sz="4400" b="1" i="0"/>
                                <m:t>4 </m:t>
                              </m:r>
                              <m:r>
                                <a:rPr lang="uk-UA" sz="4400" b="1" i="1" smtClean="0">
                                  <a:latin typeface="Cambria Math" panose="02040503050406030204" pitchFamily="18" charset="0"/>
                                </a:rPr>
                                <m:t>м</m:t>
                              </m:r>
                            </m:e>
                            <m:sup>
                              <m:r>
                                <m:rPr>
                                  <m:nor/>
                                </m:rPr>
                                <a:rPr lang="en-US" sz="4400" b="1" i="0"/>
                                <m:t>2</m:t>
                              </m:r>
                            </m:sup>
                          </m:sSup>
                        </m:den>
                      </m:f>
                    </m:oMath>
                  </m:oMathPara>
                </a14:m>
                <a:endParaRPr lang="en-US" sz="4400"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4400" b="1" i="0" smtClean="0">
                          <a:latin typeface="Cambria Math" panose="02040503050406030204" pitchFamily="18" charset="0"/>
                        </a:rPr>
                        <m:t> </m:t>
                      </m:r>
                    </m:oMath>
                  </m:oMathPara>
                </a14:m>
                <a:endParaRPr lang="en-US" sz="4400" b="1"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4400" b="1" i="1">
                              <a:latin typeface="Cambria Math" panose="02040503050406030204" pitchFamily="18" charset="0"/>
                            </a:rPr>
                          </m:ctrlPr>
                        </m:sSubPr>
                        <m:e>
                          <m:r>
                            <m:rPr>
                              <m:nor/>
                            </m:rPr>
                            <a:rPr lang="en-US" sz="4400" b="1"/>
                            <m:t>I</m:t>
                          </m:r>
                        </m:e>
                        <m:sub>
                          <m:r>
                            <m:rPr>
                              <m:nor/>
                            </m:rPr>
                            <a:rPr lang="en-US" sz="4400" b="1"/>
                            <m:t>2 </m:t>
                          </m:r>
                        </m:sub>
                      </m:sSub>
                      <m:r>
                        <m:rPr>
                          <m:nor/>
                        </m:rPr>
                        <a:rPr lang="en-US" sz="4400" b="1"/>
                        <m:t>=</m:t>
                      </m:r>
                      <m:r>
                        <m:rPr>
                          <m:nor/>
                        </m:rPr>
                        <a:rPr lang="en-US" sz="4400" b="1" i="0" smtClean="0"/>
                        <m:t> </m:t>
                      </m:r>
                      <m:r>
                        <m:rPr>
                          <m:nor/>
                        </m:rPr>
                        <a:rPr lang="en-US" sz="4400" b="1" i="0"/>
                        <m:t>1</m:t>
                      </m:r>
                      <m:f>
                        <m:fPr>
                          <m:ctrlPr>
                            <a:rPr lang="en-US" altLang="en-US" sz="4400" b="1" i="1">
                              <a:latin typeface="Cambria Math" panose="02040503050406030204" pitchFamily="18" charset="0"/>
                            </a:rPr>
                          </m:ctrlPr>
                        </m:fPr>
                        <m:num>
                          <m:r>
                            <m:rPr>
                              <m:nor/>
                            </m:rPr>
                            <a:rPr lang="uk-UA" altLang="en-US" sz="4400" b="1" i="0" smtClean="0">
                              <a:latin typeface="Cambria Math" panose="02040503050406030204" pitchFamily="18" charset="0"/>
                            </a:rPr>
                            <m:t>мР</m:t>
                          </m:r>
                        </m:num>
                        <m:den>
                          <m:r>
                            <m:rPr>
                              <m:nor/>
                            </m:rPr>
                            <a:rPr lang="uk-UA" altLang="en-US" sz="4400" b="1" i="0" smtClean="0">
                              <a:latin typeface="Cambria Math" panose="02040503050406030204" pitchFamily="18" charset="0"/>
                            </a:rPr>
                            <m:t>год</m:t>
                          </m:r>
                        </m:den>
                      </m:f>
                    </m:oMath>
                  </m:oMathPara>
                </a14:m>
                <a:endParaRPr lang="en-US" sz="2800" b="1" dirty="0"/>
              </a:p>
              <a:p>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669779" y="1668330"/>
                <a:ext cx="4273258" cy="4874989"/>
              </a:xfrm>
              <a:prstGeom prst="rect">
                <a:avLst/>
              </a:prstGeom>
              <a:blipFill>
                <a:blip r:embed="rId7"/>
                <a:stretch>
                  <a:fillRect/>
                </a:stretch>
              </a:blipFill>
            </p:spPr>
            <p:txBody>
              <a:bodyPr/>
              <a:lstStyle/>
              <a:p>
                <a:r>
                  <a:rPr lang="en-UA">
                    <a:noFill/>
                  </a:rPr>
                  <a:t> </a:t>
                </a:r>
              </a:p>
            </p:txBody>
          </p:sp>
        </mc:Fallback>
      </mc:AlternateContent>
      <p:sp>
        <p:nvSpPr>
          <p:cNvPr id="2" name="Arrow: Down 1">
            <a:extLst>
              <a:ext uri="{FF2B5EF4-FFF2-40B4-BE49-F238E27FC236}">
                <a16:creationId xmlns:a16="http://schemas.microsoft.com/office/drawing/2014/main" id="{F66BACE6-4216-925D-8120-B37B6E18FA48}"/>
              </a:ext>
            </a:extLst>
          </p:cNvPr>
          <p:cNvSpPr/>
          <p:nvPr/>
        </p:nvSpPr>
        <p:spPr>
          <a:xfrm>
            <a:off x="5338915" y="2861187"/>
            <a:ext cx="250723" cy="39820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BCD04754-7211-18AF-DC62-3B9EC6CBF29E}"/>
              </a:ext>
            </a:extLst>
          </p:cNvPr>
          <p:cNvSpPr/>
          <p:nvPr/>
        </p:nvSpPr>
        <p:spPr>
          <a:xfrm>
            <a:off x="5390533" y="4382480"/>
            <a:ext cx="250723" cy="42253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21225C-7341-13DA-3CDB-B89796F796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83802" y="5121373"/>
            <a:ext cx="2664183" cy="1127858"/>
          </a:xfrm>
          <a:prstGeom prst="rect">
            <a:avLst/>
          </a:prstGeom>
        </p:spPr>
      </p:pic>
      <p:sp>
        <p:nvSpPr>
          <p:cNvPr id="8" name="Rectangle 7">
            <a:extLst>
              <a:ext uri="{FF2B5EF4-FFF2-40B4-BE49-F238E27FC236}">
                <a16:creationId xmlns:a16="http://schemas.microsoft.com/office/drawing/2014/main" id="{3B56EEB3-4DC2-2987-F7B7-A8ADC94F91DD}"/>
              </a:ext>
            </a:extLst>
          </p:cNvPr>
          <p:cNvSpPr/>
          <p:nvPr/>
        </p:nvSpPr>
        <p:spPr>
          <a:xfrm>
            <a:off x="3675294" y="2035276"/>
            <a:ext cx="3681197" cy="42804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E0431F-97D5-0FD0-CC79-6ABCC1291BC9}"/>
              </a:ext>
            </a:extLst>
          </p:cNvPr>
          <p:cNvSpPr/>
          <p:nvPr/>
        </p:nvSpPr>
        <p:spPr>
          <a:xfrm>
            <a:off x="0" y="2035276"/>
            <a:ext cx="2787445" cy="2241756"/>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DB4991-5557-7944-588B-25767F2DD80C}"/>
              </a:ext>
            </a:extLst>
          </p:cNvPr>
          <p:cNvSpPr/>
          <p:nvPr/>
        </p:nvSpPr>
        <p:spPr>
          <a:xfrm>
            <a:off x="7864999" y="2020526"/>
            <a:ext cx="4028097" cy="42804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26">
            <a:hlinkClick r:id="" action="ppaction://media"/>
            <a:extLst>
              <a:ext uri="{FF2B5EF4-FFF2-40B4-BE49-F238E27FC236}">
                <a16:creationId xmlns:a16="http://schemas.microsoft.com/office/drawing/2014/main" id="{E4BE5033-8BFB-1BF7-2E60-2EF61A88C8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0"/>
            <a:ext cx="812800" cy="812800"/>
          </a:xfrm>
          <a:prstGeom prst="rect">
            <a:avLst/>
          </a:prstGeom>
        </p:spPr>
      </p:pic>
    </p:spTree>
    <p:extLst>
      <p:ext uri="{BB962C8B-B14F-4D97-AF65-F5344CB8AC3E}">
        <p14:creationId xmlns:p14="http://schemas.microsoft.com/office/powerpoint/2010/main" val="282984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8">
            <a:extLst>
              <a:ext uri="{FF2B5EF4-FFF2-40B4-BE49-F238E27FC236}">
                <a16:creationId xmlns:a16="http://schemas.microsoft.com/office/drawing/2014/main" id="{77CED601-F52E-4340-B1F6-DB78BA6E8D17}"/>
              </a:ext>
            </a:extLst>
          </p:cNvPr>
          <p:cNvSpPr/>
          <p:nvPr/>
        </p:nvSpPr>
        <p:spPr>
          <a:xfrm>
            <a:off x="353206" y="1557412"/>
            <a:ext cx="3924785" cy="1077218"/>
          </a:xfrm>
          <a:prstGeom prst="rect">
            <a:avLst/>
          </a:prstGeom>
          <a:solidFill>
            <a:srgbClr val="E6E6E6"/>
          </a:solidFill>
        </p:spPr>
        <p:txBody>
          <a:bodyPr wrap="square">
            <a:spAutoFit/>
          </a:bodyPr>
          <a:lstStyle/>
          <a:p>
            <a:pPr algn="r"/>
            <a:r>
              <a:rPr lang="uk-UA" sz="3200" b="1" dirty="0">
                <a:latin typeface="Segoe Pro Display" charset="0"/>
                <a:ea typeface="Segoe Pro Display" charset="0"/>
                <a:cs typeface="Segoe Pro Display" charset="0"/>
              </a:rPr>
              <a:t>Відстань, що визначається</a:t>
            </a:r>
            <a:endParaRPr lang="en-US" sz="3200" b="1" dirty="0">
              <a:latin typeface="Segoe Pro Display" charset="0"/>
              <a:ea typeface="Segoe Pro Display" charset="0"/>
              <a:cs typeface="Segoe Pro Display" charset="0"/>
            </a:endParaRPr>
          </a:p>
        </p:txBody>
      </p:sp>
      <p:sp>
        <p:nvSpPr>
          <p:cNvPr id="29" name="Rettangolo 18">
            <a:extLst>
              <a:ext uri="{FF2B5EF4-FFF2-40B4-BE49-F238E27FC236}">
                <a16:creationId xmlns:a16="http://schemas.microsoft.com/office/drawing/2014/main" id="{5F2126EB-3307-4B90-8B4B-C3684A62333D}"/>
              </a:ext>
            </a:extLst>
          </p:cNvPr>
          <p:cNvSpPr/>
          <p:nvPr/>
        </p:nvSpPr>
        <p:spPr>
          <a:xfrm>
            <a:off x="4647534" y="1557020"/>
            <a:ext cx="7560803" cy="2246769"/>
          </a:xfrm>
          <a:prstGeom prst="rect">
            <a:avLst/>
          </a:prstGeom>
          <a:noFill/>
        </p:spPr>
        <p:txBody>
          <a:bodyPr wrap="square">
            <a:spAutoFit/>
          </a:bodyPr>
          <a:lstStyle/>
          <a:p>
            <a:r>
              <a:rPr lang="uk-UA" sz="2800" b="1" dirty="0">
                <a:solidFill>
                  <a:srgbClr val="9D0020"/>
                </a:solidFill>
                <a:latin typeface="Segoe Pro Display" charset="0"/>
              </a:rPr>
              <a:t>Відстань (d) до джерела можна приблизно прорахувати, виконавши вимірювання (D1 і D2) на двох різних відстанях (x1 і x2) – на одній лінії видимості.</a:t>
            </a:r>
            <a:r>
              <a:rPr lang="en-US" sz="2800" b="1" dirty="0">
                <a:solidFill>
                  <a:srgbClr val="9D0020"/>
                </a:solidFill>
                <a:latin typeface="Segoe Pro Display" charset="0"/>
              </a:rPr>
              <a:t>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AF73022-42EA-474A-BC0B-F487B0742D4B}"/>
                  </a:ext>
                </a:extLst>
              </p:cNvPr>
              <p:cNvSpPr txBox="1"/>
              <p:nvPr/>
            </p:nvSpPr>
            <p:spPr>
              <a:xfrm>
                <a:off x="7460732" y="4304467"/>
                <a:ext cx="3054868" cy="1566839"/>
              </a:xfrm>
              <a:prstGeom prst="rect">
                <a:avLst/>
              </a:prstGeom>
              <a:noFill/>
            </p:spPr>
            <p:txBody>
              <a:bodyPr wrap="square" lIns="0" tIns="0" rIns="0" bIns="0" rtlCol="0">
                <a:spAutoFit/>
              </a:bodyPr>
              <a:lstStyle/>
              <a:p>
                <a:r>
                  <a:rPr lang="en-US" sz="2800" b="1" dirty="0">
                    <a:solidFill>
                      <a:srgbClr val="717171"/>
                    </a:solidFill>
                    <a:latin typeface="Segoe Pro Display"/>
                  </a:rPr>
                  <a:t>d</a:t>
                </a:r>
                <a14:m>
                  <m:oMath xmlns:m="http://schemas.openxmlformats.org/officeDocument/2006/math">
                    <m:r>
                      <m:rPr>
                        <m:nor/>
                      </m:rPr>
                      <a:rPr lang="en-US" sz="2800" b="1">
                        <a:solidFill>
                          <a:srgbClr val="717171"/>
                        </a:solidFill>
                        <a:latin typeface="Segoe Pro Display"/>
                      </a:rPr>
                      <m:t>=</m:t>
                    </m:r>
                    <m:f>
                      <m:fPr>
                        <m:ctrlPr>
                          <a:rPr lang="en-US" sz="2800" b="1" i="1">
                            <a:solidFill>
                              <a:srgbClr val="717171"/>
                            </a:solidFill>
                            <a:latin typeface="Cambria Math" panose="02040503050406030204" pitchFamily="18" charset="0"/>
                          </a:rPr>
                        </m:ctrlPr>
                      </m:fPr>
                      <m:num>
                        <m:r>
                          <m:rPr>
                            <m:nor/>
                          </m:rPr>
                          <a:rPr lang="en-US" sz="2800" b="1">
                            <a:solidFill>
                              <a:srgbClr val="717171"/>
                            </a:solidFill>
                            <a:latin typeface="Segoe Pro Display"/>
                          </a:rPr>
                          <m:t>x</m:t>
                        </m:r>
                        <m:r>
                          <m:rPr>
                            <m:nor/>
                          </m:rPr>
                          <a:rPr lang="en-US" sz="2800" b="1" baseline="-25000">
                            <a:solidFill>
                              <a:srgbClr val="717171"/>
                            </a:solidFill>
                            <a:latin typeface="Segoe Pro Display"/>
                          </a:rPr>
                          <m:t>2</m:t>
                        </m:r>
                        <m:r>
                          <m:rPr>
                            <m:nor/>
                          </m:rPr>
                          <a:rPr lang="en-US" sz="2800" b="1">
                            <a:solidFill>
                              <a:srgbClr val="717171"/>
                            </a:solidFill>
                            <a:latin typeface="Segoe Pro Display"/>
                          </a:rPr>
                          <m:t>−</m:t>
                        </m:r>
                        <m:r>
                          <m:rPr>
                            <m:nor/>
                          </m:rPr>
                          <a:rPr lang="en-US" sz="2800" b="1">
                            <a:solidFill>
                              <a:srgbClr val="717171"/>
                            </a:solidFill>
                            <a:latin typeface="Segoe Pro Display"/>
                          </a:rPr>
                          <m:t>x</m:t>
                        </m:r>
                        <m:r>
                          <m:rPr>
                            <m:nor/>
                          </m:rPr>
                          <a:rPr lang="en-US" sz="2800" b="1" baseline="-25000">
                            <a:solidFill>
                              <a:srgbClr val="717171"/>
                            </a:solidFill>
                            <a:latin typeface="Segoe Pro Display"/>
                          </a:rPr>
                          <m:t>1</m:t>
                        </m:r>
                      </m:num>
                      <m:den>
                        <m:r>
                          <m:rPr>
                            <m:nor/>
                          </m:rPr>
                          <a:rPr lang="en-US" sz="2800" b="1">
                            <a:solidFill>
                              <a:srgbClr val="717171"/>
                            </a:solidFill>
                            <a:latin typeface="Segoe Pro Display"/>
                          </a:rPr>
                          <m:t>1−</m:t>
                        </m:r>
                        <m:rad>
                          <m:radPr>
                            <m:degHide m:val="on"/>
                            <m:ctrlPr>
                              <a:rPr lang="en-US" sz="2800" b="1" i="1">
                                <a:solidFill>
                                  <a:srgbClr val="717171"/>
                                </a:solidFill>
                                <a:latin typeface="Cambria Math" panose="02040503050406030204" pitchFamily="18" charset="0"/>
                              </a:rPr>
                            </m:ctrlPr>
                          </m:radPr>
                          <m:deg/>
                          <m:e>
                            <m:f>
                              <m:fPr>
                                <m:ctrlPr>
                                  <a:rPr lang="en-US" sz="2800" b="1" i="1">
                                    <a:solidFill>
                                      <a:srgbClr val="717171"/>
                                    </a:solidFill>
                                    <a:latin typeface="Cambria Math" panose="02040503050406030204" pitchFamily="18" charset="0"/>
                                  </a:rPr>
                                </m:ctrlPr>
                              </m:fPr>
                              <m:num>
                                <m:sSub>
                                  <m:sSubPr>
                                    <m:ctrlPr>
                                      <a:rPr lang="en-US" sz="2800" b="1" i="1">
                                        <a:solidFill>
                                          <a:srgbClr val="717171"/>
                                        </a:solidFill>
                                        <a:latin typeface="Cambria Math" panose="02040503050406030204" pitchFamily="18" charset="0"/>
                                      </a:rPr>
                                    </m:ctrlPr>
                                  </m:sSubPr>
                                  <m:e>
                                    <m:r>
                                      <m:rPr>
                                        <m:nor/>
                                      </m:rPr>
                                      <a:rPr lang="en-US" sz="2800" b="1">
                                        <a:solidFill>
                                          <a:srgbClr val="717171"/>
                                        </a:solidFill>
                                        <a:latin typeface="Segoe Pro Display"/>
                                      </a:rPr>
                                      <m:t>D</m:t>
                                    </m:r>
                                  </m:e>
                                  <m:sub>
                                    <m:r>
                                      <m:rPr>
                                        <m:nor/>
                                      </m:rPr>
                                      <a:rPr lang="en-US" sz="2800" b="1">
                                        <a:solidFill>
                                          <a:srgbClr val="717171"/>
                                        </a:solidFill>
                                        <a:latin typeface="Segoe Pro Display"/>
                                      </a:rPr>
                                      <m:t>1</m:t>
                                    </m:r>
                                  </m:sub>
                                </m:sSub>
                              </m:num>
                              <m:den>
                                <m:sSub>
                                  <m:sSubPr>
                                    <m:ctrlPr>
                                      <a:rPr lang="en-US" sz="2800" b="1" i="1">
                                        <a:solidFill>
                                          <a:srgbClr val="717171"/>
                                        </a:solidFill>
                                        <a:latin typeface="Cambria Math" panose="02040503050406030204" pitchFamily="18" charset="0"/>
                                      </a:rPr>
                                    </m:ctrlPr>
                                  </m:sSubPr>
                                  <m:e>
                                    <m:r>
                                      <m:rPr>
                                        <m:nor/>
                                      </m:rPr>
                                      <a:rPr lang="en-US" sz="2800" b="1">
                                        <a:solidFill>
                                          <a:srgbClr val="717171"/>
                                        </a:solidFill>
                                        <a:latin typeface="Segoe Pro Display"/>
                                      </a:rPr>
                                      <m:t>D</m:t>
                                    </m:r>
                                  </m:e>
                                  <m:sub>
                                    <m:r>
                                      <m:rPr>
                                        <m:nor/>
                                      </m:rPr>
                                      <a:rPr lang="en-US" sz="2800" b="1">
                                        <a:solidFill>
                                          <a:srgbClr val="717171"/>
                                        </a:solidFill>
                                        <a:latin typeface="Segoe Pro Display"/>
                                      </a:rPr>
                                      <m:t>2</m:t>
                                    </m:r>
                                  </m:sub>
                                </m:sSub>
                              </m:den>
                            </m:f>
                          </m:e>
                        </m:rad>
                      </m:den>
                    </m:f>
                  </m:oMath>
                </a14:m>
                <a:endParaRPr lang="en-US" sz="2800" b="1" dirty="0">
                  <a:latin typeface="Segoe Pro Display"/>
                </a:endParaRPr>
              </a:p>
            </p:txBody>
          </p:sp>
        </mc:Choice>
        <mc:Fallback xmlns="">
          <p:sp>
            <p:nvSpPr>
              <p:cNvPr id="30" name="TextBox 29">
                <a:extLst>
                  <a:ext uri="{FF2B5EF4-FFF2-40B4-BE49-F238E27FC236}">
                    <a16:creationId xmlns:a16="http://schemas.microsoft.com/office/drawing/2014/main" id="{AAF73022-42EA-474A-BC0B-F487B0742D4B}"/>
                  </a:ext>
                </a:extLst>
              </p:cNvPr>
              <p:cNvSpPr txBox="1">
                <a:spLocks noRot="1" noChangeAspect="1" noMove="1" noResize="1" noEditPoints="1" noAdjustHandles="1" noChangeArrowheads="1" noChangeShapeType="1" noTextEdit="1"/>
              </p:cNvSpPr>
              <p:nvPr/>
            </p:nvSpPr>
            <p:spPr>
              <a:xfrm>
                <a:off x="7460732" y="4304467"/>
                <a:ext cx="3054868" cy="1566839"/>
              </a:xfrm>
              <a:prstGeom prst="rect">
                <a:avLst/>
              </a:prstGeom>
              <a:blipFill>
                <a:blip r:embed="rId5"/>
                <a:stretch>
                  <a:fillRect l="-7186" t="-77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07F5B46-F8E0-4963-83A4-31E0D62DC185}"/>
              </a:ext>
            </a:extLst>
          </p:cNvPr>
          <p:cNvSpPr>
            <a:spLocks noGrp="1"/>
          </p:cNvSpPr>
          <p:nvPr>
            <p:ph type="title"/>
          </p:nvPr>
        </p:nvSpPr>
        <p:spPr>
          <a:xfrm>
            <a:off x="0" y="423499"/>
            <a:ext cx="10515600" cy="1325563"/>
          </a:xfrm>
        </p:spPr>
        <p:txBody>
          <a:bodyPr/>
          <a:lstStyle/>
          <a:p>
            <a:r>
              <a:rPr lang="uk-UA" dirty="0"/>
              <a:t>Потужність дози та відстань</a:t>
            </a:r>
            <a:endParaRPr lang="en-US" dirty="0"/>
          </a:p>
        </p:txBody>
      </p:sp>
      <p:cxnSp>
        <p:nvCxnSpPr>
          <p:cNvPr id="4" name="Straight Arrow Connector 3"/>
          <p:cNvCxnSpPr/>
          <p:nvPr/>
        </p:nvCxnSpPr>
        <p:spPr>
          <a:xfrm flipH="1">
            <a:off x="9231548" y="5294984"/>
            <a:ext cx="2140085" cy="0"/>
          </a:xfrm>
          <a:prstGeom prst="straightConnector1">
            <a:avLst/>
          </a:prstGeom>
          <a:ln w="69850">
            <a:solidFill>
              <a:srgbClr val="982D1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231548" y="4425001"/>
            <a:ext cx="2140085" cy="0"/>
          </a:xfrm>
          <a:prstGeom prst="straightConnector1">
            <a:avLst/>
          </a:prstGeom>
          <a:ln w="69850">
            <a:solidFill>
              <a:srgbClr val="982D14"/>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157DAF8C-82BC-CDB1-7971-4E108ACA38B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3827" y="2438504"/>
            <a:ext cx="6237609" cy="40269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4909D9-F776-AB68-7CF0-EF2683B8DA1B}"/>
              </a:ext>
            </a:extLst>
          </p:cNvPr>
          <p:cNvSpPr txBox="1"/>
          <p:nvPr/>
        </p:nvSpPr>
        <p:spPr>
          <a:xfrm flipH="1">
            <a:off x="3733134" y="3990449"/>
            <a:ext cx="914400" cy="523220"/>
          </a:xfrm>
          <a:prstGeom prst="rect">
            <a:avLst/>
          </a:prstGeom>
          <a:noFill/>
        </p:spPr>
        <p:txBody>
          <a:bodyPr wrap="square" rtlCol="0">
            <a:spAutoFit/>
          </a:bodyPr>
          <a:lstStyle/>
          <a:p>
            <a:r>
              <a:rPr lang="en-US" sz="2800" b="1" dirty="0"/>
              <a:t>X</a:t>
            </a:r>
            <a:r>
              <a:rPr lang="en-US" sz="2000" b="1" dirty="0"/>
              <a:t>2</a:t>
            </a:r>
            <a:endParaRPr lang="en-US" sz="2800" b="1" dirty="0"/>
          </a:p>
        </p:txBody>
      </p:sp>
      <p:sp>
        <p:nvSpPr>
          <p:cNvPr id="6" name="TextBox 5">
            <a:extLst>
              <a:ext uri="{FF2B5EF4-FFF2-40B4-BE49-F238E27FC236}">
                <a16:creationId xmlns:a16="http://schemas.microsoft.com/office/drawing/2014/main" id="{FA5D0BD5-741F-4CC6-8D3D-23EA5D2315BD}"/>
              </a:ext>
            </a:extLst>
          </p:cNvPr>
          <p:cNvSpPr txBox="1"/>
          <p:nvPr/>
        </p:nvSpPr>
        <p:spPr>
          <a:xfrm flipH="1">
            <a:off x="2662708" y="3997825"/>
            <a:ext cx="552441" cy="523220"/>
          </a:xfrm>
          <a:prstGeom prst="rect">
            <a:avLst/>
          </a:prstGeom>
          <a:noFill/>
        </p:spPr>
        <p:txBody>
          <a:bodyPr wrap="square" rtlCol="0">
            <a:spAutoFit/>
          </a:bodyPr>
          <a:lstStyle/>
          <a:p>
            <a:r>
              <a:rPr lang="en-US" sz="2800" b="1" dirty="0"/>
              <a:t>X</a:t>
            </a:r>
            <a:r>
              <a:rPr lang="en-US" sz="2000" b="1" dirty="0"/>
              <a:t>1</a:t>
            </a:r>
            <a:endParaRPr lang="en-US" sz="2800" b="1" dirty="0"/>
          </a:p>
        </p:txBody>
      </p:sp>
      <p:cxnSp>
        <p:nvCxnSpPr>
          <p:cNvPr id="8" name="Straight Arrow Connector 7">
            <a:extLst>
              <a:ext uri="{FF2B5EF4-FFF2-40B4-BE49-F238E27FC236}">
                <a16:creationId xmlns:a16="http://schemas.microsoft.com/office/drawing/2014/main" id="{B9316F22-71F5-1C14-9ABE-BDF991BEE365}"/>
              </a:ext>
            </a:extLst>
          </p:cNvPr>
          <p:cNvCxnSpPr>
            <a:cxnSpLocks/>
          </p:cNvCxnSpPr>
          <p:nvPr/>
        </p:nvCxnSpPr>
        <p:spPr>
          <a:xfrm>
            <a:off x="2865815" y="4439507"/>
            <a:ext cx="0" cy="4993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24E93CF-89BF-D30B-C048-EC9974A3FF6D}"/>
              </a:ext>
            </a:extLst>
          </p:cNvPr>
          <p:cNvCxnSpPr>
            <a:cxnSpLocks/>
          </p:cNvCxnSpPr>
          <p:nvPr/>
        </p:nvCxnSpPr>
        <p:spPr>
          <a:xfrm>
            <a:off x="3970050" y="4439507"/>
            <a:ext cx="0" cy="6483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7" name="27">
            <a:hlinkClick r:id="" action="ppaction://media"/>
            <a:extLst>
              <a:ext uri="{FF2B5EF4-FFF2-40B4-BE49-F238E27FC236}">
                <a16:creationId xmlns:a16="http://schemas.microsoft.com/office/drawing/2014/main" id="{43E7798F-350D-8185-9DF1-B5DD484123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0"/>
            <a:ext cx="812800" cy="812800"/>
          </a:xfrm>
          <a:prstGeom prst="rect">
            <a:avLst/>
          </a:prstGeom>
        </p:spPr>
      </p:pic>
    </p:spTree>
    <p:extLst>
      <p:ext uri="{BB962C8B-B14F-4D97-AF65-F5344CB8AC3E}">
        <p14:creationId xmlns:p14="http://schemas.microsoft.com/office/powerpoint/2010/main" val="21003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69000"/>
              </a:schemeClr>
            </a:gs>
            <a:gs pos="100000">
              <a:schemeClr val="bg1">
                <a:lumMod val="85000"/>
              </a:schemeClr>
            </a:gs>
            <a:gs pos="100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0" y="421952"/>
            <a:ext cx="10515600" cy="1325563"/>
          </a:xfrm>
        </p:spPr>
        <p:txBody>
          <a:bodyPr/>
          <a:lstStyle/>
          <a:p>
            <a:r>
              <a:rPr lang="uk-UA" altLang="en-US" dirty="0"/>
              <a:t>Контактні дози</a:t>
            </a:r>
            <a:endParaRPr lang="en-US" altLang="en-US" dirty="0"/>
          </a:p>
        </p:txBody>
      </p:sp>
      <p:sp>
        <p:nvSpPr>
          <p:cNvPr id="30723" name="Content Placeholder 2"/>
          <p:cNvSpPr>
            <a:spLocks noGrp="1"/>
          </p:cNvSpPr>
          <p:nvPr>
            <p:ph idx="1"/>
          </p:nvPr>
        </p:nvSpPr>
        <p:spPr>
          <a:xfrm>
            <a:off x="523567" y="3362502"/>
            <a:ext cx="4414684" cy="1338262"/>
          </a:xfrm>
        </p:spPr>
        <p:txBody>
          <a:bodyPr/>
          <a:lstStyle/>
          <a:p>
            <a:pPr algn="ctr">
              <a:buFontTx/>
              <a:buNone/>
            </a:pPr>
            <a:r>
              <a:rPr lang="en-US" altLang="en-US" sz="4800" b="1" dirty="0"/>
              <a:t>D = (S)(a)(t)</a:t>
            </a:r>
            <a:endParaRPr lang="en-US" altLang="en-US" sz="4400" b="1" dirty="0"/>
          </a:p>
          <a:p>
            <a:pPr algn="ctr">
              <a:buFontTx/>
              <a:buNone/>
            </a:pPr>
            <a:endParaRPr lang="en-US" altLang="en-US" sz="2800" i="1" baseline="30000" dirty="0"/>
          </a:p>
          <a:p>
            <a:pPr>
              <a:buFontTx/>
              <a:buNone/>
            </a:pPr>
            <a:endParaRPr lang="en-US" altLang="en-US" sz="4000" dirty="0"/>
          </a:p>
          <a:p>
            <a:endParaRPr lang="en-US" altLang="en-US" dirty="0"/>
          </a:p>
        </p:txBody>
      </p:sp>
      <p:sp>
        <p:nvSpPr>
          <p:cNvPr id="6" name="Content Placeholder 2"/>
          <p:cNvSpPr txBox="1">
            <a:spLocks/>
          </p:cNvSpPr>
          <p:nvPr/>
        </p:nvSpPr>
        <p:spPr bwMode="auto">
          <a:xfrm>
            <a:off x="5739585" y="1725222"/>
            <a:ext cx="6597141" cy="2701925"/>
          </a:xfrm>
          <a:prstGeom prst="rect">
            <a:avLst/>
          </a:prstGeom>
          <a:noFill/>
          <a:ln w="9525">
            <a:noFill/>
            <a:miter lim="800000"/>
            <a:headEnd/>
            <a:tailEnd/>
          </a:ln>
        </p:spPr>
        <p:txBody>
          <a:bodyPr/>
          <a:lstStyle/>
          <a:p>
            <a:pPr marL="461963" indent="-461963" eaLnBrk="0" hangingPunct="0">
              <a:spcBef>
                <a:spcPct val="20000"/>
              </a:spcBef>
              <a:tabLst>
                <a:tab pos="461963" algn="l"/>
              </a:tabLst>
              <a:defRPr/>
            </a:pPr>
            <a:r>
              <a:rPr lang="en-US" sz="2400" dirty="0"/>
              <a:t>D - </a:t>
            </a:r>
            <a:r>
              <a:rPr lang="uk-UA" sz="2400" dirty="0"/>
              <a:t>поглинена доза</a:t>
            </a:r>
            <a:r>
              <a:rPr lang="en-US" sz="2400" dirty="0"/>
              <a:t> [</a:t>
            </a:r>
            <a:r>
              <a:rPr lang="uk-UA" sz="2400" dirty="0"/>
              <a:t>рад або </a:t>
            </a:r>
            <a:r>
              <a:rPr lang="uk-UA" sz="2400" dirty="0" err="1"/>
              <a:t>Гр</a:t>
            </a:r>
            <a:r>
              <a:rPr lang="en-US" sz="2400" dirty="0"/>
              <a:t>]</a:t>
            </a:r>
          </a:p>
          <a:p>
            <a:pPr marL="461963" lvl="2" indent="-461963" eaLnBrk="0" hangingPunct="0">
              <a:spcBef>
                <a:spcPct val="20000"/>
              </a:spcBef>
              <a:tabLst>
                <a:tab pos="461963" algn="l"/>
              </a:tabLst>
              <a:defRPr/>
            </a:pPr>
            <a:r>
              <a:rPr lang="en-US" sz="2400" dirty="0">
                <a:sym typeface="Symbol" pitchFamily="18" charset="2"/>
              </a:rPr>
              <a:t>S </a:t>
            </a:r>
            <a:r>
              <a:rPr lang="en-US" sz="2400" dirty="0"/>
              <a:t>- </a:t>
            </a:r>
            <a:r>
              <a:rPr lang="uk-UA" sz="2400" dirty="0"/>
              <a:t>константа потужності дози поверхні</a:t>
            </a:r>
            <a:r>
              <a:rPr lang="en-US" sz="2400" dirty="0"/>
              <a:t> </a:t>
            </a:r>
          </a:p>
          <a:p>
            <a:pPr marL="461963" lvl="2" indent="225425" eaLnBrk="0" hangingPunct="0">
              <a:spcBef>
                <a:spcPct val="20000"/>
              </a:spcBef>
              <a:tabLst>
                <a:tab pos="461963" algn="l"/>
              </a:tabLst>
              <a:defRPr/>
            </a:pPr>
            <a:r>
              <a:rPr lang="en-US" dirty="0"/>
              <a:t>[</a:t>
            </a:r>
            <a:r>
              <a:rPr lang="uk-UA" dirty="0"/>
              <a:t>рад</a:t>
            </a:r>
            <a:r>
              <a:rPr lang="en-US" dirty="0"/>
              <a:t>/</a:t>
            </a:r>
            <a:r>
              <a:rPr lang="uk-UA" dirty="0"/>
              <a:t>хв</a:t>
            </a:r>
            <a:r>
              <a:rPr lang="en-US" dirty="0"/>
              <a:t>-</a:t>
            </a:r>
            <a:r>
              <a:rPr lang="uk-UA" dirty="0" err="1"/>
              <a:t>Кі</a:t>
            </a:r>
            <a:r>
              <a:rPr lang="en-US" dirty="0"/>
              <a:t> </a:t>
            </a:r>
            <a:r>
              <a:rPr lang="uk-UA" dirty="0"/>
              <a:t>або</a:t>
            </a:r>
            <a:r>
              <a:rPr lang="en-US" dirty="0"/>
              <a:t> </a:t>
            </a:r>
            <a:r>
              <a:rPr lang="uk-UA" dirty="0" err="1"/>
              <a:t>Гр</a:t>
            </a:r>
            <a:r>
              <a:rPr lang="en-US" dirty="0"/>
              <a:t>/</a:t>
            </a:r>
            <a:r>
              <a:rPr lang="uk-UA" dirty="0"/>
              <a:t>хв</a:t>
            </a:r>
            <a:r>
              <a:rPr lang="en-US" dirty="0"/>
              <a:t>-</a:t>
            </a:r>
            <a:r>
              <a:rPr lang="uk-UA" dirty="0" err="1"/>
              <a:t>ГБк</a:t>
            </a:r>
            <a:r>
              <a:rPr lang="en-US" dirty="0"/>
              <a:t>]</a:t>
            </a:r>
          </a:p>
          <a:p>
            <a:pPr marL="461963" lvl="2" indent="-461963" eaLnBrk="0" hangingPunct="0">
              <a:spcBef>
                <a:spcPct val="20000"/>
              </a:spcBef>
              <a:tabLst>
                <a:tab pos="461963" algn="l"/>
              </a:tabLst>
              <a:defRPr/>
            </a:pPr>
            <a:r>
              <a:rPr lang="en-US" sz="2400" dirty="0"/>
              <a:t>a – </a:t>
            </a:r>
            <a:r>
              <a:rPr lang="uk-UA" sz="2400" dirty="0"/>
              <a:t>активність джерела</a:t>
            </a:r>
            <a:r>
              <a:rPr lang="en-US" sz="2400" dirty="0"/>
              <a:t> (</a:t>
            </a:r>
            <a:r>
              <a:rPr lang="uk-UA" sz="2400" dirty="0"/>
              <a:t>одиниця відповідності в </a:t>
            </a:r>
            <a:r>
              <a:rPr lang="en-US" sz="2400" dirty="0">
                <a:sym typeface="Symbol" pitchFamily="18" charset="2"/>
              </a:rPr>
              <a:t>)</a:t>
            </a:r>
            <a:endParaRPr lang="en-US" sz="2400" dirty="0"/>
          </a:p>
          <a:p>
            <a:pPr marL="461963" lvl="2" indent="-461963" eaLnBrk="0" hangingPunct="0">
              <a:spcBef>
                <a:spcPct val="20000"/>
              </a:spcBef>
              <a:tabLst>
                <a:tab pos="461963" algn="l"/>
              </a:tabLst>
              <a:defRPr/>
            </a:pPr>
            <a:r>
              <a:rPr lang="en-US" sz="2400" dirty="0"/>
              <a:t>t – </a:t>
            </a:r>
            <a:r>
              <a:rPr lang="uk-UA" sz="2400" dirty="0"/>
              <a:t>час опромінення</a:t>
            </a:r>
            <a:r>
              <a:rPr lang="en-US" sz="2400" dirty="0"/>
              <a:t> (</a:t>
            </a:r>
            <a:r>
              <a:rPr lang="uk-UA" sz="2400" dirty="0"/>
              <a:t>одиниця відповідності в </a:t>
            </a:r>
            <a:r>
              <a:rPr lang="en-US" sz="2400" dirty="0">
                <a:sym typeface="Symbol" pitchFamily="18" charset="2"/>
              </a:rPr>
              <a:t>)</a:t>
            </a:r>
            <a:endParaRPr lang="en-US" sz="2400" dirty="0"/>
          </a:p>
          <a:p>
            <a:pPr marL="1143000" lvl="2" indent="-228600" eaLnBrk="0" hangingPunct="0">
              <a:spcBef>
                <a:spcPct val="20000"/>
              </a:spcBef>
              <a:buFontTx/>
              <a:buChar char="•"/>
              <a:tabLst>
                <a:tab pos="1376363" algn="l"/>
              </a:tabLst>
              <a:defRPr/>
            </a:pPr>
            <a:endParaRPr lang="en-US" sz="2400" dirty="0"/>
          </a:p>
        </p:txBody>
      </p:sp>
      <p:sp>
        <p:nvSpPr>
          <p:cNvPr id="2" name="TextBox 1">
            <a:extLst>
              <a:ext uri="{FF2B5EF4-FFF2-40B4-BE49-F238E27FC236}">
                <a16:creationId xmlns:a16="http://schemas.microsoft.com/office/drawing/2014/main" id="{DD374494-E586-7900-7A95-EB5841AB8F84}"/>
              </a:ext>
            </a:extLst>
          </p:cNvPr>
          <p:cNvSpPr txBox="1"/>
          <p:nvPr/>
        </p:nvSpPr>
        <p:spPr>
          <a:xfrm>
            <a:off x="64809" y="4431469"/>
            <a:ext cx="12059265" cy="1815882"/>
          </a:xfrm>
          <a:prstGeom prst="rect">
            <a:avLst/>
          </a:prstGeom>
          <a:noFill/>
        </p:spPr>
        <p:txBody>
          <a:bodyPr wrap="square" rtlCol="0">
            <a:spAutoFit/>
          </a:bodyPr>
          <a:lstStyle/>
          <a:p>
            <a:pPr marL="342900" indent="-342900">
              <a:buFont typeface="Arial" panose="020B0604020202020204" pitchFamily="34" charset="0"/>
              <a:buChar char="•"/>
            </a:pPr>
            <a:r>
              <a:rPr lang="uk-UA" sz="2800" dirty="0"/>
              <a:t>Для гамма-випромінювачів, які зустрічаються частіше (60Co, 137Cs і 192Ir) у капсулі з нержавіючої сталі</a:t>
            </a:r>
            <a:r>
              <a:rPr lang="en-US" sz="2800" dirty="0"/>
              <a:t> </a:t>
            </a:r>
          </a:p>
          <a:p>
            <a:pPr marL="800100" lvl="1" indent="-342900">
              <a:buFont typeface="Arial" panose="020B0604020202020204" pitchFamily="34" charset="0"/>
              <a:buChar char="•"/>
            </a:pPr>
            <a:r>
              <a:rPr lang="uk-UA" sz="2800" dirty="0"/>
              <a:t>На шкірі</a:t>
            </a:r>
            <a:r>
              <a:rPr lang="en-US" sz="2800" dirty="0"/>
              <a:t>, </a:t>
            </a:r>
            <a:r>
              <a:rPr lang="uk-UA" sz="2800" dirty="0"/>
              <a:t>Доза це електрони</a:t>
            </a:r>
            <a:r>
              <a:rPr lang="en-US" sz="2800" dirty="0"/>
              <a:t> &gt;&gt; </a:t>
            </a:r>
            <a:r>
              <a:rPr lang="uk-UA" sz="2800" dirty="0"/>
              <a:t>Фотони</a:t>
            </a:r>
            <a:endParaRPr lang="en-US" sz="2800" dirty="0"/>
          </a:p>
          <a:p>
            <a:pPr marL="800100" lvl="1" indent="-342900">
              <a:buFont typeface="Arial" panose="020B0604020202020204" pitchFamily="34" charset="0"/>
              <a:buChar char="•"/>
            </a:pPr>
            <a:r>
              <a:rPr lang="uk-UA" sz="2800" dirty="0"/>
              <a:t>Під</a:t>
            </a:r>
            <a:r>
              <a:rPr lang="en-US" sz="2800" dirty="0"/>
              <a:t> 1 </a:t>
            </a:r>
            <a:r>
              <a:rPr lang="uk-UA" sz="2800" dirty="0"/>
              <a:t>мм</a:t>
            </a:r>
            <a:r>
              <a:rPr lang="en-US" sz="2800" dirty="0"/>
              <a:t>, </a:t>
            </a:r>
            <a:r>
              <a:rPr lang="uk-UA" sz="2800" dirty="0"/>
              <a:t>Доза це фотони</a:t>
            </a:r>
            <a:r>
              <a:rPr lang="en-US" sz="2800" dirty="0"/>
              <a:t> &gt;&gt; </a:t>
            </a:r>
            <a:r>
              <a:rPr lang="uk-UA" sz="2800" dirty="0"/>
              <a:t>Електрони</a:t>
            </a:r>
            <a:endParaRPr lang="en-US" sz="2800" dirty="0"/>
          </a:p>
        </p:txBody>
      </p:sp>
      <p:pic>
        <p:nvPicPr>
          <p:cNvPr id="3" name="Picture 2">
            <a:extLst>
              <a:ext uri="{FF2B5EF4-FFF2-40B4-BE49-F238E27FC236}">
                <a16:creationId xmlns:a16="http://schemas.microsoft.com/office/drawing/2014/main" id="{DA61DEEB-4831-508A-DADF-27D2B93ED770}"/>
              </a:ext>
            </a:extLst>
          </p:cNvPr>
          <p:cNvPicPr>
            <a:picLocks noChangeAspect="1"/>
          </p:cNvPicPr>
          <p:nvPr/>
        </p:nvPicPr>
        <p:blipFill>
          <a:blip r:embed="rId5"/>
          <a:stretch>
            <a:fillRect/>
          </a:stretch>
        </p:blipFill>
        <p:spPr>
          <a:xfrm>
            <a:off x="1917477" y="1558177"/>
            <a:ext cx="1299662" cy="1299662"/>
          </a:xfrm>
          <a:prstGeom prst="rect">
            <a:avLst/>
          </a:prstGeom>
        </p:spPr>
      </p:pic>
      <p:pic>
        <p:nvPicPr>
          <p:cNvPr id="5" name="Graphic 4" descr="Right pointing backhand index outline">
            <a:extLst>
              <a:ext uri="{FF2B5EF4-FFF2-40B4-BE49-F238E27FC236}">
                <a16:creationId xmlns:a16="http://schemas.microsoft.com/office/drawing/2014/main" id="{7C49EDCC-DCD4-AA5B-1F4B-9A927840CCF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3004132" y="1646172"/>
            <a:ext cx="1648798" cy="1381425"/>
          </a:xfrm>
          <a:prstGeom prst="rect">
            <a:avLst/>
          </a:prstGeom>
        </p:spPr>
      </p:pic>
      <p:sp>
        <p:nvSpPr>
          <p:cNvPr id="7" name="Oval 6">
            <a:extLst>
              <a:ext uri="{FF2B5EF4-FFF2-40B4-BE49-F238E27FC236}">
                <a16:creationId xmlns:a16="http://schemas.microsoft.com/office/drawing/2014/main" id="{2D78D8CB-28EB-1FD0-DFB6-5B9449427495}"/>
              </a:ext>
            </a:extLst>
          </p:cNvPr>
          <p:cNvSpPr/>
          <p:nvPr/>
        </p:nvSpPr>
        <p:spPr>
          <a:xfrm flipV="1">
            <a:off x="3004132" y="2142812"/>
            <a:ext cx="800952" cy="130392"/>
          </a:xfrm>
          <a:prstGeom prst="ellipse">
            <a:avLst/>
          </a:prstGeom>
          <a:solidFill>
            <a:srgbClr val="FF0000">
              <a:alpha val="39000"/>
            </a:srgbClr>
          </a:solidFill>
          <a:ln>
            <a:solidFill>
              <a:schemeClr val="accent1">
                <a:shade val="5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8">
            <a:hlinkClick r:id="" action="ppaction://media"/>
            <a:extLst>
              <a:ext uri="{FF2B5EF4-FFF2-40B4-BE49-F238E27FC236}">
                <a16:creationId xmlns:a16="http://schemas.microsoft.com/office/drawing/2014/main" id="{4686E444-4806-F6DE-1366-000D58B501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0"/>
            <a:ext cx="812800" cy="812800"/>
          </a:xfrm>
          <a:prstGeom prst="rect">
            <a:avLst/>
          </a:prstGeom>
        </p:spPr>
      </p:pic>
    </p:spTree>
    <p:extLst>
      <p:ext uri="{BB962C8B-B14F-4D97-AF65-F5344CB8AC3E}">
        <p14:creationId xmlns:p14="http://schemas.microsoft.com/office/powerpoint/2010/main" val="12937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396982"/>
              </p:ext>
            </p:extLst>
          </p:nvPr>
        </p:nvGraphicFramePr>
        <p:xfrm>
          <a:off x="1630282" y="1484851"/>
          <a:ext cx="8931436" cy="3217132"/>
        </p:xfrm>
        <a:graphic>
          <a:graphicData uri="http://schemas.openxmlformats.org/drawingml/2006/table">
            <a:tbl>
              <a:tblPr/>
              <a:tblGrid>
                <a:gridCol w="1382971">
                  <a:extLst>
                    <a:ext uri="{9D8B030D-6E8A-4147-A177-3AD203B41FA5}">
                      <a16:colId xmlns:a16="http://schemas.microsoft.com/office/drawing/2014/main" val="20000"/>
                    </a:ext>
                  </a:extLst>
                </a:gridCol>
                <a:gridCol w="1744825">
                  <a:extLst>
                    <a:ext uri="{9D8B030D-6E8A-4147-A177-3AD203B41FA5}">
                      <a16:colId xmlns:a16="http://schemas.microsoft.com/office/drawing/2014/main" val="20001"/>
                    </a:ext>
                  </a:extLst>
                </a:gridCol>
                <a:gridCol w="877077">
                  <a:extLst>
                    <a:ext uri="{9D8B030D-6E8A-4147-A177-3AD203B41FA5}">
                      <a16:colId xmlns:a16="http://schemas.microsoft.com/office/drawing/2014/main" val="20002"/>
                    </a:ext>
                  </a:extLst>
                </a:gridCol>
                <a:gridCol w="1483568">
                  <a:extLst>
                    <a:ext uri="{9D8B030D-6E8A-4147-A177-3AD203B41FA5}">
                      <a16:colId xmlns:a16="http://schemas.microsoft.com/office/drawing/2014/main" val="20003"/>
                    </a:ext>
                  </a:extLst>
                </a:gridCol>
                <a:gridCol w="1726163">
                  <a:extLst>
                    <a:ext uri="{9D8B030D-6E8A-4147-A177-3AD203B41FA5}">
                      <a16:colId xmlns:a16="http://schemas.microsoft.com/office/drawing/2014/main" val="20004"/>
                    </a:ext>
                  </a:extLst>
                </a:gridCol>
                <a:gridCol w="1716832">
                  <a:extLst>
                    <a:ext uri="{9D8B030D-6E8A-4147-A177-3AD203B41FA5}">
                      <a16:colId xmlns:a16="http://schemas.microsoft.com/office/drawing/2014/main" val="20005"/>
                    </a:ext>
                  </a:extLst>
                </a:gridCol>
              </a:tblGrid>
              <a:tr h="930749">
                <a:tc>
                  <a:txBody>
                    <a:bodyPr/>
                    <a:lstStyle/>
                    <a:p>
                      <a:pPr marL="0" marR="0" algn="ctr">
                        <a:spcBef>
                          <a:spcPts val="0"/>
                        </a:spcBef>
                        <a:spcAft>
                          <a:spcPts val="0"/>
                        </a:spcAft>
                      </a:pPr>
                      <a:r>
                        <a:rPr lang="uk-UA" sz="1400" b="1" dirty="0">
                          <a:solidFill>
                            <a:schemeClr val="tx1"/>
                          </a:solidFill>
                          <a:effectLst/>
                          <a:latin typeface="+mn-lt"/>
                          <a:ea typeface="Tahoma" pitchFamily="34" charset="0"/>
                          <a:cs typeface="Tahoma" pitchFamily="34" charset="0"/>
                        </a:rPr>
                        <a:t>Радіонукліди</a:t>
                      </a:r>
                      <a:endParaRPr lang="en-US" sz="1400" b="1" dirty="0">
                        <a:solidFill>
                          <a:schemeClr val="tx1"/>
                        </a:solidFill>
                        <a:effectLst/>
                        <a:latin typeface="+mn-lt"/>
                        <a:ea typeface="Tahoma" pitchFamily="34" charset="0"/>
                        <a:cs typeface="Tahoma" pitchFamily="34" charset="0"/>
                      </a:endParaRP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lang="uk-UA" sz="1400" b="1" dirty="0">
                          <a:solidFill>
                            <a:schemeClr val="tx1"/>
                          </a:solidFill>
                          <a:effectLst/>
                          <a:latin typeface="+mn-lt"/>
                          <a:ea typeface="Tahoma" pitchFamily="34" charset="0"/>
                          <a:cs typeface="Tahoma" pitchFamily="34" charset="0"/>
                        </a:rPr>
                        <a:t>Напіврозпад</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 </a:t>
                      </a:r>
                      <a:r>
                        <a:rPr lang="uk-UA" sz="1400" b="1" dirty="0">
                          <a:solidFill>
                            <a:schemeClr val="tx1"/>
                          </a:solidFill>
                          <a:effectLst/>
                          <a:latin typeface="+mn-lt"/>
                          <a:ea typeface="Tahoma" pitchFamily="34" charset="0"/>
                          <a:cs typeface="Tahoma" pitchFamily="34" charset="0"/>
                        </a:rPr>
                        <a:t>Потужності дози</a:t>
                      </a:r>
                      <a:r>
                        <a:rPr lang="en-US" sz="1400" b="1" dirty="0">
                          <a:solidFill>
                            <a:schemeClr val="tx1"/>
                          </a:solidFill>
                          <a:effectLst/>
                          <a:latin typeface="+mn-lt"/>
                          <a:ea typeface="Tahoma" pitchFamily="34" charset="0"/>
                          <a:cs typeface="Tahoma"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Tahoma" pitchFamily="34" charset="0"/>
                          <a:cs typeface="Tahoma" pitchFamily="34" charset="0"/>
                        </a:rPr>
                        <a:t>(</a:t>
                      </a:r>
                      <a:r>
                        <a:rPr kumimoji="0" lang="uk-UA" sz="12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см</a:t>
                      </a:r>
                      <a:r>
                        <a:rPr kumimoji="0" lang="en-US" sz="1200" b="1" i="0" u="none" strike="noStrike" kern="1200" cap="none" spc="0" normalizeH="0" baseline="30000" noProof="0" dirty="0">
                          <a:ln>
                            <a:noFill/>
                          </a:ln>
                          <a:solidFill>
                            <a:schemeClr val="tx1"/>
                          </a:solidFill>
                          <a:effectLst/>
                          <a:uLnTx/>
                          <a:uFillTx/>
                          <a:latin typeface="+mn-lt"/>
                          <a:ea typeface="Tahoma" pitchFamily="34" charset="0"/>
                          <a:cs typeface="Tahoma" pitchFamily="34" charset="0"/>
                        </a:rPr>
                        <a:t>2</a:t>
                      </a:r>
                      <a:r>
                        <a:rPr kumimoji="0" lang="en-US"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год</a:t>
                      </a:r>
                      <a:r>
                        <a:rPr kumimoji="0" lang="en-US"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-M</a:t>
                      </a:r>
                      <a:r>
                        <a:rPr kumimoji="0" lang="uk-UA" sz="12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Бк</a:t>
                      </a:r>
                      <a:r>
                        <a:rPr lang="en-US" sz="12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baseline="0" dirty="0">
                          <a:solidFill>
                            <a:schemeClr val="tx1"/>
                          </a:solidFill>
                          <a:effectLst/>
                          <a:latin typeface="+mn-lt"/>
                          <a:ea typeface="Tahoma" pitchFamily="34" charset="0"/>
                          <a:cs typeface="Lucida Sans Unicode"/>
                        </a:rPr>
                        <a:t>f</a:t>
                      </a:r>
                      <a:r>
                        <a:rPr lang="en-US" sz="1400" b="1" baseline="0" dirty="0">
                          <a:solidFill>
                            <a:schemeClr val="tx1"/>
                          </a:solidFill>
                          <a:effectLst/>
                          <a:latin typeface="+mn-lt"/>
                          <a:ea typeface="Tahoma" pitchFamily="34" charset="0"/>
                          <a:cs typeface="Lucida Sans Unicode"/>
                        </a:rPr>
                        <a:t> </a:t>
                      </a:r>
                      <a:r>
                        <a:rPr lang="en-US" sz="1400" b="1" dirty="0">
                          <a:solidFill>
                            <a:schemeClr val="tx1"/>
                          </a:solidFill>
                          <a:effectLst/>
                          <a:latin typeface="+mn-lt"/>
                          <a:ea typeface="Tahoma" pitchFamily="34" charset="0"/>
                          <a:cs typeface="Lucida Sans Unicode"/>
                        </a:rPr>
                        <a:t>–</a:t>
                      </a:r>
                      <a:r>
                        <a:rPr lang="uk-UA" sz="1400" b="1" dirty="0">
                          <a:solidFill>
                            <a:schemeClr val="tx1"/>
                          </a:solidFill>
                          <a:effectLst/>
                          <a:latin typeface="+mn-lt"/>
                          <a:ea typeface="Tahoma" pitchFamily="34" charset="0"/>
                          <a:cs typeface="Lucida Sans Unicode"/>
                        </a:rPr>
                        <a:t>фактор</a:t>
                      </a:r>
                      <a:r>
                        <a:rPr lang="en-US" sz="1400" b="1" dirty="0">
                          <a:solidFill>
                            <a:schemeClr val="tx1"/>
                          </a:solidFill>
                          <a:effectLst/>
                          <a:latin typeface="+mn-lt"/>
                          <a:ea typeface="Tahoma" pitchFamily="34" charset="0"/>
                          <a:cs typeface="Lucida Sans Unicode"/>
                        </a:rPr>
                        <a:t>*</a:t>
                      </a:r>
                      <a:endParaRPr lang="en-US" sz="1400" b="1" dirty="0">
                        <a:solidFill>
                          <a:schemeClr val="tx1"/>
                        </a:solidFill>
                        <a:effectLst/>
                        <a:latin typeface="+mn-lt"/>
                        <a:ea typeface="Tahoma" pitchFamily="34" charset="0"/>
                        <a:cs typeface="Tahoma" pitchFamily="34" charset="0"/>
                      </a:endParaRP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 </a:t>
                      </a:r>
                      <a:r>
                        <a:rPr lang="uk-UA" sz="1600" b="1" dirty="0">
                          <a:solidFill>
                            <a:schemeClr val="tx1"/>
                          </a:solidFill>
                          <a:effectLst/>
                          <a:latin typeface="+mn-lt"/>
                          <a:ea typeface="Tahoma" pitchFamily="34" charset="0"/>
                          <a:cs typeface="Tahoma" pitchFamily="34" charset="0"/>
                        </a:rPr>
                        <a:t>Поверхня</a:t>
                      </a:r>
                      <a:r>
                        <a:rPr lang="en-US" sz="16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600" b="1" kern="1200" dirty="0">
                          <a:solidFill>
                            <a:schemeClr val="tx1"/>
                          </a:solidFill>
                          <a:effectLst/>
                          <a:latin typeface="+mn-lt"/>
                          <a:ea typeface="Tahoma" pitchFamily="34" charset="0"/>
                          <a:cs typeface="Tahoma" pitchFamily="34" charset="0"/>
                        </a:rPr>
                        <a:t>Потужність дози при глибині тканини 1 см</a:t>
                      </a:r>
                      <a:r>
                        <a:rPr lang="en-US" sz="16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600" b="1" kern="1200" dirty="0">
                          <a:solidFill>
                            <a:schemeClr val="tx1"/>
                          </a:solidFill>
                          <a:effectLst/>
                          <a:latin typeface="+mn-lt"/>
                          <a:ea typeface="Tahoma" pitchFamily="34" charset="0"/>
                          <a:cs typeface="Tahoma" pitchFamily="34" charset="0"/>
                        </a:rPr>
                        <a:t>Потужність дози при глибині тканини 3 см</a:t>
                      </a:r>
                      <a:r>
                        <a:rPr lang="en-US" sz="16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9070">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Co-60</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(5.26y)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3.48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164.6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4.3</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9070">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Cs-137</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(30.17y)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0.927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0.962</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7.6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34112">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Ir-192</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(74d)</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1.24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48.7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11.6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2807" name="Rectangle 4"/>
          <p:cNvSpPr>
            <a:spLocks noChangeArrowheads="1"/>
          </p:cNvSpPr>
          <p:nvPr/>
        </p:nvSpPr>
        <p:spPr bwMode="auto">
          <a:xfrm>
            <a:off x="1630282" y="4687852"/>
            <a:ext cx="8821737"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uk-UA" sz="1200" dirty="0">
                <a:solidFill>
                  <a:srgbClr val="211E1E"/>
                </a:solidFill>
                <a:effectLst/>
                <a:latin typeface="ArialMT"/>
              </a:rPr>
              <a:t>*Константи швидкості опромінення та значення екранування свинцю для понад 1100 радіонуклідів (Сміт, </a:t>
            </a:r>
            <a:r>
              <a:rPr lang="uk-UA" sz="1200" dirty="0" err="1">
                <a:solidFill>
                  <a:srgbClr val="211E1E"/>
                </a:solidFill>
                <a:effectLst/>
                <a:latin typeface="ArialMT"/>
              </a:rPr>
              <a:t>Стабін</a:t>
            </a:r>
            <a:r>
              <a:rPr lang="uk-UA" sz="1200" dirty="0">
                <a:solidFill>
                  <a:srgbClr val="211E1E"/>
                </a:solidFill>
                <a:effectLst/>
                <a:latin typeface="ArialMT"/>
              </a:rPr>
              <a:t> – Фізика здоров’я – 2012)</a:t>
            </a:r>
            <a:br>
              <a:rPr lang="uk-UA" sz="1200" dirty="0">
                <a:solidFill>
                  <a:srgbClr val="211E1E"/>
                </a:solidFill>
                <a:effectLst/>
                <a:latin typeface="ArialMT"/>
              </a:rPr>
            </a:br>
            <a:r>
              <a:rPr lang="uk-UA" sz="1200" dirty="0">
                <a:solidFill>
                  <a:srgbClr val="211E1E"/>
                </a:solidFill>
                <a:effectLst/>
                <a:latin typeface="ArialMT"/>
              </a:rPr>
              <a:t>*Насамперед через скупчення електронів у стінці капсули. Від </a:t>
            </a:r>
            <a:r>
              <a:rPr lang="en-US" sz="1200" dirty="0">
                <a:solidFill>
                  <a:srgbClr val="211E1E"/>
                </a:solidFill>
                <a:effectLst/>
                <a:latin typeface="ArialMT"/>
              </a:rPr>
              <a:t>Waller, </a:t>
            </a:r>
            <a:r>
              <a:rPr lang="en-US" sz="1200" dirty="0" err="1">
                <a:solidFill>
                  <a:srgbClr val="211E1E"/>
                </a:solidFill>
                <a:effectLst/>
                <a:latin typeface="ArialMT"/>
              </a:rPr>
              <a:t>et.al</a:t>
            </a:r>
            <a:r>
              <a:rPr lang="en-US" sz="1200" dirty="0">
                <a:solidFill>
                  <a:srgbClr val="211E1E"/>
                </a:solidFill>
                <a:effectLst/>
                <a:latin typeface="ArialMT"/>
              </a:rPr>
              <a:t>, </a:t>
            </a:r>
            <a:r>
              <a:rPr lang="uk-UA" sz="1200" dirty="0">
                <a:solidFill>
                  <a:srgbClr val="211E1E"/>
                </a:solidFill>
                <a:effectLst/>
                <a:latin typeface="ArialMT"/>
              </a:rPr>
              <a:t>плакат </a:t>
            </a:r>
            <a:r>
              <a:rPr lang="en-US" sz="1200" dirty="0">
                <a:solidFill>
                  <a:srgbClr val="211E1E"/>
                </a:solidFill>
                <a:effectLst/>
                <a:latin typeface="ArialMT"/>
              </a:rPr>
              <a:t>IRPA 13 (</a:t>
            </a:r>
            <a:r>
              <a:rPr lang="uk-UA" sz="1200" dirty="0">
                <a:solidFill>
                  <a:srgbClr val="211E1E"/>
                </a:solidFill>
                <a:effectLst/>
                <a:latin typeface="ArialMT"/>
              </a:rPr>
              <a:t>реферат 2350443)</a:t>
            </a:r>
            <a:br>
              <a:rPr lang="uk-UA" sz="1200" dirty="0">
                <a:solidFill>
                  <a:srgbClr val="211E1E"/>
                </a:solidFill>
                <a:effectLst/>
                <a:latin typeface="ArialMT"/>
              </a:rPr>
            </a:br>
            <a:r>
              <a:rPr lang="uk-UA" sz="1200" dirty="0">
                <a:solidFill>
                  <a:srgbClr val="211E1E"/>
                </a:solidFill>
                <a:effectLst/>
                <a:latin typeface="ArialMT"/>
              </a:rPr>
              <a:t>***Із Звіту НКРЗ </a:t>
            </a:r>
            <a:r>
              <a:rPr lang="en-US" sz="1200" dirty="0">
                <a:solidFill>
                  <a:srgbClr val="211E1E"/>
                </a:solidFill>
                <a:effectLst/>
                <a:latin typeface="ArialMT"/>
              </a:rPr>
              <a:t>No 40 </a:t>
            </a:r>
            <a:r>
              <a:rPr lang="uk-UA" sz="1200" dirty="0">
                <a:solidFill>
                  <a:srgbClr val="211E1E"/>
                </a:solidFill>
                <a:effectLst/>
                <a:latin typeface="ArialMT"/>
              </a:rPr>
              <a:t>Додаток Б табл.6 </a:t>
            </a:r>
          </a:p>
          <a:p>
            <a:endParaRPr lang="uk-UA" sz="900" dirty="0"/>
          </a:p>
          <a:p>
            <a:r>
              <a:rPr lang="uk-UA" sz="1200" dirty="0">
                <a:solidFill>
                  <a:srgbClr val="211E1E"/>
                </a:solidFill>
                <a:effectLst/>
                <a:latin typeface="ArialMT"/>
              </a:rPr>
              <a:t>Примітки: </a:t>
            </a:r>
          </a:p>
          <a:p>
            <a:r>
              <a:rPr lang="en-US" sz="1200" dirty="0">
                <a:solidFill>
                  <a:srgbClr val="211E1E"/>
                </a:solidFill>
                <a:effectLst/>
                <a:latin typeface="ArialMT"/>
              </a:rPr>
              <a:t>f-</a:t>
            </a:r>
            <a:r>
              <a:rPr lang="uk-UA" sz="1200" dirty="0">
                <a:solidFill>
                  <a:srgbClr val="211E1E"/>
                </a:solidFill>
                <a:effectLst/>
                <a:latin typeface="ArialMT"/>
              </a:rPr>
              <a:t>фактор: перетворення між швидкістю опромінення в повітрі та потужністю дози в тканину. </a:t>
            </a:r>
          </a:p>
          <a:p>
            <a:r>
              <a:rPr lang="uk-UA" sz="1200" dirty="0">
                <a:solidFill>
                  <a:srgbClr val="211E1E"/>
                </a:solidFill>
                <a:effectLst/>
                <a:latin typeface="ArialMT"/>
              </a:rPr>
              <a:t>Припускає геометрію точкового джерела </a:t>
            </a:r>
            <a:endParaRPr lang="uk-UA" sz="900" dirty="0"/>
          </a:p>
        </p:txBody>
      </p:sp>
      <p:sp>
        <p:nvSpPr>
          <p:cNvPr id="2" name="Title 1"/>
          <p:cNvSpPr>
            <a:spLocks noGrp="1"/>
          </p:cNvSpPr>
          <p:nvPr>
            <p:ph type="title"/>
          </p:nvPr>
        </p:nvSpPr>
        <p:spPr>
          <a:xfrm>
            <a:off x="0" y="401420"/>
            <a:ext cx="9723518" cy="1325563"/>
          </a:xfrm>
        </p:spPr>
        <p:txBody>
          <a:bodyPr/>
          <a:lstStyle/>
          <a:p>
            <a:r>
              <a:rPr lang="uk-UA" altLang="en-US" dirty="0"/>
              <a:t>Корисні величини </a:t>
            </a:r>
            <a:r>
              <a:rPr lang="en-US" altLang="en-US" dirty="0"/>
              <a:t>(</a:t>
            </a:r>
            <a:r>
              <a:rPr lang="uk-UA" dirty="0"/>
              <a:t>Одиниці СІ</a:t>
            </a:r>
            <a:r>
              <a:rPr lang="en-US" altLang="en-US" dirty="0"/>
              <a:t>)</a:t>
            </a:r>
          </a:p>
        </p:txBody>
      </p:sp>
      <p:sp>
        <p:nvSpPr>
          <p:cNvPr id="3" name="Rectangle 2"/>
          <p:cNvSpPr/>
          <p:nvPr/>
        </p:nvSpPr>
        <p:spPr>
          <a:xfrm>
            <a:off x="5644662" y="1484851"/>
            <a:ext cx="1441938" cy="3203001"/>
          </a:xfrm>
          <a:prstGeom prst="rect">
            <a:avLst/>
          </a:prstGeom>
          <a:noFill/>
          <a:ln w="66675">
            <a:solidFill>
              <a:srgbClr val="982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29">
            <a:hlinkClick r:id="" action="ppaction://media"/>
            <a:extLst>
              <a:ext uri="{FF2B5EF4-FFF2-40B4-BE49-F238E27FC236}">
                <a16:creationId xmlns:a16="http://schemas.microsoft.com/office/drawing/2014/main" id="{06DF53BB-E5ED-CA0D-DB9E-6FD5E2408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275022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99389"/>
            <a:ext cx="10364451" cy="1596177"/>
          </a:xfrm>
        </p:spPr>
        <p:txBody>
          <a:bodyPr/>
          <a:lstStyle/>
          <a:p>
            <a:r>
              <a:rPr lang="uk-UA" dirty="0"/>
              <a:t>Попередня оцінка доз опромінення</a:t>
            </a:r>
            <a:endParaRPr lang="en-US" altLang="en-US" dirty="0"/>
          </a:p>
        </p:txBody>
      </p:sp>
      <p:sp>
        <p:nvSpPr>
          <p:cNvPr id="3075" name="Content Placeholder 2"/>
          <p:cNvSpPr>
            <a:spLocks noGrp="1"/>
          </p:cNvSpPr>
          <p:nvPr>
            <p:ph idx="1"/>
          </p:nvPr>
        </p:nvSpPr>
        <p:spPr>
          <a:xfrm>
            <a:off x="618806" y="1776612"/>
            <a:ext cx="11278226" cy="4016206"/>
          </a:xfrm>
        </p:spPr>
        <p:txBody>
          <a:bodyPr>
            <a:noAutofit/>
          </a:bodyPr>
          <a:lstStyle/>
          <a:p>
            <a:r>
              <a:rPr lang="uk-UA" sz="2800" dirty="0"/>
              <a:t>Швидка оцінка дози для скеровування медичного керівництва</a:t>
            </a:r>
            <a:endParaRPr lang="en-US" altLang="en-US" sz="2800" dirty="0"/>
          </a:p>
          <a:p>
            <a:pPr lvl="1"/>
            <a:r>
              <a:rPr lang="uk-UA" sz="2800" dirty="0"/>
              <a:t>Розраховується швидко та являє собою потенційну дозу</a:t>
            </a:r>
          </a:p>
          <a:p>
            <a:pPr lvl="1"/>
            <a:r>
              <a:rPr lang="uk-UA" sz="2800" dirty="0"/>
              <a:t>Точність можна відкоригувати пізніше за результатами досліджень </a:t>
            </a:r>
          </a:p>
          <a:p>
            <a:pPr lvl="1"/>
            <a:r>
              <a:rPr lang="uk-UA" altLang="en-US" sz="2800" dirty="0"/>
              <a:t>М</a:t>
            </a:r>
            <a:r>
              <a:rPr lang="uk-UA" sz="2800" dirty="0"/>
              <a:t>едичному персоналу потрібна попередня оцінка, щоб належно планувати медичне втручання</a:t>
            </a:r>
            <a:endParaRPr lang="en-US" altLang="en-US" sz="2800" dirty="0"/>
          </a:p>
          <a:p>
            <a:pPr lvl="1"/>
            <a:r>
              <a:rPr lang="uk-UA" sz="2800" dirty="0"/>
              <a:t>Чи є причина для занепокоєння з медичної точки зору?</a:t>
            </a:r>
            <a:r>
              <a:rPr lang="en-US" altLang="en-US" sz="2800" dirty="0"/>
              <a:t> </a:t>
            </a:r>
            <a:endParaRPr lang="uk-UA" altLang="en-US" sz="2800" dirty="0"/>
          </a:p>
          <a:p>
            <a:pPr lvl="1"/>
            <a:r>
              <a:rPr lang="uk-UA" sz="2800" dirty="0"/>
              <a:t>Наскільки терміново потрібна медична допомога?</a:t>
            </a:r>
          </a:p>
          <a:p>
            <a:pPr lvl="1"/>
            <a:r>
              <a:rPr lang="uk-UA" sz="2800" dirty="0"/>
              <a:t>Не слід відкладати медичну допомогу в очікуванні більш точних результатів оцінки дози радіації</a:t>
            </a:r>
            <a:endParaRPr lang="en-US" altLang="en-US" sz="2800" dirty="0"/>
          </a:p>
        </p:txBody>
      </p:sp>
      <p:pic>
        <p:nvPicPr>
          <p:cNvPr id="3" name="3">
            <a:hlinkClick r:id="" action="ppaction://media"/>
            <a:extLst>
              <a:ext uri="{FF2B5EF4-FFF2-40B4-BE49-F238E27FC236}">
                <a16:creationId xmlns:a16="http://schemas.microsoft.com/office/drawing/2014/main" id="{8658C1D5-7C9F-BBDF-DA5D-FE1DC7190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588"/>
            <a:ext cx="812800" cy="812800"/>
          </a:xfrm>
          <a:prstGeom prst="rect">
            <a:avLst/>
          </a:prstGeom>
        </p:spPr>
      </p:pic>
    </p:spTree>
    <p:extLst>
      <p:ext uri="{BB962C8B-B14F-4D97-AF65-F5344CB8AC3E}">
        <p14:creationId xmlns:p14="http://schemas.microsoft.com/office/powerpoint/2010/main" val="20630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484632"/>
            <a:ext cx="10515600" cy="1325563"/>
          </a:xfrm>
        </p:spPr>
        <p:txBody>
          <a:bodyPr/>
          <a:lstStyle/>
          <a:p>
            <a:r>
              <a:rPr lang="uk-UA" altLang="en-US" dirty="0" err="1"/>
              <a:t>Пам</a:t>
            </a:r>
            <a:r>
              <a:rPr lang="en-US" altLang="en-US" dirty="0"/>
              <a:t>’</a:t>
            </a:r>
            <a:r>
              <a:rPr lang="uk-UA" altLang="en-US" dirty="0" err="1"/>
              <a:t>ятайте</a:t>
            </a:r>
            <a:endParaRPr lang="en-US" altLang="en-US" dirty="0"/>
          </a:p>
        </p:txBody>
      </p:sp>
      <p:sp>
        <p:nvSpPr>
          <p:cNvPr id="46083" name="Content Placeholder 2"/>
          <p:cNvSpPr>
            <a:spLocks noGrp="1"/>
          </p:cNvSpPr>
          <p:nvPr>
            <p:ph idx="1"/>
          </p:nvPr>
        </p:nvSpPr>
        <p:spPr>
          <a:xfrm>
            <a:off x="258233" y="1810195"/>
            <a:ext cx="11675534" cy="4687694"/>
          </a:xfrm>
        </p:spPr>
        <p:txBody>
          <a:bodyPr>
            <a:normAutofit/>
          </a:bodyPr>
          <a:lstStyle/>
          <a:p>
            <a:endParaRPr lang="en-US" altLang="en-US" dirty="0"/>
          </a:p>
          <a:p>
            <a:r>
              <a:rPr lang="uk-UA" dirty="0"/>
              <a:t>Ці методи не замінюють відповідних/схвалених методів</a:t>
            </a:r>
            <a:r>
              <a:rPr lang="en-US" dirty="0"/>
              <a:t> </a:t>
            </a:r>
            <a:r>
              <a:rPr lang="uk-UA" dirty="0"/>
              <a:t>проведення дозиметрії </a:t>
            </a:r>
          </a:p>
          <a:p>
            <a:endParaRPr lang="en-US" dirty="0"/>
          </a:p>
          <a:p>
            <a:r>
              <a:rPr lang="uk-UA" dirty="0"/>
              <a:t>Прорахунок величин є інструментом, який допомагає в медичному плануванні, але це лише частина завдання</a:t>
            </a:r>
            <a:endParaRPr lang="en-US" altLang="en-US" dirty="0"/>
          </a:p>
        </p:txBody>
      </p:sp>
      <p:pic>
        <p:nvPicPr>
          <p:cNvPr id="2" name="30">
            <a:hlinkClick r:id="" action="ppaction://media"/>
            <a:extLst>
              <a:ext uri="{FF2B5EF4-FFF2-40B4-BE49-F238E27FC236}">
                <a16:creationId xmlns:a16="http://schemas.microsoft.com/office/drawing/2014/main" id="{D8987520-B943-6C67-E13B-30234BEEBC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08616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82567"/>
            <a:ext cx="10515600" cy="1325563"/>
          </a:xfrm>
        </p:spPr>
        <p:txBody>
          <a:bodyPr/>
          <a:lstStyle/>
          <a:p>
            <a:r>
              <a:rPr lang="uk-UA" dirty="0"/>
              <a:t>Дякуємо</a:t>
            </a:r>
            <a:r>
              <a:rPr lang="en-US" dirty="0"/>
              <a:t>!</a:t>
            </a:r>
          </a:p>
        </p:txBody>
      </p:sp>
      <p:sp>
        <p:nvSpPr>
          <p:cNvPr id="2" name="Content Placeholder 1"/>
          <p:cNvSpPr>
            <a:spLocks noGrp="1"/>
          </p:cNvSpPr>
          <p:nvPr>
            <p:ph idx="1"/>
          </p:nvPr>
        </p:nvSpPr>
        <p:spPr>
          <a:xfrm>
            <a:off x="762000" y="2022030"/>
            <a:ext cx="10515600" cy="4351338"/>
          </a:xfrm>
        </p:spPr>
        <p:txBody>
          <a:bodyPr/>
          <a:lstStyle/>
          <a:p>
            <a:pPr marL="0" indent="0" algn="ctr">
              <a:buNone/>
            </a:pPr>
            <a:r>
              <a:rPr lang="uk-UA" dirty="0">
                <a:latin typeface="Calibri" panose="020F0502020204030204" pitchFamily="34" charset="0"/>
                <a:cs typeface="Times New Roman" panose="02020603050405020304" pitchFamily="18" charset="0"/>
              </a:rPr>
              <a:t>П</a:t>
            </a:r>
            <a:r>
              <a:rPr lang="uk-UA" sz="3600" dirty="0">
                <a:latin typeface="Calibri" panose="020F0502020204030204" pitchFamily="34" charset="0"/>
                <a:cs typeface="Times New Roman" panose="02020603050405020304" pitchFamily="18" charset="0"/>
              </a:rPr>
              <a:t>опередня оцінка доз внутрішнього та зовнішнього опромінення</a:t>
            </a:r>
            <a:endParaRPr lang="en-US" dirty="0"/>
          </a:p>
        </p:txBody>
      </p:sp>
      <p:pic>
        <p:nvPicPr>
          <p:cNvPr id="4" name="31">
            <a:hlinkClick r:id="" action="ppaction://media"/>
            <a:extLst>
              <a:ext uri="{FF2B5EF4-FFF2-40B4-BE49-F238E27FC236}">
                <a16:creationId xmlns:a16="http://schemas.microsoft.com/office/drawing/2014/main" id="{C1E4DB9A-1FF9-9687-C07F-B71BFA7BCA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4960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844"/>
            <a:ext cx="10515600" cy="1325563"/>
          </a:xfrm>
        </p:spPr>
        <p:txBody>
          <a:bodyPr/>
          <a:lstStyle/>
          <a:p>
            <a:r>
              <a:rPr lang="uk-UA" dirty="0"/>
              <a:t>Велика кількість постраждалих</a:t>
            </a:r>
            <a:endParaRPr lang="en-US" dirty="0"/>
          </a:p>
        </p:txBody>
      </p:sp>
      <p:sp>
        <p:nvSpPr>
          <p:cNvPr id="3" name="Content Placeholder 2"/>
          <p:cNvSpPr>
            <a:spLocks noGrp="1"/>
          </p:cNvSpPr>
          <p:nvPr>
            <p:ph idx="1"/>
          </p:nvPr>
        </p:nvSpPr>
        <p:spPr>
          <a:xfrm>
            <a:off x="101287" y="1418792"/>
            <a:ext cx="11989426" cy="409760"/>
          </a:xfrm>
        </p:spPr>
        <p:txBody>
          <a:bodyPr>
            <a:noAutofit/>
          </a:bodyPr>
          <a:lstStyle/>
          <a:p>
            <a:r>
              <a:rPr lang="uk-UA" sz="2400" dirty="0"/>
              <a:t>Оцінка дози може допомогти у сортуванні, якщо є велика кількість постраждалих</a:t>
            </a:r>
            <a:endParaRPr lang="en-US" sz="2400" dirty="0"/>
          </a:p>
        </p:txBody>
      </p:sp>
      <p:graphicFrame>
        <p:nvGraphicFramePr>
          <p:cNvPr id="4" name="Table 3">
            <a:extLst>
              <a:ext uri="{FF2B5EF4-FFF2-40B4-BE49-F238E27FC236}">
                <a16:creationId xmlns:a16="http://schemas.microsoft.com/office/drawing/2014/main" id="{DEC79B23-BC88-022E-14A2-6F00FABD0497}"/>
              </a:ext>
            </a:extLst>
          </p:cNvPr>
          <p:cNvGraphicFramePr>
            <a:graphicFrameLocks noGrp="1"/>
          </p:cNvGraphicFramePr>
          <p:nvPr>
            <p:extLst>
              <p:ext uri="{D42A27DB-BD31-4B8C-83A1-F6EECF244321}">
                <p14:modId xmlns:p14="http://schemas.microsoft.com/office/powerpoint/2010/main" val="1011448080"/>
              </p:ext>
            </p:extLst>
          </p:nvPr>
        </p:nvGraphicFramePr>
        <p:xfrm>
          <a:off x="1934991" y="1828552"/>
          <a:ext cx="8580609" cy="4428464"/>
        </p:xfrm>
        <a:graphic>
          <a:graphicData uri="http://schemas.openxmlformats.org/drawingml/2006/table">
            <a:tbl>
              <a:tblPr firstRow="1" firstCol="1">
                <a:tableStyleId>{00A15C55-8517-42AA-B614-E9B94910E393}</a:tableStyleId>
              </a:tblPr>
              <a:tblGrid>
                <a:gridCol w="1298565">
                  <a:extLst>
                    <a:ext uri="{9D8B030D-6E8A-4147-A177-3AD203B41FA5}">
                      <a16:colId xmlns:a16="http://schemas.microsoft.com/office/drawing/2014/main" val="20000"/>
                    </a:ext>
                  </a:extLst>
                </a:gridCol>
                <a:gridCol w="2337248">
                  <a:extLst>
                    <a:ext uri="{9D8B030D-6E8A-4147-A177-3AD203B41FA5}">
                      <a16:colId xmlns:a16="http://schemas.microsoft.com/office/drawing/2014/main" val="20001"/>
                    </a:ext>
                  </a:extLst>
                </a:gridCol>
                <a:gridCol w="2946570">
                  <a:extLst>
                    <a:ext uri="{9D8B030D-6E8A-4147-A177-3AD203B41FA5}">
                      <a16:colId xmlns:a16="http://schemas.microsoft.com/office/drawing/2014/main" val="20002"/>
                    </a:ext>
                  </a:extLst>
                </a:gridCol>
                <a:gridCol w="1998226">
                  <a:extLst>
                    <a:ext uri="{9D8B030D-6E8A-4147-A177-3AD203B41FA5}">
                      <a16:colId xmlns:a16="http://schemas.microsoft.com/office/drawing/2014/main" val="20003"/>
                    </a:ext>
                  </a:extLst>
                </a:gridCol>
              </a:tblGrid>
              <a:tr h="1077452">
                <a:tc>
                  <a:txBody>
                    <a:bodyPr/>
                    <a:lstStyle/>
                    <a:p>
                      <a:pPr algn="ctr" fontAlgn="b"/>
                      <a:endParaRPr lang="en-US" sz="2400" b="1" i="0" u="none" strike="noStrike" dirty="0">
                        <a:solidFill>
                          <a:srgbClr val="FFFFFF"/>
                        </a:solidFill>
                        <a:effectLst/>
                        <a:latin typeface="Calibri"/>
                      </a:endParaRPr>
                    </a:p>
                  </a:txBody>
                  <a:tcPr marL="9525" marR="9525" marT="9525" marB="0" anchor="b"/>
                </a:tc>
                <a:tc>
                  <a:txBody>
                    <a:bodyPr/>
                    <a:lstStyle/>
                    <a:p>
                      <a:pPr algn="ctr" fontAlgn="b"/>
                      <a:r>
                        <a:rPr lang="uk-UA" sz="2400" b="1" i="0" u="none" strike="noStrike" dirty="0">
                          <a:solidFill>
                            <a:srgbClr val="FFFFFF"/>
                          </a:solidFill>
                          <a:effectLst/>
                          <a:latin typeface="Calibri"/>
                        </a:rPr>
                        <a:t>Діапазон ураження</a:t>
                      </a:r>
                      <a:endParaRPr lang="en-US" sz="2400" b="1" i="0" u="none" strike="noStrike" dirty="0">
                        <a:solidFill>
                          <a:srgbClr val="FFFFFF"/>
                        </a:solidFill>
                        <a:effectLst/>
                        <a:latin typeface="Calibri"/>
                      </a:endParaRPr>
                    </a:p>
                  </a:txBody>
                  <a:tcPr marL="9525" marR="9525" marT="9525" marB="0" anchor="ctr"/>
                </a:tc>
                <a:tc>
                  <a:txBody>
                    <a:bodyPr/>
                    <a:lstStyle/>
                    <a:p>
                      <a:pPr algn="ctr" fontAlgn="b"/>
                      <a:r>
                        <a:rPr lang="uk-UA" sz="2400" b="1" i="0" u="none" strike="noStrike" dirty="0">
                          <a:solidFill>
                            <a:srgbClr val="FFFFFF"/>
                          </a:solidFill>
                          <a:effectLst/>
                          <a:latin typeface="Calibri"/>
                        </a:rPr>
                        <a:t>Симптоми</a:t>
                      </a:r>
                      <a:endParaRPr lang="en-US" sz="2400" b="1" i="0" u="none" strike="noStrike" dirty="0">
                        <a:solidFill>
                          <a:srgbClr val="FFFFFF"/>
                        </a:solidFill>
                        <a:effectLst/>
                        <a:latin typeface="Calibri"/>
                      </a:endParaRPr>
                    </a:p>
                  </a:txBody>
                  <a:tcPr marL="9525" marR="9525" marT="9525" marB="0" anchor="ctr"/>
                </a:tc>
                <a:tc>
                  <a:txBody>
                    <a:bodyPr/>
                    <a:lstStyle/>
                    <a:p>
                      <a:pPr algn="ctr" fontAlgn="b"/>
                      <a:r>
                        <a:rPr lang="uk-UA" sz="2400" u="none" strike="noStrike" dirty="0">
                          <a:effectLst/>
                        </a:rPr>
                        <a:t>Прихований період</a:t>
                      </a:r>
                      <a:endParaRPr lang="en-US" sz="2400" b="1" i="0" u="none" strike="noStrike" dirty="0">
                        <a:solidFill>
                          <a:srgbClr val="FFFFFF"/>
                        </a:solidFill>
                        <a:effectLst/>
                        <a:latin typeface="Calibri"/>
                      </a:endParaRPr>
                    </a:p>
                  </a:txBody>
                  <a:tcPr marL="9525" marR="9525" marT="9525" marB="0" anchor="ctr"/>
                </a:tc>
                <a:extLst>
                  <a:ext uri="{0D108BD9-81ED-4DB2-BD59-A6C34878D82A}">
                    <a16:rowId xmlns:a16="http://schemas.microsoft.com/office/drawing/2014/main" val="10000"/>
                  </a:ext>
                </a:extLst>
              </a:tr>
              <a:tr h="602706">
                <a:tc>
                  <a:txBody>
                    <a:bodyPr/>
                    <a:lstStyle/>
                    <a:p>
                      <a:pPr algn="ctr" fontAlgn="b"/>
                      <a:r>
                        <a:rPr lang="en-US" sz="2400" u="none" strike="noStrike">
                          <a:effectLst/>
                        </a:rPr>
                        <a:t>R1</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0.5 - 0.7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b="0" i="0" u="none" strike="noStrike" dirty="0" err="1">
                          <a:solidFill>
                            <a:srgbClr val="000000"/>
                          </a:solidFill>
                          <a:effectLst/>
                          <a:latin typeface="Calibri"/>
                        </a:rPr>
                        <a:t>Безсимптомно</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uk-UA" sz="2000" dirty="0"/>
                        <a:t>немає </a:t>
                      </a:r>
                      <a:r>
                        <a:rPr lang="uk-UA" sz="2000" dirty="0" err="1"/>
                        <a:t>маніфестної</a:t>
                      </a:r>
                      <a:r>
                        <a:rPr lang="uk-UA" sz="2000" dirty="0"/>
                        <a:t> стадії</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602706">
                <a:tc>
                  <a:txBody>
                    <a:bodyPr/>
                    <a:lstStyle/>
                    <a:p>
                      <a:pPr algn="ctr" fontAlgn="b"/>
                      <a:r>
                        <a:rPr lang="en-US" sz="2400" u="none" strike="noStrike">
                          <a:effectLst/>
                        </a:rPr>
                        <a:t>R2</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0.7 - 1.25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Незначні тимчасові ефекти, якщо є</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 1 </a:t>
                      </a:r>
                      <a:r>
                        <a:rPr lang="uk-UA" sz="2000" u="none" strike="noStrike" dirty="0">
                          <a:effectLst/>
                        </a:rPr>
                        <a:t>місяць</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497879">
                <a:tc>
                  <a:txBody>
                    <a:bodyPr/>
                    <a:lstStyle/>
                    <a:p>
                      <a:pPr algn="ctr" fontAlgn="b"/>
                      <a:r>
                        <a:rPr lang="en-US" sz="2400" u="none" strike="noStrike">
                          <a:effectLst/>
                        </a:rPr>
                        <a:t>R3</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1.25 - 3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Від легкої до середньої</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3-4 </a:t>
                      </a:r>
                      <a:r>
                        <a:rPr lang="uk-UA" sz="2000" u="none" strike="noStrike" dirty="0">
                          <a:effectLst/>
                        </a:rPr>
                        <a:t>тижні</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497879">
                <a:tc>
                  <a:txBody>
                    <a:bodyPr/>
                    <a:lstStyle/>
                    <a:p>
                      <a:pPr algn="ctr" fontAlgn="b"/>
                      <a:r>
                        <a:rPr lang="en-US" sz="2400" u="none" strike="noStrike">
                          <a:effectLst/>
                        </a:rPr>
                        <a:t>R4</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3 - 5.3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b="0" i="0" u="none" strike="noStrike" dirty="0">
                          <a:solidFill>
                            <a:srgbClr val="000000"/>
                          </a:solidFill>
                          <a:effectLst/>
                          <a:latin typeface="Calibri"/>
                        </a:rPr>
                        <a:t>Середня тяжкість</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 2 </a:t>
                      </a:r>
                      <a:r>
                        <a:rPr lang="uk-UA" sz="2000" u="none" strike="noStrike" dirty="0">
                          <a:effectLst/>
                        </a:rPr>
                        <a:t>тижні</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497879">
                <a:tc>
                  <a:txBody>
                    <a:bodyPr/>
                    <a:lstStyle/>
                    <a:p>
                      <a:pPr algn="ctr" fontAlgn="b"/>
                      <a:r>
                        <a:rPr lang="en-US" sz="2400" u="none" strike="noStrike">
                          <a:effectLst/>
                        </a:rPr>
                        <a:t>R5</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5.3 – 8.3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Від середньої до важкої</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&lt; 1 </a:t>
                      </a:r>
                      <a:r>
                        <a:rPr lang="uk-UA" sz="2000" u="none" strike="noStrike" dirty="0">
                          <a:effectLst/>
                        </a:rPr>
                        <a:t>тиждень</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602706">
                <a:tc>
                  <a:txBody>
                    <a:bodyPr/>
                    <a:lstStyle/>
                    <a:p>
                      <a:pPr algn="ctr" fontAlgn="b"/>
                      <a:r>
                        <a:rPr lang="en-US" sz="2400" u="none" strike="noStrike" dirty="0">
                          <a:effectLst/>
                        </a:rPr>
                        <a:t>R6</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en-US" sz="2400" u="none" strike="noStrike" dirty="0">
                          <a:effectLst/>
                        </a:rPr>
                        <a:t>8.3 - 15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Важка, летальний результат за кілька тижнів</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uk-UA" sz="2000" b="0" i="0" u="none" strike="noStrike" dirty="0">
                          <a:solidFill>
                            <a:srgbClr val="000000"/>
                          </a:solidFill>
                          <a:effectLst/>
                          <a:latin typeface="Calibri"/>
                        </a:rPr>
                        <a:t>Немає</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6"/>
                  </a:ext>
                </a:extLst>
              </a:tr>
            </a:tbl>
          </a:graphicData>
        </a:graphic>
      </p:graphicFrame>
      <p:pic>
        <p:nvPicPr>
          <p:cNvPr id="5" name="4">
            <a:hlinkClick r:id="" action="ppaction://media"/>
            <a:extLst>
              <a:ext uri="{FF2B5EF4-FFF2-40B4-BE49-F238E27FC236}">
                <a16:creationId xmlns:a16="http://schemas.microsoft.com/office/drawing/2014/main" id="{A7DC997D-D82A-D89A-0A2D-F42FE1BD9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0"/>
            <a:ext cx="812800" cy="812800"/>
          </a:xfrm>
          <a:prstGeom prst="rect">
            <a:avLst/>
          </a:prstGeom>
        </p:spPr>
      </p:pic>
    </p:spTree>
    <p:extLst>
      <p:ext uri="{BB962C8B-B14F-4D97-AF65-F5344CB8AC3E}">
        <p14:creationId xmlns:p14="http://schemas.microsoft.com/office/powerpoint/2010/main" val="5748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867760"/>
            <a:ext cx="8595360" cy="595423"/>
          </a:xfrm>
        </p:spPr>
        <p:txBody>
          <a:bodyPr/>
          <a:lstStyle/>
          <a:p>
            <a:r>
              <a:rPr lang="uk-UA" dirty="0"/>
              <a:t>Оцінка внутрішньої дози</a:t>
            </a:r>
            <a:endParaRPr lang="en-US" dirty="0">
              <a:latin typeface="+mn-lt"/>
            </a:endParaRPr>
          </a:p>
        </p:txBody>
      </p:sp>
      <p:sp>
        <p:nvSpPr>
          <p:cNvPr id="88067" name="Rectangle 3"/>
          <p:cNvSpPr>
            <a:spLocks noGrp="1" noChangeArrowheads="1"/>
          </p:cNvSpPr>
          <p:nvPr>
            <p:ph sz="quarter" idx="12"/>
          </p:nvPr>
        </p:nvSpPr>
        <p:spPr>
          <a:xfrm>
            <a:off x="50800" y="1928603"/>
            <a:ext cx="5217655" cy="4360051"/>
          </a:xfrm>
        </p:spPr>
        <p:txBody>
          <a:bodyPr>
            <a:normAutofit/>
          </a:bodyPr>
          <a:lstStyle/>
          <a:p>
            <a:pPr lvl="1"/>
            <a:r>
              <a:rPr lang="uk-UA" dirty="0"/>
              <a:t>Оцінка внутрішньої дози базується на фізиці та біології</a:t>
            </a:r>
            <a:endParaRPr lang="en-US" dirty="0"/>
          </a:p>
          <a:p>
            <a:pPr lvl="2"/>
            <a:r>
              <a:rPr lang="uk-UA" dirty="0"/>
              <a:t>Який орган</a:t>
            </a:r>
            <a:r>
              <a:rPr lang="en-US" dirty="0"/>
              <a:t>?</a:t>
            </a:r>
          </a:p>
          <a:p>
            <a:pPr lvl="2"/>
            <a:r>
              <a:rPr lang="uk-UA" dirty="0"/>
              <a:t>Маса матеріалу</a:t>
            </a:r>
            <a:r>
              <a:rPr lang="en-US" dirty="0"/>
              <a:t>?</a:t>
            </a:r>
          </a:p>
          <a:p>
            <a:pPr lvl="2"/>
            <a:r>
              <a:rPr lang="uk-UA" dirty="0"/>
              <a:t>Як довго</a:t>
            </a:r>
            <a:r>
              <a:rPr lang="en-US" dirty="0"/>
              <a:t>?</a:t>
            </a:r>
          </a:p>
          <a:p>
            <a:pPr lvl="2"/>
            <a:r>
              <a:rPr lang="uk-UA" dirty="0"/>
              <a:t>Енергія опромінення</a:t>
            </a:r>
            <a:r>
              <a:rPr lang="en-US" dirty="0"/>
              <a:t>?</a:t>
            </a:r>
          </a:p>
        </p:txBody>
      </p:sp>
      <p:sp>
        <p:nvSpPr>
          <p:cNvPr id="17412" name="Rectangle 4"/>
          <p:cNvSpPr>
            <a:spLocks noChangeArrowheads="1"/>
          </p:cNvSpPr>
          <p:nvPr/>
        </p:nvSpPr>
        <p:spPr bwMode="auto">
          <a:xfrm>
            <a:off x="1524000" y="2784475"/>
            <a:ext cx="9144000" cy="369332"/>
          </a:xfrm>
          <a:prstGeom prst="rect">
            <a:avLst/>
          </a:prstGeom>
          <a:noFill/>
          <a:ln w="9525">
            <a:noFill/>
            <a:miter lim="800000"/>
            <a:headEnd/>
            <a:tailEnd/>
          </a:ln>
        </p:spPr>
        <p:txBody>
          <a:bodyPr>
            <a:spAutoFit/>
          </a:bodyPr>
          <a:lstStyle/>
          <a:p>
            <a:endParaRPr lang="en-US">
              <a:solidFill>
                <a:prstClr val="black"/>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8455" y="1681316"/>
            <a:ext cx="6701666" cy="4308924"/>
          </a:xfrm>
          <a:prstGeom prst="rect">
            <a:avLst/>
          </a:prstGeom>
        </p:spPr>
      </p:pic>
      <p:pic>
        <p:nvPicPr>
          <p:cNvPr id="3" name="5">
            <a:hlinkClick r:id="" action="ppaction://media"/>
            <a:extLst>
              <a:ext uri="{FF2B5EF4-FFF2-40B4-BE49-F238E27FC236}">
                <a16:creationId xmlns:a16="http://schemas.microsoft.com/office/drawing/2014/main" id="{8C29B243-2C25-72AF-D939-9888D6CA4B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3845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95602" y="1463183"/>
            <a:ext cx="1684421" cy="4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225588" y="1463183"/>
            <a:ext cx="1682416" cy="4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268896" y="5279563"/>
            <a:ext cx="210904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uk-UA" sz="2800" b="1" dirty="0"/>
              <a:t>Поглинання</a:t>
            </a:r>
            <a:endParaRPr lang="en-US" sz="2800" b="1" dirty="0"/>
          </a:p>
          <a:p>
            <a:pPr algn="ctr"/>
            <a:r>
              <a:rPr lang="uk-UA" sz="2000" dirty="0"/>
              <a:t>в кров</a:t>
            </a:r>
            <a:endParaRPr lang="en-US" sz="2000" dirty="0"/>
          </a:p>
        </p:txBody>
      </p:sp>
      <p:sp>
        <p:nvSpPr>
          <p:cNvPr id="28" name="TextBox 27"/>
          <p:cNvSpPr txBox="1"/>
          <p:nvPr/>
        </p:nvSpPr>
        <p:spPr>
          <a:xfrm>
            <a:off x="7801767" y="5279562"/>
            <a:ext cx="253005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uk-UA" sz="2800" b="1" dirty="0"/>
              <a:t>Потрапляння</a:t>
            </a:r>
            <a:endParaRPr lang="en-US" sz="2800" b="1" dirty="0"/>
          </a:p>
          <a:p>
            <a:pPr algn="ctr"/>
            <a:r>
              <a:rPr lang="uk-UA" sz="2000" dirty="0"/>
              <a:t>в орган або тканини</a:t>
            </a:r>
            <a:endParaRPr lang="en-US" sz="2000" dirty="0"/>
          </a:p>
        </p:txBody>
      </p:sp>
      <p:sp>
        <p:nvSpPr>
          <p:cNvPr id="14" name="Striped Right Arrow 13"/>
          <p:cNvSpPr/>
          <p:nvPr/>
        </p:nvSpPr>
        <p:spPr>
          <a:xfrm>
            <a:off x="3943387" y="2046417"/>
            <a:ext cx="1624899" cy="2474860"/>
          </a:xfrm>
          <a:prstGeom prst="stripedRightArrow">
            <a:avLst>
              <a:gd name="adj1" fmla="val 57143"/>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50%</a:t>
            </a:r>
          </a:p>
        </p:txBody>
      </p:sp>
      <p:sp>
        <p:nvSpPr>
          <p:cNvPr id="15" name="Striped Right Arrow 14"/>
          <p:cNvSpPr/>
          <p:nvPr/>
        </p:nvSpPr>
        <p:spPr>
          <a:xfrm>
            <a:off x="7031464" y="2986136"/>
            <a:ext cx="1242683" cy="595423"/>
          </a:xfrm>
          <a:prstGeom prst="stripedRightArrow">
            <a:avLst>
              <a:gd name="adj1" fmla="val 57143"/>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10%</a:t>
            </a:r>
          </a:p>
        </p:txBody>
      </p:sp>
      <p:sp>
        <p:nvSpPr>
          <p:cNvPr id="2" name="Rectangle 2">
            <a:extLst>
              <a:ext uri="{FF2B5EF4-FFF2-40B4-BE49-F238E27FC236}">
                <a16:creationId xmlns:a16="http://schemas.microsoft.com/office/drawing/2014/main" id="{9FA42C13-620B-A240-CC0D-861AB3C09C3D}"/>
              </a:ext>
            </a:extLst>
          </p:cNvPr>
          <p:cNvSpPr>
            <a:spLocks noGrp="1" noChangeArrowheads="1"/>
          </p:cNvSpPr>
          <p:nvPr>
            <p:ph type="title"/>
          </p:nvPr>
        </p:nvSpPr>
        <p:spPr>
          <a:xfrm>
            <a:off x="-1" y="867760"/>
            <a:ext cx="9563725" cy="595423"/>
          </a:xfrm>
        </p:spPr>
        <p:txBody>
          <a:bodyPr/>
          <a:lstStyle/>
          <a:p>
            <a:r>
              <a:rPr lang="uk-UA" dirty="0" err="1"/>
              <a:t>Інгаляційно</a:t>
            </a:r>
            <a:r>
              <a:rPr lang="uk-UA" dirty="0"/>
              <a:t> або </a:t>
            </a:r>
            <a:r>
              <a:rPr lang="uk-UA" dirty="0" err="1"/>
              <a:t>перорально</a:t>
            </a:r>
            <a:endParaRPr lang="en-US" dirty="0">
              <a:latin typeface="+mn-lt"/>
            </a:endParaRPr>
          </a:p>
        </p:txBody>
      </p:sp>
      <p:sp>
        <p:nvSpPr>
          <p:cNvPr id="7" name="Rectangle 6">
            <a:extLst>
              <a:ext uri="{FF2B5EF4-FFF2-40B4-BE49-F238E27FC236}">
                <a16:creationId xmlns:a16="http://schemas.microsoft.com/office/drawing/2014/main" id="{F8C7A67F-A8F3-538D-63C0-16434F594152}"/>
              </a:ext>
            </a:extLst>
          </p:cNvPr>
          <p:cNvSpPr/>
          <p:nvPr/>
        </p:nvSpPr>
        <p:spPr>
          <a:xfrm>
            <a:off x="25587" y="2157359"/>
            <a:ext cx="2454622" cy="15633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tx1"/>
                </a:solidFill>
              </a:rPr>
              <a:t> </a:t>
            </a:r>
            <a:r>
              <a:rPr lang="uk-UA" sz="2000" b="1" dirty="0">
                <a:solidFill>
                  <a:schemeClr val="tx1"/>
                </a:solidFill>
              </a:rPr>
              <a:t>Рани,       </a:t>
            </a:r>
            <a:r>
              <a:rPr lang="uk-UA" sz="2000" b="1" dirty="0" err="1">
                <a:solidFill>
                  <a:schemeClr val="tx1"/>
                </a:solidFill>
              </a:rPr>
              <a:t>перорально</a:t>
            </a:r>
            <a:r>
              <a:rPr lang="uk-UA" sz="2000" b="1" dirty="0">
                <a:solidFill>
                  <a:schemeClr val="tx1"/>
                </a:solidFill>
              </a:rPr>
              <a:t>, </a:t>
            </a:r>
            <a:r>
              <a:rPr lang="uk-UA" sz="2000" b="1" dirty="0" err="1">
                <a:solidFill>
                  <a:schemeClr val="tx1"/>
                </a:solidFill>
              </a:rPr>
              <a:t>інгаляційно</a:t>
            </a:r>
            <a:r>
              <a:rPr lang="uk-UA" sz="2000" b="1" dirty="0">
                <a:solidFill>
                  <a:schemeClr val="tx1"/>
                </a:solidFill>
              </a:rPr>
              <a:t> або поглинанням в кров</a:t>
            </a:r>
            <a:endParaRPr lang="en-US" sz="2000" b="1" dirty="0">
              <a:solidFill>
                <a:schemeClr val="tx1"/>
              </a:solidFill>
            </a:endParaRPr>
          </a:p>
        </p:txBody>
      </p:sp>
      <p:pic>
        <p:nvPicPr>
          <p:cNvPr id="8" name="Picture 7">
            <a:extLst>
              <a:ext uri="{FF2B5EF4-FFF2-40B4-BE49-F238E27FC236}">
                <a16:creationId xmlns:a16="http://schemas.microsoft.com/office/drawing/2014/main" id="{6050E7BE-6F22-C17C-88B6-72144B206F0F}"/>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82" y="2192873"/>
            <a:ext cx="776171" cy="779644"/>
          </a:xfrm>
          <a:prstGeom prst="rect">
            <a:avLst/>
          </a:prstGeom>
        </p:spPr>
      </p:pic>
      <p:pic>
        <p:nvPicPr>
          <p:cNvPr id="3074"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389211" y="1463183"/>
            <a:ext cx="1780674" cy="4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78702" y="5218008"/>
            <a:ext cx="2411532"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uk-UA" sz="2800" b="1" dirty="0"/>
              <a:t>Потрапляння</a:t>
            </a:r>
            <a:endParaRPr lang="en-US" sz="2800" b="1" dirty="0"/>
          </a:p>
          <a:p>
            <a:pPr algn="ctr"/>
            <a:r>
              <a:rPr lang="uk-UA" sz="2000" dirty="0"/>
              <a:t>в тіло</a:t>
            </a:r>
            <a:endParaRPr lang="en-US" dirty="0"/>
          </a:p>
        </p:txBody>
      </p:sp>
      <p:sp>
        <p:nvSpPr>
          <p:cNvPr id="25" name="Circular Arrow 24"/>
          <p:cNvSpPr/>
          <p:nvPr/>
        </p:nvSpPr>
        <p:spPr>
          <a:xfrm rot="15560231" flipH="1">
            <a:off x="2411472" y="3277337"/>
            <a:ext cx="760289" cy="1289329"/>
          </a:xfrm>
          <a:prstGeom prst="circularArrow">
            <a:avLst>
              <a:gd name="adj1" fmla="val 12500"/>
              <a:gd name="adj2" fmla="val 1142319"/>
              <a:gd name="adj3" fmla="val 20457681"/>
              <a:gd name="adj4" fmla="val 16215363"/>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ircular Arrow 23"/>
          <p:cNvSpPr/>
          <p:nvPr/>
        </p:nvSpPr>
        <p:spPr>
          <a:xfrm rot="16844860">
            <a:off x="2431042" y="1554871"/>
            <a:ext cx="829496" cy="1263970"/>
          </a:xfrm>
          <a:prstGeom prst="circularArrow">
            <a:avLst>
              <a:gd name="adj1" fmla="val 12500"/>
              <a:gd name="adj2" fmla="val 1142319"/>
              <a:gd name="adj3" fmla="val 20457681"/>
              <a:gd name="adj4" fmla="val 16215363"/>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6">
            <a:hlinkClick r:id="" action="ppaction://media"/>
            <a:extLst>
              <a:ext uri="{FF2B5EF4-FFF2-40B4-BE49-F238E27FC236}">
                <a16:creationId xmlns:a16="http://schemas.microsoft.com/office/drawing/2014/main" id="{86708E9D-CA37-A78D-D896-36CF1F581E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0"/>
            <a:ext cx="812800" cy="812800"/>
          </a:xfrm>
          <a:prstGeom prst="rect">
            <a:avLst/>
          </a:prstGeom>
        </p:spPr>
      </p:pic>
    </p:spTree>
    <p:extLst>
      <p:ext uri="{BB962C8B-B14F-4D97-AF65-F5344CB8AC3E}">
        <p14:creationId xmlns:p14="http://schemas.microsoft.com/office/powerpoint/2010/main" val="13474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430844"/>
            <a:ext cx="11722308" cy="1325563"/>
          </a:xfrm>
        </p:spPr>
        <p:txBody>
          <a:bodyPr>
            <a:normAutofit/>
          </a:bodyPr>
          <a:lstStyle/>
          <a:p>
            <a:r>
              <a:rPr lang="uk-UA" altLang="en-US" sz="2800" dirty="0"/>
              <a:t>Порівняння</a:t>
            </a:r>
            <a:r>
              <a:rPr lang="en-US" altLang="en-US" sz="2800" dirty="0"/>
              <a:t> </a:t>
            </a:r>
            <a:r>
              <a:rPr lang="uk-UA" altLang="en-US" sz="2800" dirty="0" err="1"/>
              <a:t>реферетного</a:t>
            </a:r>
            <a:r>
              <a:rPr lang="uk-UA" altLang="en-US" sz="2800" dirty="0"/>
              <a:t> значення дози (</a:t>
            </a:r>
            <a:r>
              <a:rPr lang="en-US" altLang="en-US" sz="2800" dirty="0"/>
              <a:t>RLI</a:t>
            </a:r>
            <a:r>
              <a:rPr lang="uk-UA" altLang="en-US" sz="2800" dirty="0"/>
              <a:t>), що потрапила в тіло</a:t>
            </a:r>
            <a:endParaRPr lang="en-US" altLang="en-US" sz="2800" dirty="0"/>
          </a:p>
        </p:txBody>
      </p:sp>
      <p:sp>
        <p:nvSpPr>
          <p:cNvPr id="4099" name="Content Placeholder 2"/>
          <p:cNvSpPr>
            <a:spLocks noGrp="1"/>
          </p:cNvSpPr>
          <p:nvPr>
            <p:ph idx="1"/>
          </p:nvPr>
        </p:nvSpPr>
        <p:spPr/>
        <p:txBody>
          <a:bodyPr>
            <a:noAutofit/>
          </a:bodyPr>
          <a:lstStyle/>
          <a:p>
            <a:r>
              <a:rPr lang="uk-UA" altLang="en-US" sz="3200" b="1" dirty="0"/>
              <a:t>Референтне значення дози, що потрапила в тіло</a:t>
            </a:r>
            <a:r>
              <a:rPr lang="en-US" altLang="en-US" dirty="0"/>
              <a:t> </a:t>
            </a:r>
          </a:p>
          <a:p>
            <a:pPr lvl="1"/>
            <a:r>
              <a:rPr lang="uk-UA" sz="2800" dirty="0"/>
              <a:t>Визначений рівень вимірюваної радіоактивності</a:t>
            </a:r>
            <a:endParaRPr lang="en-US" altLang="en-US" sz="2800" dirty="0"/>
          </a:p>
          <a:p>
            <a:pPr lvl="1"/>
            <a:r>
              <a:rPr lang="uk-UA" sz="2800" dirty="0" err="1"/>
              <a:t>Реферетні</a:t>
            </a:r>
            <a:r>
              <a:rPr lang="uk-UA" sz="2800" dirty="0"/>
              <a:t> значення дози (</a:t>
            </a:r>
            <a:r>
              <a:rPr lang="en-US" sz="2800" dirty="0"/>
              <a:t>RLI</a:t>
            </a:r>
            <a:r>
              <a:rPr lang="uk-UA" sz="2800" dirty="0"/>
              <a:t>)</a:t>
            </a:r>
            <a:r>
              <a:rPr lang="en-US" sz="2800" dirty="0"/>
              <a:t> </a:t>
            </a:r>
            <a:r>
              <a:rPr lang="uk-UA" sz="2800" dirty="0"/>
              <a:t>базуються на рівнях радіоактивності, які можуть становити ризик для здоров’я пацієнта</a:t>
            </a:r>
          </a:p>
          <a:p>
            <a:pPr lvl="1"/>
            <a:r>
              <a:rPr lang="uk-UA" sz="2800" dirty="0"/>
              <a:t>Досягнення RLI часто потребує медичного втручання</a:t>
            </a:r>
          </a:p>
          <a:p>
            <a:pPr lvl="1"/>
            <a:r>
              <a:rPr lang="uk-UA" altLang="en-US" sz="2800" dirty="0"/>
              <a:t>Допомагає у прийнятті рішень щодо застосування </a:t>
            </a:r>
            <a:r>
              <a:rPr lang="uk-UA" altLang="en-US" sz="2800" dirty="0" err="1"/>
              <a:t>декорпорації</a:t>
            </a:r>
            <a:endParaRPr lang="uk-UA" altLang="en-US" sz="2800" dirty="0"/>
          </a:p>
          <a:p>
            <a:pPr lvl="1"/>
            <a:endParaRPr lang="en-US" sz="2800" dirty="0"/>
          </a:p>
          <a:p>
            <a:pPr lvl="1"/>
            <a:r>
              <a:rPr lang="uk-UA" sz="2800" dirty="0"/>
              <a:t>На міжнародному рівні необхідність оперативного втручання - досягнення </a:t>
            </a:r>
            <a:r>
              <a:rPr lang="uk-UA" altLang="en-US" sz="2800" dirty="0" err="1"/>
              <a:t>реферетного</a:t>
            </a:r>
            <a:r>
              <a:rPr lang="uk-UA" altLang="en-US" sz="2800" dirty="0"/>
              <a:t> значення дози </a:t>
            </a:r>
            <a:endParaRPr lang="en-US" altLang="en-US" sz="2800" dirty="0"/>
          </a:p>
          <a:p>
            <a:pPr lvl="1"/>
            <a:endParaRPr lang="en-US" altLang="en-US" sz="2800" dirty="0"/>
          </a:p>
        </p:txBody>
      </p:sp>
      <p:pic>
        <p:nvPicPr>
          <p:cNvPr id="2" name="7">
            <a:hlinkClick r:id="" action="ppaction://media"/>
            <a:extLst>
              <a:ext uri="{FF2B5EF4-FFF2-40B4-BE49-F238E27FC236}">
                <a16:creationId xmlns:a16="http://schemas.microsoft.com/office/drawing/2014/main" id="{552BFD6C-066E-08C5-3AEA-2DCF94FE1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5867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457738"/>
            <a:ext cx="10515600" cy="1325563"/>
          </a:xfrm>
        </p:spPr>
        <p:txBody>
          <a:bodyPr/>
          <a:lstStyle/>
          <a:p>
            <a:r>
              <a:rPr lang="uk-UA" altLang="en-US" sz="4400" dirty="0"/>
              <a:t>Приклади </a:t>
            </a:r>
            <a:r>
              <a:rPr lang="uk-UA" altLang="en-US" sz="4400" dirty="0" err="1"/>
              <a:t>реферетного</a:t>
            </a:r>
            <a:r>
              <a:rPr lang="uk-UA" altLang="en-US" sz="4400" dirty="0"/>
              <a:t> значення дози</a:t>
            </a:r>
            <a:endParaRPr lang="en-US" altLang="en-US" dirty="0"/>
          </a:p>
        </p:txBody>
      </p:sp>
      <p:sp>
        <p:nvSpPr>
          <p:cNvPr id="4099" name="Content Placeholder 2"/>
          <p:cNvSpPr>
            <a:spLocks noGrp="1"/>
          </p:cNvSpPr>
          <p:nvPr>
            <p:ph idx="1"/>
          </p:nvPr>
        </p:nvSpPr>
        <p:spPr/>
        <p:txBody>
          <a:bodyPr>
            <a:noAutofit/>
          </a:bodyPr>
          <a:lstStyle/>
          <a:p>
            <a:r>
              <a:rPr lang="uk-UA" sz="3200" b="1" dirty="0"/>
              <a:t>Річні основні </a:t>
            </a:r>
            <a:r>
              <a:rPr lang="uk-UA" sz="3200" b="1" dirty="0" err="1"/>
              <a:t>дозові</a:t>
            </a:r>
            <a:r>
              <a:rPr lang="uk-UA" sz="3200" b="1" dirty="0"/>
              <a:t> межі </a:t>
            </a:r>
            <a:r>
              <a:rPr lang="en-US" altLang="en-US" sz="3200" b="1" dirty="0"/>
              <a:t>(ALI</a:t>
            </a:r>
            <a:r>
              <a:rPr lang="en-US" altLang="en-US" b="1" dirty="0"/>
              <a:t>)</a:t>
            </a:r>
            <a:r>
              <a:rPr lang="en-US" altLang="en-US" dirty="0"/>
              <a:t> </a:t>
            </a:r>
          </a:p>
          <a:p>
            <a:pPr lvl="1"/>
            <a:r>
              <a:rPr lang="uk-UA" sz="2800" dirty="0"/>
              <a:t>За оновленими документами МКРЗ рекомендовано 20 </a:t>
            </a:r>
            <a:r>
              <a:rPr lang="uk-UA" sz="2800" dirty="0" err="1"/>
              <a:t>мЗв</a:t>
            </a:r>
            <a:r>
              <a:rPr lang="uk-UA" sz="2800" dirty="0"/>
              <a:t> на рік</a:t>
            </a:r>
          </a:p>
          <a:p>
            <a:pPr lvl="1"/>
            <a:r>
              <a:rPr lang="uk-UA" sz="2800" dirty="0"/>
              <a:t>«Кількість радіоактивних речовин, які при потраплянні в організм, призведуть до досягнення річних </a:t>
            </a:r>
            <a:r>
              <a:rPr lang="uk-UA" sz="2800" dirty="0" err="1"/>
              <a:t>дозових</a:t>
            </a:r>
            <a:r>
              <a:rPr lang="uk-UA" sz="2800" dirty="0"/>
              <a:t> меж»</a:t>
            </a:r>
            <a:endParaRPr lang="en-US" altLang="en-US" sz="2800" dirty="0"/>
          </a:p>
          <a:p>
            <a:endParaRPr lang="en-US" altLang="en-US" dirty="0"/>
          </a:p>
          <a:p>
            <a:pPr lvl="1"/>
            <a:r>
              <a:rPr lang="uk-UA" altLang="en-US" sz="2400" dirty="0"/>
              <a:t>Примітка</a:t>
            </a:r>
            <a:r>
              <a:rPr lang="en-US" altLang="en-US" sz="2400" dirty="0"/>
              <a:t>: </a:t>
            </a:r>
            <a:r>
              <a:rPr lang="uk-UA" sz="2400" dirty="0"/>
              <a:t>Керівництво МАГАТЕ з безпеки RS-G-1.1: Професійний радіаційний захист</a:t>
            </a:r>
            <a:endParaRPr lang="en-US" altLang="en-US" sz="2400" dirty="0"/>
          </a:p>
          <a:p>
            <a:pPr lvl="2"/>
            <a:r>
              <a:rPr lang="uk-UA" sz="2400" dirty="0"/>
              <a:t>50 </a:t>
            </a:r>
            <a:r>
              <a:rPr lang="uk-UA" sz="2400" dirty="0" err="1"/>
              <a:t>мЗв</a:t>
            </a:r>
            <a:r>
              <a:rPr lang="uk-UA" sz="2400" dirty="0"/>
              <a:t> за будь-який один рік</a:t>
            </a:r>
            <a:endParaRPr lang="en-US" altLang="en-US" sz="2400" dirty="0"/>
          </a:p>
          <a:p>
            <a:pPr marL="0" indent="0">
              <a:buNone/>
            </a:pPr>
            <a:endParaRPr lang="en-US" altLang="en-US" dirty="0"/>
          </a:p>
        </p:txBody>
      </p:sp>
      <p:pic>
        <p:nvPicPr>
          <p:cNvPr id="2" name="8">
            <a:hlinkClick r:id="" action="ppaction://media"/>
            <a:extLst>
              <a:ext uri="{FF2B5EF4-FFF2-40B4-BE49-F238E27FC236}">
                <a16:creationId xmlns:a16="http://schemas.microsoft.com/office/drawing/2014/main" id="{C76DD1D2-AA22-6559-CCF8-C925F908BE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35391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971"/>
            <a:ext cx="10364451" cy="1596177"/>
          </a:xfrm>
        </p:spPr>
        <p:txBody>
          <a:bodyPr/>
          <a:lstStyle/>
          <a:p>
            <a:r>
              <a:rPr lang="uk-UA" dirty="0"/>
              <a:t>Річні основні </a:t>
            </a:r>
            <a:r>
              <a:rPr lang="uk-UA" dirty="0" err="1"/>
              <a:t>дозові</a:t>
            </a:r>
            <a:r>
              <a:rPr lang="uk-UA" dirty="0"/>
              <a:t> межі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4359607"/>
              </p:ext>
            </p:extLst>
          </p:nvPr>
        </p:nvGraphicFramePr>
        <p:xfrm>
          <a:off x="1164253" y="1429964"/>
          <a:ext cx="9684368" cy="5120640"/>
        </p:xfrm>
        <a:graphic>
          <a:graphicData uri="http://schemas.openxmlformats.org/drawingml/2006/table">
            <a:tbl>
              <a:tblPr firstRow="1" bandRow="1">
                <a:tableStyleId>{5C22544A-7EE6-4342-B048-85BDC9FD1C3A}</a:tableStyleId>
              </a:tblPr>
              <a:tblGrid>
                <a:gridCol w="1734841">
                  <a:extLst>
                    <a:ext uri="{9D8B030D-6E8A-4147-A177-3AD203B41FA5}">
                      <a16:colId xmlns:a16="http://schemas.microsoft.com/office/drawing/2014/main" val="125440316"/>
                    </a:ext>
                  </a:extLst>
                </a:gridCol>
                <a:gridCol w="4204004">
                  <a:extLst>
                    <a:ext uri="{9D8B030D-6E8A-4147-A177-3AD203B41FA5}">
                      <a16:colId xmlns:a16="http://schemas.microsoft.com/office/drawing/2014/main" val="2969641255"/>
                    </a:ext>
                  </a:extLst>
                </a:gridCol>
                <a:gridCol w="3745523">
                  <a:extLst>
                    <a:ext uri="{9D8B030D-6E8A-4147-A177-3AD203B41FA5}">
                      <a16:colId xmlns:a16="http://schemas.microsoft.com/office/drawing/2014/main" val="2776853924"/>
                    </a:ext>
                  </a:extLst>
                </a:gridCol>
              </a:tblGrid>
              <a:tr h="993258">
                <a:tc>
                  <a:txBody>
                    <a:bodyPr/>
                    <a:lstStyle/>
                    <a:p>
                      <a:pPr algn="ctr"/>
                      <a:r>
                        <a:rPr lang="uk-UA" sz="3200" dirty="0"/>
                        <a:t>Ізотоп</a:t>
                      </a:r>
                      <a:endParaRPr lang="en-US" sz="3200" dirty="0"/>
                    </a:p>
                  </a:txBody>
                  <a:tcPr>
                    <a:solidFill>
                      <a:srgbClr val="982D14"/>
                    </a:solidFill>
                  </a:tcPr>
                </a:tc>
                <a:tc>
                  <a:txBody>
                    <a:bodyPr/>
                    <a:lstStyle/>
                    <a:p>
                      <a:pPr algn="ctr"/>
                      <a:r>
                        <a:rPr lang="uk-UA" sz="3200" baseline="0" dirty="0"/>
                        <a:t>Інгаляційні річні </a:t>
                      </a:r>
                      <a:r>
                        <a:rPr lang="uk-UA" sz="3200" baseline="0" dirty="0" err="1"/>
                        <a:t>дозові</a:t>
                      </a:r>
                      <a:r>
                        <a:rPr lang="uk-UA" sz="3200" baseline="0" dirty="0"/>
                        <a:t> межі</a:t>
                      </a:r>
                      <a:r>
                        <a:rPr lang="en-US" sz="3200" baseline="0" dirty="0"/>
                        <a:t> </a:t>
                      </a:r>
                      <a:r>
                        <a:rPr lang="uk-UA" sz="3200" baseline="0" dirty="0" err="1"/>
                        <a:t>Бк</a:t>
                      </a:r>
                      <a:r>
                        <a:rPr lang="uk-UA" sz="3200" baseline="0" dirty="0"/>
                        <a:t> </a:t>
                      </a:r>
                      <a:r>
                        <a:rPr lang="uk-UA" sz="3200" b="0" baseline="0" dirty="0"/>
                        <a:t>(</a:t>
                      </a:r>
                      <a:r>
                        <a:rPr lang="en-US" altLang="en-US" sz="3200" dirty="0" err="1"/>
                        <a:t>Bq</a:t>
                      </a:r>
                      <a:r>
                        <a:rPr lang="uk-UA" sz="3200" b="0" baseline="0" dirty="0"/>
                        <a:t>)</a:t>
                      </a:r>
                      <a:endParaRPr lang="en-US" sz="3200" b="0" dirty="0"/>
                    </a:p>
                  </a:txBody>
                  <a:tcPr>
                    <a:solidFill>
                      <a:srgbClr val="982D14"/>
                    </a:solidFill>
                  </a:tcPr>
                </a:tc>
                <a:tc>
                  <a:txBody>
                    <a:bodyPr/>
                    <a:lstStyle/>
                    <a:p>
                      <a:pPr algn="ctr"/>
                      <a:r>
                        <a:rPr lang="uk-UA" sz="3200" baseline="0" dirty="0"/>
                        <a:t>Річні пероральні </a:t>
                      </a:r>
                      <a:r>
                        <a:rPr lang="uk-UA" sz="3200" baseline="0" dirty="0" err="1"/>
                        <a:t>дозові</a:t>
                      </a:r>
                      <a:r>
                        <a:rPr lang="uk-UA" sz="3200" baseline="0" dirty="0"/>
                        <a:t> межі </a:t>
                      </a:r>
                      <a:r>
                        <a:rPr lang="uk-UA" sz="3200" baseline="0" dirty="0" err="1"/>
                        <a:t>Бк</a:t>
                      </a:r>
                      <a:r>
                        <a:rPr lang="uk-UA" sz="3200" baseline="0" dirty="0"/>
                        <a:t> </a:t>
                      </a:r>
                      <a:r>
                        <a:rPr lang="uk-UA" sz="3200" b="0" baseline="0" dirty="0"/>
                        <a:t>(</a:t>
                      </a:r>
                      <a:r>
                        <a:rPr lang="en-US" altLang="en-US" sz="3200" dirty="0" err="1"/>
                        <a:t>Bq</a:t>
                      </a:r>
                      <a:r>
                        <a:rPr lang="uk-UA" sz="3200" b="0" baseline="0" dirty="0"/>
                        <a:t>)</a:t>
                      </a:r>
                      <a:endParaRPr lang="en-US" sz="3200" dirty="0"/>
                    </a:p>
                  </a:txBody>
                  <a:tcPr>
                    <a:solidFill>
                      <a:srgbClr val="982D14"/>
                    </a:solidFill>
                  </a:tcPr>
                </a:tc>
                <a:extLst>
                  <a:ext uri="{0D108BD9-81ED-4DB2-BD59-A6C34878D82A}">
                    <a16:rowId xmlns:a16="http://schemas.microsoft.com/office/drawing/2014/main" val="3189546355"/>
                  </a:ext>
                </a:extLst>
              </a:tr>
              <a:tr h="539197">
                <a:tc>
                  <a:txBody>
                    <a:bodyPr/>
                    <a:lstStyle/>
                    <a:p>
                      <a:r>
                        <a:rPr lang="en-US" sz="3200" dirty="0"/>
                        <a:t>H-3</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9</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9</a:t>
                      </a:r>
                    </a:p>
                  </a:txBody>
                  <a:tcPr>
                    <a:solidFill>
                      <a:srgbClr val="E6E6E6"/>
                    </a:solidFill>
                  </a:tcPr>
                </a:tc>
                <a:extLst>
                  <a:ext uri="{0D108BD9-81ED-4DB2-BD59-A6C34878D82A}">
                    <a16:rowId xmlns:a16="http://schemas.microsoft.com/office/drawing/2014/main" val="2010203729"/>
                  </a:ext>
                </a:extLst>
              </a:tr>
              <a:tr h="539197">
                <a:tc>
                  <a:txBody>
                    <a:bodyPr/>
                    <a:lstStyle/>
                    <a:p>
                      <a:r>
                        <a:rPr lang="en-US" sz="3200" dirty="0"/>
                        <a:t>Sr-90</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6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4</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6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5</a:t>
                      </a:r>
                    </a:p>
                  </a:txBody>
                  <a:tcPr>
                    <a:solidFill>
                      <a:schemeClr val="bg1">
                        <a:lumMod val="75000"/>
                      </a:schemeClr>
                    </a:solidFill>
                  </a:tcPr>
                </a:tc>
                <a:extLst>
                  <a:ext uri="{0D108BD9-81ED-4DB2-BD59-A6C34878D82A}">
                    <a16:rowId xmlns:a16="http://schemas.microsoft.com/office/drawing/2014/main" val="869183867"/>
                  </a:ext>
                </a:extLst>
              </a:tr>
              <a:tr h="539197">
                <a:tc>
                  <a:txBody>
                    <a:bodyPr/>
                    <a:lstStyle/>
                    <a:p>
                      <a:r>
                        <a:rPr lang="en-US" sz="3200" dirty="0"/>
                        <a:t>I-131</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6</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8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5</a:t>
                      </a:r>
                    </a:p>
                  </a:txBody>
                  <a:tcPr>
                    <a:solidFill>
                      <a:srgbClr val="E6E6E6"/>
                    </a:solidFill>
                  </a:tcPr>
                </a:tc>
                <a:extLst>
                  <a:ext uri="{0D108BD9-81ED-4DB2-BD59-A6C34878D82A}">
                    <a16:rowId xmlns:a16="http://schemas.microsoft.com/office/drawing/2014/main" val="3342595968"/>
                  </a:ext>
                </a:extLst>
              </a:tr>
              <a:tr h="539197">
                <a:tc>
                  <a:txBody>
                    <a:bodyPr/>
                    <a:lstStyle/>
                    <a:p>
                      <a:r>
                        <a:rPr lang="en-US" sz="3200" dirty="0"/>
                        <a:t>Cs-137</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6</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6</a:t>
                      </a:r>
                    </a:p>
                  </a:txBody>
                  <a:tcPr>
                    <a:solidFill>
                      <a:schemeClr val="bg1">
                        <a:lumMod val="75000"/>
                      </a:schemeClr>
                    </a:solidFill>
                  </a:tcPr>
                </a:tc>
                <a:extLst>
                  <a:ext uri="{0D108BD9-81ED-4DB2-BD59-A6C34878D82A}">
                    <a16:rowId xmlns:a16="http://schemas.microsoft.com/office/drawing/2014/main" val="3730709900"/>
                  </a:ext>
                </a:extLst>
              </a:tr>
              <a:tr h="539197">
                <a:tc>
                  <a:txBody>
                    <a:bodyPr/>
                    <a:lstStyle/>
                    <a:p>
                      <a:r>
                        <a:rPr lang="en-US" sz="3200" dirty="0"/>
                        <a:t>Ra-226</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9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3</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9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4</a:t>
                      </a:r>
                    </a:p>
                  </a:txBody>
                  <a:tcPr>
                    <a:solidFill>
                      <a:srgbClr val="E6E6E6"/>
                    </a:solidFill>
                  </a:tcPr>
                </a:tc>
                <a:extLst>
                  <a:ext uri="{0D108BD9-81ED-4DB2-BD59-A6C34878D82A}">
                    <a16:rowId xmlns:a16="http://schemas.microsoft.com/office/drawing/2014/main" val="1876161713"/>
                  </a:ext>
                </a:extLst>
              </a:tr>
              <a:tr h="539197">
                <a:tc>
                  <a:txBody>
                    <a:bodyPr/>
                    <a:lstStyle/>
                    <a:p>
                      <a:r>
                        <a:rPr lang="en-US" sz="3200" dirty="0"/>
                        <a:t>U-235</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6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2</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7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5</a:t>
                      </a:r>
                    </a:p>
                  </a:txBody>
                  <a:tcPr>
                    <a:solidFill>
                      <a:schemeClr val="bg1">
                        <a:lumMod val="75000"/>
                      </a:schemeClr>
                    </a:solidFill>
                  </a:tcPr>
                </a:tc>
                <a:extLst>
                  <a:ext uri="{0D108BD9-81ED-4DB2-BD59-A6C34878D82A}">
                    <a16:rowId xmlns:a16="http://schemas.microsoft.com/office/drawing/2014/main" val="320859490"/>
                  </a:ext>
                </a:extLst>
              </a:tr>
              <a:tr h="539197">
                <a:tc>
                  <a:txBody>
                    <a:bodyPr/>
                    <a:lstStyle/>
                    <a:p>
                      <a:r>
                        <a:rPr lang="en-US" sz="3200" dirty="0"/>
                        <a:t>Am-241</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2</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3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4</a:t>
                      </a:r>
                    </a:p>
                  </a:txBody>
                  <a:tcPr>
                    <a:solidFill>
                      <a:srgbClr val="E6E6E6"/>
                    </a:solidFill>
                  </a:tcPr>
                </a:tc>
                <a:extLst>
                  <a:ext uri="{0D108BD9-81ED-4DB2-BD59-A6C34878D82A}">
                    <a16:rowId xmlns:a16="http://schemas.microsoft.com/office/drawing/2014/main" val="113790588"/>
                  </a:ext>
                </a:extLst>
              </a:tr>
            </a:tbl>
          </a:graphicData>
        </a:graphic>
      </p:graphicFrame>
      <p:pic>
        <p:nvPicPr>
          <p:cNvPr id="3" name="9">
            <a:hlinkClick r:id="" action="ppaction://media"/>
            <a:extLst>
              <a:ext uri="{FF2B5EF4-FFF2-40B4-BE49-F238E27FC236}">
                <a16:creationId xmlns:a16="http://schemas.microsoft.com/office/drawing/2014/main" id="{6167A9E4-FEB1-385B-F19D-58D8F0B189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0"/>
            <a:ext cx="812800" cy="812800"/>
          </a:xfrm>
          <a:prstGeom prst="rect">
            <a:avLst/>
          </a:prstGeom>
        </p:spPr>
      </p:pic>
    </p:spTree>
    <p:extLst>
      <p:ext uri="{BB962C8B-B14F-4D97-AF65-F5344CB8AC3E}">
        <p14:creationId xmlns:p14="http://schemas.microsoft.com/office/powerpoint/2010/main" val="299095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B11BCFBB4F064BAA73D1AAD9EC1790" ma:contentTypeVersion="18" ma:contentTypeDescription="Create a new document." ma:contentTypeScope="" ma:versionID="4617c00dbe4cae316225e5bcf3fc9e0a">
  <xsd:schema xmlns:xsd="http://www.w3.org/2001/XMLSchema" xmlns:xs="http://www.w3.org/2001/XMLSchema" xmlns:p="http://schemas.microsoft.com/office/2006/metadata/properties" xmlns:ns2="712b62e7-5a60-4e0b-8956-2a1ef3ea23bb" xmlns:ns3="aac59f78-8cb2-481e-ab5e-989af4813501" targetNamespace="http://schemas.microsoft.com/office/2006/metadata/properties" ma:root="true" ma:fieldsID="fdfa100dee9bda91757c7232bdb280c3" ns2:_="" ns3:_="">
    <xsd:import namespace="712b62e7-5a60-4e0b-8956-2a1ef3ea23bb"/>
    <xsd:import namespace="aac59f78-8cb2-481e-ab5e-989af48135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b62e7-5a60-4e0b-8956-2a1ef3ea2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e19921-5c14-4ec9-b3d4-f7c604f202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c59f78-8cb2-481e-ab5e-989af48135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c1c530-54af-43c2-8833-0f34575cabaf}" ma:internalName="TaxCatchAll" ma:showField="CatchAllData" ma:web="aac59f78-8cb2-481e-ab5e-989af4813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ac59f78-8cb2-481e-ab5e-989af4813501" xsi:nil="true"/>
    <lcf76f155ced4ddcb4097134ff3c332f xmlns="712b62e7-5a60-4e0b-8956-2a1ef3ea23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448437-5C28-415F-A2A8-92DE1AAEA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2b62e7-5a60-4e0b-8956-2a1ef3ea23bb"/>
    <ds:schemaRef ds:uri="aac59f78-8cb2-481e-ab5e-989af4813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8BEE7B-ED7D-463D-8CAE-18C972978C58}">
  <ds:schemaRefs>
    <ds:schemaRef ds:uri="http://schemas.microsoft.com/sharepoint/v3/contenttype/forms"/>
  </ds:schemaRefs>
</ds:datastoreItem>
</file>

<file path=customXml/itemProps3.xml><?xml version="1.0" encoding="utf-8"?>
<ds:datastoreItem xmlns:ds="http://schemas.openxmlformats.org/officeDocument/2006/customXml" ds:itemID="{0296B03B-2701-47D8-AED2-88244019F468}">
  <ds:schemaRefs>
    <ds:schemaRef ds:uri="http://schemas.microsoft.com/office/2006/metadata/properties"/>
    <ds:schemaRef ds:uri="http://schemas.microsoft.com/office/infopath/2007/PartnerControls"/>
    <ds:schemaRef ds:uri="aac59f78-8cb2-481e-ab5e-989af4813501"/>
    <ds:schemaRef ds:uri="712b62e7-5a60-4e0b-8956-2a1ef3ea23bb"/>
  </ds:schemaRefs>
</ds:datastoreItem>
</file>

<file path=docProps/app.xml><?xml version="1.0" encoding="utf-8"?>
<Properties xmlns="http://schemas.openxmlformats.org/officeDocument/2006/extended-properties" xmlns:vt="http://schemas.openxmlformats.org/officeDocument/2006/docPropsVTypes">
  <TotalTime>9405</TotalTime>
  <Words>4715</Words>
  <Application>Microsoft Macintosh PowerPoint</Application>
  <PresentationFormat>Widescreen</PresentationFormat>
  <Paragraphs>506</Paragraphs>
  <Slides>31</Slides>
  <Notes>31</Notes>
  <HiddenSlides>0</HiddenSlides>
  <MMClips>31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Arial Black</vt:lpstr>
      <vt:lpstr>ArialMT</vt:lpstr>
      <vt:lpstr>Calibri</vt:lpstr>
      <vt:lpstr>Cambria Math</vt:lpstr>
      <vt:lpstr>Segoe Pro Display</vt:lpstr>
      <vt:lpstr>Symbol</vt:lpstr>
      <vt:lpstr>Tahoma</vt:lpstr>
      <vt:lpstr>Times New Roman</vt:lpstr>
      <vt:lpstr>Office Theme</vt:lpstr>
      <vt:lpstr>1_Office Theme</vt:lpstr>
      <vt:lpstr>Попередня оцінка доз внутрішнього/зовнішнього опромінення</vt:lpstr>
      <vt:lpstr>Навчальна ціль</vt:lpstr>
      <vt:lpstr>Попередня оцінка доз опромінення</vt:lpstr>
      <vt:lpstr>Велика кількість постраждалих</vt:lpstr>
      <vt:lpstr>Оцінка внутрішньої дози</vt:lpstr>
      <vt:lpstr>Інгаляційно або перорально</vt:lpstr>
      <vt:lpstr>Порівняння реферетного значення дози (RLI), що потрапила в тіло</vt:lpstr>
      <vt:lpstr>Приклади реферетного значення дози</vt:lpstr>
      <vt:lpstr>Річні основні дозові межі </vt:lpstr>
      <vt:lpstr>Звідки ми беремо інгаляційні дані?</vt:lpstr>
      <vt:lpstr>Прорахунок інгаляційної дози</vt:lpstr>
      <vt:lpstr>Прорахунок потрапляння</vt:lpstr>
      <vt:lpstr>Застереження</vt:lpstr>
      <vt:lpstr>Збір даних</vt:lpstr>
      <vt:lpstr>Допустимі річні дозові межі </vt:lpstr>
      <vt:lpstr>Якщо ви знаєте нуклід</vt:lpstr>
      <vt:lpstr>Як щодо ран?</vt:lpstr>
      <vt:lpstr>Виявлення різних радіонуклідів у ранах </vt:lpstr>
      <vt:lpstr>Похідні референтні межі (DRL) – термін REAC/TS </vt:lpstr>
      <vt:lpstr>Вторинні референтні межі для ран за класом розчинності у розпадах за хвилину</vt:lpstr>
      <vt:lpstr>PowerPoint Presentation</vt:lpstr>
      <vt:lpstr>Врахування для зовнішньої дозиметрії</vt:lpstr>
      <vt:lpstr>Потужність дози та відстань</vt:lpstr>
      <vt:lpstr>Корисні величини (Одиниці СІ) </vt:lpstr>
      <vt:lpstr>Якщо у вас є початкові заміри</vt:lpstr>
      <vt:lpstr>Закон обернених квадратів - приклад</vt:lpstr>
      <vt:lpstr>Потужність дози та відстань</vt:lpstr>
      <vt:lpstr>Контактні дози</vt:lpstr>
      <vt:lpstr>Корисні величини (Одиниці СІ)</vt:lpstr>
      <vt:lpstr>Пам’ятайте</vt:lpstr>
      <vt:lpstr>Дякуємо!</vt:lpstr>
    </vt:vector>
  </TitlesOfParts>
  <Company>ORAU\ORISE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Jason</dc:creator>
  <cp:lastModifiedBy>Viars, Amy</cp:lastModifiedBy>
  <cp:revision>236</cp:revision>
  <dcterms:created xsi:type="dcterms:W3CDTF">2020-03-03T17:37:41Z</dcterms:created>
  <dcterms:modified xsi:type="dcterms:W3CDTF">2024-03-27T17:00:36Z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0x01010031B11BCFBB4F064BAA73D1AAD9EC1790</vt:lpwstr>
  </property>
  <property fmtid="{D5CDD505-2E9C-101B-9397-08002B2CF9AE}" pid="3" name="MediaServiceImageTags">
    <vt:lpwstr/>
  </property>
</Properties>
</file>